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image175.jpg" ContentType="image/jpeg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drawings/drawing21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drawings/drawing2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drawings/drawing23.xml" ContentType="application/vnd.openxmlformats-officedocument.drawingml.chartshapes+xml"/>
  <Override PartName="/ppt/media/image189.jpg" ContentType="image/jpeg"/>
  <Override PartName="/ppt/notesSlides/notesSlide22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ppt/drawings/drawing24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5.xml" ContentType="application/vnd.openxmlformats-officedocument.themeOverride+xml"/>
  <Override PartName="/ppt/drawings/drawing25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4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6.xml" ContentType="application/vnd.openxmlformats-officedocument.themeOverride+xml"/>
  <Override PartName="/ppt/drawings/drawing26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7.xml" ContentType="application/vnd.openxmlformats-officedocument.themeOverride+xml"/>
  <Override PartName="/ppt/drawings/drawing27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8.xml" ContentType="application/vnd.openxmlformats-officedocument.themeOverride+xml"/>
  <Override PartName="/ppt/drawings/drawing28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9.xml" ContentType="application/vnd.openxmlformats-officedocument.themeOverride+xml"/>
  <Override PartName="/ppt/drawings/drawing29.xml" ContentType="application/vnd.openxmlformats-officedocument.drawingml.chartshape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0.xml" ContentType="application/vnd.openxmlformats-officedocument.themeOverride+xml"/>
  <Override PartName="/ppt/drawings/drawing30.xml" ContentType="application/vnd.openxmlformats-officedocument.drawingml.chartshapes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1.xml" ContentType="application/vnd.openxmlformats-officedocument.themeOverride+xml"/>
  <Override PartName="/ppt/drawings/drawing31.xml" ContentType="application/vnd.openxmlformats-officedocument.drawingml.chartshape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2.xml" ContentType="application/vnd.openxmlformats-officedocument.themeOverride+xml"/>
  <Override PartName="/ppt/drawings/drawing32.xml" ContentType="application/vnd.openxmlformats-officedocument.drawingml.chartshapes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3.xml" ContentType="application/vnd.openxmlformats-officedocument.themeOverride+xml"/>
  <Override PartName="/ppt/drawings/drawing33.xml" ContentType="application/vnd.openxmlformats-officedocument.drawingml.chartshapes+xml"/>
  <Override PartName="/ppt/media/image196.jpg" ContentType="image/jpeg"/>
  <Override PartName="/ppt/media/image225.jpg" ContentType="image/jpeg"/>
  <Override PartName="/ppt/notesSlides/notesSlide25.xml" ContentType="application/vnd.openxmlformats-officedocument.presentationml.notesSlide+xml"/>
  <Override PartName="/ppt/media/image231.jpg" ContentType="image/jpeg"/>
  <Override PartName="/ppt/notesSlides/notesSlide26.xml" ContentType="application/vnd.openxmlformats-officedocument.presentationml.notesSlide+xml"/>
  <Override PartName="/ppt/media/image232.jpg" ContentType="image/jpeg"/>
  <Override PartName="/ppt/notesSlides/notesSlide27.xml" ContentType="application/vnd.openxmlformats-officedocument.presentationml.notesSlide+xml"/>
  <Override PartName="/ppt/media/image233.JPG" ContentType="image/jpeg"/>
  <Override PartName="/ppt/media/image234.JPG" ContentType="image/jpeg"/>
  <Override PartName="/ppt/media/image235.JPG" ContentType="image/jpeg"/>
  <Override PartName="/ppt/notesSlides/notesSlide28.xml" ContentType="application/vnd.openxmlformats-officedocument.presentationml.notesSlide+xml"/>
  <Override PartName="/ppt/media/image236.JPG" ContentType="image/jpeg"/>
  <Override PartName="/ppt/media/image237.JPG" ContentType="image/jpeg"/>
  <Override PartName="/ppt/media/image238.JPG" ContentType="image/jpeg"/>
  <Override PartName="/ppt/notesSlides/notesSlide29.xml" ContentType="application/vnd.openxmlformats-officedocument.presentationml.notesSlide+xml"/>
  <Override PartName="/ppt/media/image239.JPG" ContentType="image/jpeg"/>
  <Override PartName="/ppt/media/image240.jpg" ContentType="image/jpeg"/>
  <Override PartName="/ppt/media/image241.jpg" ContentType="image/jpeg"/>
  <Override PartName="/ppt/media/image242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9" r:id="rId5"/>
    <p:sldMasterId id="2147483685" r:id="rId6"/>
    <p:sldMasterId id="2147483692" r:id="rId7"/>
    <p:sldMasterId id="2147483695" r:id="rId8"/>
  </p:sldMasterIdLst>
  <p:notesMasterIdLst>
    <p:notesMasterId r:id="rId88"/>
  </p:notesMasterIdLst>
  <p:sldIdLst>
    <p:sldId id="2147329032" r:id="rId9"/>
    <p:sldId id="256" r:id="rId10"/>
    <p:sldId id="2147472179" r:id="rId11"/>
    <p:sldId id="2134804889" r:id="rId12"/>
    <p:sldId id="2147472166" r:id="rId13"/>
    <p:sldId id="2147472188" r:id="rId14"/>
    <p:sldId id="2147472189" r:id="rId15"/>
    <p:sldId id="264" r:id="rId16"/>
    <p:sldId id="2147472183" r:id="rId17"/>
    <p:sldId id="2147472169" r:id="rId18"/>
    <p:sldId id="2147472185" r:id="rId19"/>
    <p:sldId id="2147472186" r:id="rId20"/>
    <p:sldId id="2147472172" r:id="rId21"/>
    <p:sldId id="2134804872" r:id="rId22"/>
    <p:sldId id="2147472184" r:id="rId23"/>
    <p:sldId id="2147329024" r:id="rId24"/>
    <p:sldId id="2147472193" r:id="rId25"/>
    <p:sldId id="2147472195" r:id="rId26"/>
    <p:sldId id="2147472194" r:id="rId27"/>
    <p:sldId id="141168538" r:id="rId28"/>
    <p:sldId id="2147472167" r:id="rId29"/>
    <p:sldId id="316" r:id="rId30"/>
    <p:sldId id="354" r:id="rId31"/>
    <p:sldId id="2147375701" r:id="rId32"/>
    <p:sldId id="2147375714" r:id="rId33"/>
    <p:sldId id="309" r:id="rId34"/>
    <p:sldId id="345" r:id="rId35"/>
    <p:sldId id="2147375709" r:id="rId36"/>
    <p:sldId id="2147474773" r:id="rId37"/>
    <p:sldId id="344" r:id="rId38"/>
    <p:sldId id="2147474774" r:id="rId39"/>
    <p:sldId id="277" r:id="rId40"/>
    <p:sldId id="323" r:id="rId41"/>
    <p:sldId id="2147474714" r:id="rId42"/>
    <p:sldId id="2147474768" r:id="rId43"/>
    <p:sldId id="2147474769" r:id="rId44"/>
    <p:sldId id="289" r:id="rId45"/>
    <p:sldId id="2147474757" r:id="rId46"/>
    <p:sldId id="2147375711" r:id="rId47"/>
    <p:sldId id="349" r:id="rId48"/>
    <p:sldId id="2147474775" r:id="rId49"/>
    <p:sldId id="346" r:id="rId50"/>
    <p:sldId id="347" r:id="rId51"/>
    <p:sldId id="272" r:id="rId52"/>
    <p:sldId id="2147375705" r:id="rId53"/>
    <p:sldId id="2147375708" r:id="rId54"/>
    <p:sldId id="2147375712" r:id="rId55"/>
    <p:sldId id="2147474770" r:id="rId56"/>
    <p:sldId id="2147474771" r:id="rId57"/>
    <p:sldId id="268" r:id="rId58"/>
    <p:sldId id="301" r:id="rId59"/>
    <p:sldId id="271" r:id="rId60"/>
    <p:sldId id="270" r:id="rId61"/>
    <p:sldId id="2147474776" r:id="rId62"/>
    <p:sldId id="274" r:id="rId63"/>
    <p:sldId id="276" r:id="rId64"/>
    <p:sldId id="259" r:id="rId65"/>
    <p:sldId id="2147474777" r:id="rId66"/>
    <p:sldId id="267" r:id="rId67"/>
    <p:sldId id="2147474778" r:id="rId68"/>
    <p:sldId id="260" r:id="rId69"/>
    <p:sldId id="269" r:id="rId70"/>
    <p:sldId id="2147474779" r:id="rId71"/>
    <p:sldId id="2147474780" r:id="rId72"/>
    <p:sldId id="288" r:id="rId73"/>
    <p:sldId id="2147474781" r:id="rId74"/>
    <p:sldId id="261" r:id="rId75"/>
    <p:sldId id="262" r:id="rId76"/>
    <p:sldId id="273" r:id="rId77"/>
    <p:sldId id="2147474782" r:id="rId78"/>
    <p:sldId id="279" r:id="rId79"/>
    <p:sldId id="278" r:id="rId80"/>
    <p:sldId id="281" r:id="rId81"/>
    <p:sldId id="282" r:id="rId82"/>
    <p:sldId id="283" r:id="rId83"/>
    <p:sldId id="284" r:id="rId84"/>
    <p:sldId id="285" r:id="rId85"/>
    <p:sldId id="286" r:id="rId86"/>
    <p:sldId id="287" r:id="rId8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7CE32C-895E-4BA8-8C93-ECE1F8E3992C}" name="Sara Lusini" initials="SL" userId="S::sara.lusini@bi-rex.it::da8d4e78-f8c7-48da-be2b-6dc52832d2ec" providerId="AD"/>
  <p188:author id="{FE052C69-FD16-79AB-FE83-3F62F23E591A}" name="Sara Lusini" initials="SL" userId="Sara Lusini" providerId="None"/>
  <p188:author id="{9FF78CCC-0790-6B31-C423-76CBE0C330E2}" name="Stefano Cattorini" initials="SC" userId="S::stefano.cattorini@bi-rex.it::e0319c07-f5b7-4abf-95a1-a9ec49de09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3737"/>
    <a:srgbClr val="580000"/>
    <a:srgbClr val="800000"/>
    <a:srgbClr val="943737"/>
    <a:srgbClr val="8C8C8C"/>
    <a:srgbClr val="E6E6E6"/>
    <a:srgbClr val="F2F2F2"/>
    <a:srgbClr val="01AAD4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AB37C-A7BF-483B-8A91-7CE98D318C72}" v="3" dt="2024-11-27T13:39:35.8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108" y="46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95" Type="http://schemas.microsoft.com/office/2018/10/relationships/authors" Target="author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lio Urbano" userId="520e72cb-8b1e-4e32-b54d-dba795576983" providerId="ADAL" clId="{218014D3-D52F-45A3-B8DE-47DA02CA8E51}"/>
    <pc:docChg chg="undo custSel addSld delSld modSld">
      <pc:chgData name="Manlio Urbano" userId="520e72cb-8b1e-4e32-b54d-dba795576983" providerId="ADAL" clId="{218014D3-D52F-45A3-B8DE-47DA02CA8E51}" dt="2024-01-15T09:25:33.259" v="27" actId="20577"/>
      <pc:docMkLst>
        <pc:docMk/>
      </pc:docMkLst>
      <pc:sldChg chg="del">
        <pc:chgData name="Manlio Urbano" userId="520e72cb-8b1e-4e32-b54d-dba795576983" providerId="ADAL" clId="{218014D3-D52F-45A3-B8DE-47DA02CA8E51}" dt="2024-01-11T11:33:34.428" v="4" actId="47"/>
        <pc:sldMkLst>
          <pc:docMk/>
          <pc:sldMk cId="4264523509" sldId="294"/>
        </pc:sldMkLst>
      </pc:sldChg>
      <pc:sldChg chg="delSp modSp add mod modClrScheme chgLayout">
        <pc:chgData name="Manlio Urbano" userId="520e72cb-8b1e-4e32-b54d-dba795576983" providerId="ADAL" clId="{218014D3-D52F-45A3-B8DE-47DA02CA8E51}" dt="2024-01-15T09:25:33.259" v="27" actId="20577"/>
        <pc:sldMkLst>
          <pc:docMk/>
          <pc:sldMk cId="2579360707" sldId="2134804743"/>
        </pc:sldMkLst>
        <pc:spChg chg="mod">
          <ac:chgData name="Manlio Urbano" userId="520e72cb-8b1e-4e32-b54d-dba795576983" providerId="ADAL" clId="{218014D3-D52F-45A3-B8DE-47DA02CA8E51}" dt="2024-01-15T09:25:33.259" v="27" actId="20577"/>
          <ac:spMkLst>
            <pc:docMk/>
            <pc:sldMk cId="2579360707" sldId="2134804743"/>
            <ac:spMk id="43" creationId="{56134E8E-0CA4-1F5B-5049-748630034D2E}"/>
          </ac:spMkLst>
        </pc:spChg>
        <pc:picChg chg="del">
          <ac:chgData name="Manlio Urbano" userId="520e72cb-8b1e-4e32-b54d-dba795576983" providerId="ADAL" clId="{218014D3-D52F-45A3-B8DE-47DA02CA8E51}" dt="2024-01-11T11:34:13.183" v="5" actId="478"/>
          <ac:picMkLst>
            <pc:docMk/>
            <pc:sldMk cId="2579360707" sldId="2134804743"/>
            <ac:picMk id="30" creationId="{A6958AD1-4A8B-25D1-2489-1254DC5546C3}"/>
          </ac:picMkLst>
        </pc:picChg>
      </pc:sldChg>
      <pc:sldChg chg="addSp delSp mod">
        <pc:chgData name="Manlio Urbano" userId="520e72cb-8b1e-4e32-b54d-dba795576983" providerId="ADAL" clId="{218014D3-D52F-45A3-B8DE-47DA02CA8E51}" dt="2024-01-11T11:34:20.094" v="7" actId="478"/>
        <pc:sldMkLst>
          <pc:docMk/>
          <pc:sldMk cId="856909965" sldId="2134804891"/>
        </pc:sldMkLst>
        <pc:picChg chg="add del">
          <ac:chgData name="Manlio Urbano" userId="520e72cb-8b1e-4e32-b54d-dba795576983" providerId="ADAL" clId="{218014D3-D52F-45A3-B8DE-47DA02CA8E51}" dt="2024-01-11T11:34:20.094" v="7" actId="478"/>
          <ac:picMkLst>
            <pc:docMk/>
            <pc:sldMk cId="856909965" sldId="2134804891"/>
            <ac:picMk id="20" creationId="{00000000-0000-0000-0000-000000000000}"/>
          </ac:picMkLst>
        </pc:picChg>
      </pc:sldChg>
      <pc:sldChg chg="add del">
        <pc:chgData name="Manlio Urbano" userId="520e72cb-8b1e-4e32-b54d-dba795576983" providerId="ADAL" clId="{218014D3-D52F-45A3-B8DE-47DA02CA8E51}" dt="2024-01-11T11:33:18.969" v="1" actId="47"/>
        <pc:sldMkLst>
          <pc:docMk/>
          <pc:sldMk cId="0" sldId="2147329035"/>
        </pc:sldMkLst>
      </pc:sldChg>
      <pc:sldChg chg="delSp modSp add mod modClrScheme chgLayout">
        <pc:chgData name="Manlio Urbano" userId="520e72cb-8b1e-4e32-b54d-dba795576983" providerId="ADAL" clId="{218014D3-D52F-45A3-B8DE-47DA02CA8E51}" dt="2024-01-11T14:42:13.969" v="21" actId="1038"/>
        <pc:sldMkLst>
          <pc:docMk/>
          <pc:sldMk cId="3190846187" sldId="2147329036"/>
        </pc:sldMkLst>
        <pc:spChg chg="mod ord">
          <ac:chgData name="Manlio Urbano" userId="520e72cb-8b1e-4e32-b54d-dba795576983" providerId="ADAL" clId="{218014D3-D52F-45A3-B8DE-47DA02CA8E51}" dt="2024-01-11T14:42:13.969" v="21" actId="1038"/>
          <ac:spMkLst>
            <pc:docMk/>
            <pc:sldMk cId="3190846187" sldId="2147329036"/>
            <ac:spMk id="11" creationId="{00000000-0000-0000-0000-000000000000}"/>
          </ac:spMkLst>
        </pc:spChg>
        <pc:picChg chg="del">
          <ac:chgData name="Manlio Urbano" userId="520e72cb-8b1e-4e32-b54d-dba795576983" providerId="ADAL" clId="{218014D3-D52F-45A3-B8DE-47DA02CA8E51}" dt="2024-01-11T11:34:24.950" v="8" actId="478"/>
          <ac:picMkLst>
            <pc:docMk/>
            <pc:sldMk cId="3190846187" sldId="2147329036"/>
            <ac:picMk id="101" creationId="{5D5944FC-6F00-6FA0-6D4B-281B9F243809}"/>
          </ac:picMkLst>
        </pc:picChg>
      </pc:sldChg>
    </pc:docChg>
  </pc:docChgLst>
  <pc:docChgLst>
    <pc:chgData name="Manlio Urbano" userId="520e72cb-8b1e-4e32-b54d-dba795576983" providerId="ADAL" clId="{63A48FD3-D487-4904-850D-A486FFD6BE07}"/>
    <pc:docChg chg="undo custSel addSld modSld sldOrd">
      <pc:chgData name="Manlio Urbano" userId="520e72cb-8b1e-4e32-b54d-dba795576983" providerId="ADAL" clId="{63A48FD3-D487-4904-850D-A486FFD6BE07}" dt="2024-09-03T14:17:34.676" v="69" actId="1076"/>
      <pc:docMkLst>
        <pc:docMk/>
      </pc:docMkLst>
      <pc:sldChg chg="addSp delSp modSp mod ord modShow">
        <pc:chgData name="Manlio Urbano" userId="520e72cb-8b1e-4e32-b54d-dba795576983" providerId="ADAL" clId="{63A48FD3-D487-4904-850D-A486FFD6BE07}" dt="2024-09-03T14:17:34.676" v="69" actId="1076"/>
        <pc:sldMkLst>
          <pc:docMk/>
          <pc:sldMk cId="1933570885" sldId="293"/>
        </pc:sldMkLst>
        <pc:spChg chg="mod">
          <ac:chgData name="Manlio Urbano" userId="520e72cb-8b1e-4e32-b54d-dba795576983" providerId="ADAL" clId="{63A48FD3-D487-4904-850D-A486FFD6BE07}" dt="2024-09-03T14:13:25.968" v="2" actId="1076"/>
          <ac:spMkLst>
            <pc:docMk/>
            <pc:sldMk cId="1933570885" sldId="293"/>
            <ac:spMk id="8" creationId="{47D4FDF2-1A3B-DF01-E9E0-16E1D585510A}"/>
          </ac:spMkLst>
        </pc:spChg>
        <pc:spChg chg="mod">
          <ac:chgData name="Manlio Urbano" userId="520e72cb-8b1e-4e32-b54d-dba795576983" providerId="ADAL" clId="{63A48FD3-D487-4904-850D-A486FFD6BE07}" dt="2024-09-03T14:14:39.845" v="62" actId="1076"/>
          <ac:spMkLst>
            <pc:docMk/>
            <pc:sldMk cId="1933570885" sldId="293"/>
            <ac:spMk id="30" creationId="{7692FB94-B30E-5733-74DA-0BDDED3B1106}"/>
          </ac:spMkLst>
        </pc:spChg>
        <pc:grpChg chg="mod">
          <ac:chgData name="Manlio Urbano" userId="520e72cb-8b1e-4e32-b54d-dba795576983" providerId="ADAL" clId="{63A48FD3-D487-4904-850D-A486FFD6BE07}" dt="2024-09-03T14:17:34.676" v="69" actId="1076"/>
          <ac:grpSpMkLst>
            <pc:docMk/>
            <pc:sldMk cId="1933570885" sldId="293"/>
            <ac:grpSpMk id="2" creationId="{DDAFA40E-2421-2CBF-B89C-969E5C8835B2}"/>
          </ac:grpSpMkLst>
        </pc:grpChg>
        <pc:picChg chg="add">
          <ac:chgData name="Manlio Urbano" userId="520e72cb-8b1e-4e32-b54d-dba795576983" providerId="ADAL" clId="{63A48FD3-D487-4904-850D-A486FFD6BE07}" dt="2024-09-03T14:13:21.992" v="0"/>
          <ac:picMkLst>
            <pc:docMk/>
            <pc:sldMk cId="1933570885" sldId="293"/>
            <ac:picMk id="1026" creationId="{A89704D0-5238-C700-EA59-191FB0E66F1F}"/>
          </ac:picMkLst>
        </pc:picChg>
        <pc:picChg chg="add del mod">
          <ac:chgData name="Manlio Urbano" userId="520e72cb-8b1e-4e32-b54d-dba795576983" providerId="ADAL" clId="{63A48FD3-D487-4904-850D-A486FFD6BE07}" dt="2024-09-03T14:17:29.236" v="67" actId="478"/>
          <ac:picMkLst>
            <pc:docMk/>
            <pc:sldMk cId="1933570885" sldId="293"/>
            <ac:picMk id="1028" creationId="{FA308366-6D0E-E241-C4FA-1BAF9A6045F2}"/>
          </ac:picMkLst>
        </pc:picChg>
        <pc:picChg chg="add del mod">
          <ac:chgData name="Manlio Urbano" userId="520e72cb-8b1e-4e32-b54d-dba795576983" providerId="ADAL" clId="{63A48FD3-D487-4904-850D-A486FFD6BE07}" dt="2024-09-03T14:17:31.362" v="68" actId="478"/>
          <ac:picMkLst>
            <pc:docMk/>
            <pc:sldMk cId="1933570885" sldId="293"/>
            <ac:picMk id="1030" creationId="{F52C5295-1126-936D-3820-62CAB7CBF384}"/>
          </ac:picMkLst>
        </pc:picChg>
      </pc:sldChg>
      <pc:sldChg chg="add">
        <pc:chgData name="Manlio Urbano" userId="520e72cb-8b1e-4e32-b54d-dba795576983" providerId="ADAL" clId="{63A48FD3-D487-4904-850D-A486FFD6BE07}" dt="2024-09-03T14:14:55.803" v="63"/>
        <pc:sldMkLst>
          <pc:docMk/>
          <pc:sldMk cId="3837850429" sldId="2147472167"/>
        </pc:sldMkLst>
      </pc:sldChg>
    </pc:docChg>
  </pc:docChgLst>
  <pc:docChgLst>
    <pc:chgData name="Manlio Urbano" userId="520e72cb-8b1e-4e32-b54d-dba795576983" providerId="ADAL" clId="{41D8DEA8-2699-40D2-A67F-48E597489140}"/>
    <pc:docChg chg="undo redo custSel addSld delSld modSld sldOrd">
      <pc:chgData name="Manlio Urbano" userId="520e72cb-8b1e-4e32-b54d-dba795576983" providerId="ADAL" clId="{41D8DEA8-2699-40D2-A67F-48E597489140}" dt="2024-11-07T13:55:04.209" v="238" actId="47"/>
      <pc:docMkLst>
        <pc:docMk/>
      </pc:docMkLst>
      <pc:sldChg chg="modSp del mod">
        <pc:chgData name="Manlio Urbano" userId="520e72cb-8b1e-4e32-b54d-dba795576983" providerId="ADAL" clId="{41D8DEA8-2699-40D2-A67F-48E597489140}" dt="2024-11-04T16:14:13.844" v="214" actId="47"/>
        <pc:sldMkLst>
          <pc:docMk/>
          <pc:sldMk cId="0" sldId="257"/>
        </pc:sldMkLst>
        <pc:spChg chg="mod">
          <ac:chgData name="Manlio Urbano" userId="520e72cb-8b1e-4e32-b54d-dba795576983" providerId="ADAL" clId="{41D8DEA8-2699-40D2-A67F-48E597489140}" dt="2024-11-04T16:13:46.863" v="212" actId="20577"/>
          <ac:spMkLst>
            <pc:docMk/>
            <pc:sldMk cId="0" sldId="257"/>
            <ac:spMk id="2" creationId="{00000000-0000-0000-0000-000000000000}"/>
          </ac:spMkLst>
        </pc:spChg>
      </pc:sldChg>
      <pc:sldChg chg="del">
        <pc:chgData name="Manlio Urbano" userId="520e72cb-8b1e-4e32-b54d-dba795576983" providerId="ADAL" clId="{41D8DEA8-2699-40D2-A67F-48E597489140}" dt="2024-09-30T08:40:47.578" v="1" actId="2696"/>
        <pc:sldMkLst>
          <pc:docMk/>
          <pc:sldMk cId="0" sldId="292"/>
        </pc:sldMkLst>
      </pc:sldChg>
      <pc:sldChg chg="del">
        <pc:chgData name="Manlio Urbano" userId="520e72cb-8b1e-4e32-b54d-dba795576983" providerId="ADAL" clId="{41D8DEA8-2699-40D2-A67F-48E597489140}" dt="2024-09-30T08:47:06.578" v="4" actId="47"/>
        <pc:sldMkLst>
          <pc:docMk/>
          <pc:sldMk cId="1933570885" sldId="293"/>
        </pc:sldMkLst>
      </pc:sldChg>
      <pc:sldChg chg="del">
        <pc:chgData name="Manlio Urbano" userId="520e72cb-8b1e-4e32-b54d-dba795576983" providerId="ADAL" clId="{41D8DEA8-2699-40D2-A67F-48E597489140}" dt="2024-09-30T08:45:36.603" v="3" actId="47"/>
        <pc:sldMkLst>
          <pc:docMk/>
          <pc:sldMk cId="2831971214" sldId="963"/>
        </pc:sldMkLst>
      </pc:sldChg>
      <pc:sldChg chg="del">
        <pc:chgData name="Manlio Urbano" userId="520e72cb-8b1e-4e32-b54d-dba795576983" providerId="ADAL" clId="{41D8DEA8-2699-40D2-A67F-48E597489140}" dt="2024-11-04T16:19:46.977" v="227" actId="47"/>
        <pc:sldMkLst>
          <pc:docMk/>
          <pc:sldMk cId="805251353" sldId="2134804844"/>
        </pc:sldMkLst>
      </pc:sldChg>
      <pc:sldChg chg="mod modShow">
        <pc:chgData name="Manlio Urbano" userId="520e72cb-8b1e-4e32-b54d-dba795576983" providerId="ADAL" clId="{41D8DEA8-2699-40D2-A67F-48E597489140}" dt="2024-11-04T16:21:12.113" v="232" actId="729"/>
        <pc:sldMkLst>
          <pc:docMk/>
          <pc:sldMk cId="0" sldId="2134804878"/>
        </pc:sldMkLst>
      </pc:sldChg>
      <pc:sldChg chg="del">
        <pc:chgData name="Manlio Urbano" userId="520e72cb-8b1e-4e32-b54d-dba795576983" providerId="ADAL" clId="{41D8DEA8-2699-40D2-A67F-48E597489140}" dt="2024-09-30T08:40:39.379" v="0" actId="2696"/>
        <pc:sldMkLst>
          <pc:docMk/>
          <pc:sldMk cId="0" sldId="2134804888"/>
        </pc:sldMkLst>
      </pc:sldChg>
      <pc:sldChg chg="del">
        <pc:chgData name="Manlio Urbano" userId="520e72cb-8b1e-4e32-b54d-dba795576983" providerId="ADAL" clId="{41D8DEA8-2699-40D2-A67F-48E597489140}" dt="2024-11-04T16:14:53.952" v="216" actId="47"/>
        <pc:sldMkLst>
          <pc:docMk/>
          <pc:sldMk cId="856909965" sldId="2134804891"/>
        </pc:sldMkLst>
      </pc:sldChg>
      <pc:sldChg chg="add">
        <pc:chgData name="Manlio Urbano" userId="520e72cb-8b1e-4e32-b54d-dba795576983" providerId="ADAL" clId="{41D8DEA8-2699-40D2-A67F-48E597489140}" dt="2024-11-04T16:19:31.041" v="226"/>
        <pc:sldMkLst>
          <pc:docMk/>
          <pc:sldMk cId="2610240742" sldId="2147329024"/>
        </pc:sldMkLst>
      </pc:sldChg>
      <pc:sldChg chg="modSp mod modShow">
        <pc:chgData name="Manlio Urbano" userId="520e72cb-8b1e-4e32-b54d-dba795576983" providerId="ADAL" clId="{41D8DEA8-2699-40D2-A67F-48E597489140}" dt="2024-09-30T08:59:56.251" v="111" actId="729"/>
        <pc:sldMkLst>
          <pc:docMk/>
          <pc:sldMk cId="4133844295" sldId="2147329034"/>
        </pc:sldMkLst>
        <pc:spChg chg="mod">
          <ac:chgData name="Manlio Urbano" userId="520e72cb-8b1e-4e32-b54d-dba795576983" providerId="ADAL" clId="{41D8DEA8-2699-40D2-A67F-48E597489140}" dt="2024-09-30T08:56:51.541" v="24" actId="1076"/>
          <ac:spMkLst>
            <pc:docMk/>
            <pc:sldMk cId="4133844295" sldId="2147329034"/>
            <ac:spMk id="2" creationId="{00000000-0000-0000-0000-000000000000}"/>
          </ac:spMkLst>
        </pc:spChg>
        <pc:spChg chg="mod">
          <ac:chgData name="Manlio Urbano" userId="520e72cb-8b1e-4e32-b54d-dba795576983" providerId="ADAL" clId="{41D8DEA8-2699-40D2-A67F-48E597489140}" dt="2024-09-30T08:55:59.185" v="22" actId="20577"/>
          <ac:spMkLst>
            <pc:docMk/>
            <pc:sldMk cId="4133844295" sldId="2147329034"/>
            <ac:spMk id="19" creationId="{8ADDD3B6-9284-D644-1933-5F6EFBB976AE}"/>
          </ac:spMkLst>
        </pc:spChg>
        <pc:grpChg chg="mod">
          <ac:chgData name="Manlio Urbano" userId="520e72cb-8b1e-4e32-b54d-dba795576983" providerId="ADAL" clId="{41D8DEA8-2699-40D2-A67F-48E597489140}" dt="2024-09-30T08:57:37.950" v="27" actId="1076"/>
          <ac:grpSpMkLst>
            <pc:docMk/>
            <pc:sldMk cId="4133844295" sldId="2147329034"/>
            <ac:grpSpMk id="8" creationId="{00000000-0000-0000-0000-000000000000}"/>
          </ac:grpSpMkLst>
        </pc:grpChg>
      </pc:sldChg>
      <pc:sldChg chg="del">
        <pc:chgData name="Manlio Urbano" userId="520e72cb-8b1e-4e32-b54d-dba795576983" providerId="ADAL" clId="{41D8DEA8-2699-40D2-A67F-48E597489140}" dt="2024-09-30T08:44:24.989" v="2" actId="47"/>
        <pc:sldMkLst>
          <pc:docMk/>
          <pc:sldMk cId="506824953" sldId="2147329042"/>
        </pc:sldMkLst>
      </pc:sldChg>
      <pc:sldChg chg="mod modShow">
        <pc:chgData name="Manlio Urbano" userId="520e72cb-8b1e-4e32-b54d-dba795576983" providerId="ADAL" clId="{41D8DEA8-2699-40D2-A67F-48E597489140}" dt="2024-11-04T16:18:45.452" v="225" actId="729"/>
        <pc:sldMkLst>
          <pc:docMk/>
          <pc:sldMk cId="387569208" sldId="2147329045"/>
        </pc:sldMkLst>
      </pc:sldChg>
      <pc:sldChg chg="addSp modSp mod modShow modNotesTx">
        <pc:chgData name="Manlio Urbano" userId="520e72cb-8b1e-4e32-b54d-dba795576983" providerId="ADAL" clId="{41D8DEA8-2699-40D2-A67F-48E597489140}" dt="2024-10-31T08:46:11.908" v="189" actId="20577"/>
        <pc:sldMkLst>
          <pc:docMk/>
          <pc:sldMk cId="1034575304" sldId="2147472161"/>
        </pc:sldMkLst>
        <pc:spChg chg="mod">
          <ac:chgData name="Manlio Urbano" userId="520e72cb-8b1e-4e32-b54d-dba795576983" providerId="ADAL" clId="{41D8DEA8-2699-40D2-A67F-48E597489140}" dt="2024-09-30T09:13:37.787" v="121" actId="1076"/>
          <ac:spMkLst>
            <pc:docMk/>
            <pc:sldMk cId="1034575304" sldId="2147472161"/>
            <ac:spMk id="6" creationId="{C09E2F4D-50C3-E125-E0CD-E2AF8DBC6E53}"/>
          </ac:spMkLst>
        </pc:spChg>
        <pc:spChg chg="mod">
          <ac:chgData name="Manlio Urbano" userId="520e72cb-8b1e-4e32-b54d-dba795576983" providerId="ADAL" clId="{41D8DEA8-2699-40D2-A67F-48E597489140}" dt="2024-09-30T09:14:11.121" v="124" actId="20577"/>
          <ac:spMkLst>
            <pc:docMk/>
            <pc:sldMk cId="1034575304" sldId="2147472161"/>
            <ac:spMk id="27" creationId="{E4CAEF58-635D-EBB2-61DE-107E45B13F2E}"/>
          </ac:spMkLst>
        </pc:spChg>
        <pc:picChg chg="add mod">
          <ac:chgData name="Manlio Urbano" userId="520e72cb-8b1e-4e32-b54d-dba795576983" providerId="ADAL" clId="{41D8DEA8-2699-40D2-A67F-48E597489140}" dt="2024-09-30T09:14:39.263" v="130"/>
          <ac:picMkLst>
            <pc:docMk/>
            <pc:sldMk cId="1034575304" sldId="2147472161"/>
            <ac:picMk id="7" creationId="{0ED9B65E-9AE5-BE56-060B-188541CD8871}"/>
          </ac:picMkLst>
        </pc:picChg>
        <pc:picChg chg="mod">
          <ac:chgData name="Manlio Urbano" userId="520e72cb-8b1e-4e32-b54d-dba795576983" providerId="ADAL" clId="{41D8DEA8-2699-40D2-A67F-48E597489140}" dt="2024-09-30T09:14:47.632" v="131" actId="1076"/>
          <ac:picMkLst>
            <pc:docMk/>
            <pc:sldMk cId="1034575304" sldId="2147472161"/>
            <ac:picMk id="41" creationId="{F1A70708-A7F2-0456-4E0A-7DCF79B42A48}"/>
          </ac:picMkLst>
        </pc:picChg>
        <pc:picChg chg="mod">
          <ac:chgData name="Manlio Urbano" userId="520e72cb-8b1e-4e32-b54d-dba795576983" providerId="ADAL" clId="{41D8DEA8-2699-40D2-A67F-48E597489140}" dt="2024-09-30T09:15:05.259" v="134" actId="1035"/>
          <ac:picMkLst>
            <pc:docMk/>
            <pc:sldMk cId="1034575304" sldId="2147472161"/>
            <ac:picMk id="43" creationId="{3928C778-A248-668B-F532-7FF300442AAC}"/>
          </ac:picMkLst>
        </pc:picChg>
      </pc:sldChg>
      <pc:sldChg chg="del mod modShow">
        <pc:chgData name="Manlio Urbano" userId="520e72cb-8b1e-4e32-b54d-dba795576983" providerId="ADAL" clId="{41D8DEA8-2699-40D2-A67F-48E597489140}" dt="2024-10-30T11:06:11.067" v="171" actId="47"/>
        <pc:sldMkLst>
          <pc:docMk/>
          <pc:sldMk cId="0" sldId="2147472162"/>
        </pc:sldMkLst>
      </pc:sldChg>
      <pc:sldChg chg="add del">
        <pc:chgData name="Manlio Urbano" userId="520e72cb-8b1e-4e32-b54d-dba795576983" providerId="ADAL" clId="{41D8DEA8-2699-40D2-A67F-48E597489140}" dt="2024-11-04T16:20:18.742" v="229" actId="47"/>
        <pc:sldMkLst>
          <pc:docMk/>
          <pc:sldMk cId="4148952169" sldId="2147472162"/>
        </pc:sldMkLst>
      </pc:sldChg>
      <pc:sldChg chg="del">
        <pc:chgData name="Manlio Urbano" userId="520e72cb-8b1e-4e32-b54d-dba795576983" providerId="ADAL" clId="{41D8DEA8-2699-40D2-A67F-48E597489140}" dt="2024-10-30T11:06:13.769" v="172" actId="47"/>
        <pc:sldMkLst>
          <pc:docMk/>
          <pc:sldMk cId="1988954495" sldId="2147472163"/>
        </pc:sldMkLst>
      </pc:sldChg>
      <pc:sldChg chg="del modNotesTx">
        <pc:chgData name="Manlio Urbano" userId="520e72cb-8b1e-4e32-b54d-dba795576983" providerId="ADAL" clId="{41D8DEA8-2699-40D2-A67F-48E597489140}" dt="2024-10-31T08:45:15.410" v="173" actId="47"/>
        <pc:sldMkLst>
          <pc:docMk/>
          <pc:sldMk cId="4148952169" sldId="2147472165"/>
        </pc:sldMkLst>
      </pc:sldChg>
      <pc:sldChg chg="modSp add del mod ord">
        <pc:chgData name="Manlio Urbano" userId="520e72cb-8b1e-4e32-b54d-dba795576983" providerId="ADAL" clId="{41D8DEA8-2699-40D2-A67F-48E597489140}" dt="2024-11-04T16:16:27.876" v="219" actId="47"/>
        <pc:sldMkLst>
          <pc:docMk/>
          <pc:sldMk cId="4182066728" sldId="2147472168"/>
        </pc:sldMkLst>
        <pc:spChg chg="mod">
          <ac:chgData name="Manlio Urbano" userId="520e72cb-8b1e-4e32-b54d-dba795576983" providerId="ADAL" clId="{41D8DEA8-2699-40D2-A67F-48E597489140}" dt="2024-09-30T08:57:54.967" v="31" actId="1076"/>
          <ac:spMkLst>
            <pc:docMk/>
            <pc:sldMk cId="4182066728" sldId="2147472168"/>
            <ac:spMk id="2" creationId="{00000000-0000-0000-0000-000000000000}"/>
          </ac:spMkLst>
        </pc:spChg>
        <pc:spChg chg="mod">
          <ac:chgData name="Manlio Urbano" userId="520e72cb-8b1e-4e32-b54d-dba795576983" providerId="ADAL" clId="{41D8DEA8-2699-40D2-A67F-48E597489140}" dt="2024-09-30T09:00:03.057" v="112" actId="14100"/>
          <ac:spMkLst>
            <pc:docMk/>
            <pc:sldMk cId="4182066728" sldId="2147472168"/>
            <ac:spMk id="29" creationId="{6F6BCFA2-E921-06AD-21D0-C81F8888EC39}"/>
          </ac:spMkLst>
        </pc:spChg>
        <pc:spChg chg="mod">
          <ac:chgData name="Manlio Urbano" userId="520e72cb-8b1e-4e32-b54d-dba795576983" providerId="ADAL" clId="{41D8DEA8-2699-40D2-A67F-48E597489140}" dt="2024-09-30T09:00:16.864" v="114" actId="20577"/>
          <ac:spMkLst>
            <pc:docMk/>
            <pc:sldMk cId="4182066728" sldId="2147472168"/>
            <ac:spMk id="33" creationId="{8095B95F-CAF7-2B89-4D68-AD4B23988258}"/>
          </ac:spMkLst>
        </pc:spChg>
      </pc:sldChg>
      <pc:sldChg chg="add">
        <pc:chgData name="Manlio Urbano" userId="520e72cb-8b1e-4e32-b54d-dba795576983" providerId="ADAL" clId="{41D8DEA8-2699-40D2-A67F-48E597489140}" dt="2024-11-04T16:16:57.786" v="220"/>
        <pc:sldMkLst>
          <pc:docMk/>
          <pc:sldMk cId="0" sldId="2147472169"/>
        </pc:sldMkLst>
      </pc:sldChg>
      <pc:sldChg chg="modSp add del mod ord modNotesTx">
        <pc:chgData name="Manlio Urbano" userId="520e72cb-8b1e-4e32-b54d-dba795576983" providerId="ADAL" clId="{41D8DEA8-2699-40D2-A67F-48E597489140}" dt="2024-10-31T08:45:17.923" v="174" actId="47"/>
        <pc:sldMkLst>
          <pc:docMk/>
          <pc:sldMk cId="432651623" sldId="2147472169"/>
        </pc:sldMkLst>
        <pc:picChg chg="mod">
          <ac:chgData name="Manlio Urbano" userId="520e72cb-8b1e-4e32-b54d-dba795576983" providerId="ADAL" clId="{41D8DEA8-2699-40D2-A67F-48E597489140}" dt="2024-09-30T09:15:26.932" v="139" actId="1036"/>
          <ac:picMkLst>
            <pc:docMk/>
            <pc:sldMk cId="432651623" sldId="2147472169"/>
            <ac:picMk id="43" creationId="{3928C778-A248-668B-F532-7FF300442AAC}"/>
          </ac:picMkLst>
        </pc:picChg>
      </pc:sldChg>
      <pc:sldChg chg="modSp add mod ord modShow modNotesTx">
        <pc:chgData name="Manlio Urbano" userId="520e72cb-8b1e-4e32-b54d-dba795576983" providerId="ADAL" clId="{41D8DEA8-2699-40D2-A67F-48E597489140}" dt="2024-10-31T08:46:16.077" v="202" actId="20577"/>
        <pc:sldMkLst>
          <pc:docMk/>
          <pc:sldMk cId="3381604425" sldId="2147472170"/>
        </pc:sldMkLst>
        <pc:spChg chg="mod">
          <ac:chgData name="Manlio Urbano" userId="520e72cb-8b1e-4e32-b54d-dba795576983" providerId="ADAL" clId="{41D8DEA8-2699-40D2-A67F-48E597489140}" dt="2024-09-30T09:16:19.511" v="150" actId="20577"/>
          <ac:spMkLst>
            <pc:docMk/>
            <pc:sldMk cId="3381604425" sldId="2147472170"/>
            <ac:spMk id="2" creationId="{879BABC2-F648-24E7-8448-95CA5969D4BF}"/>
          </ac:spMkLst>
        </pc:spChg>
        <pc:spChg chg="mod">
          <ac:chgData name="Manlio Urbano" userId="520e72cb-8b1e-4e32-b54d-dba795576983" providerId="ADAL" clId="{41D8DEA8-2699-40D2-A67F-48E597489140}" dt="2024-09-30T09:16:10.985" v="146" actId="20577"/>
          <ac:spMkLst>
            <pc:docMk/>
            <pc:sldMk cId="3381604425" sldId="2147472170"/>
            <ac:spMk id="5" creationId="{777467F6-CA69-F207-2251-101FB8E93747}"/>
          </ac:spMkLst>
        </pc:spChg>
        <pc:spChg chg="mod">
          <ac:chgData name="Manlio Urbano" userId="520e72cb-8b1e-4e32-b54d-dba795576983" providerId="ADAL" clId="{41D8DEA8-2699-40D2-A67F-48E597489140}" dt="2024-09-30T09:16:54.950" v="154" actId="20577"/>
          <ac:spMkLst>
            <pc:docMk/>
            <pc:sldMk cId="3381604425" sldId="2147472170"/>
            <ac:spMk id="29" creationId="{7B1FE1F5-3DEF-FBB7-0F51-C64844A07124}"/>
          </ac:spMkLst>
        </pc:spChg>
      </pc:sldChg>
      <pc:sldChg chg="add del">
        <pc:chgData name="Manlio Urbano" userId="520e72cb-8b1e-4e32-b54d-dba795576983" providerId="ADAL" clId="{41D8DEA8-2699-40D2-A67F-48E597489140}" dt="2024-10-30T11:06:01.309" v="169" actId="47"/>
        <pc:sldMkLst>
          <pc:docMk/>
          <pc:sldMk cId="0" sldId="2147472173"/>
        </pc:sldMkLst>
      </pc:sldChg>
      <pc:sldChg chg="add del">
        <pc:chgData name="Manlio Urbano" userId="520e72cb-8b1e-4e32-b54d-dba795576983" providerId="ADAL" clId="{41D8DEA8-2699-40D2-A67F-48E597489140}" dt="2024-11-04T16:17:19.895" v="222"/>
        <pc:sldMkLst>
          <pc:docMk/>
          <pc:sldMk cId="851721466" sldId="2147472175"/>
        </pc:sldMkLst>
      </pc:sldChg>
      <pc:sldChg chg="add del">
        <pc:chgData name="Manlio Urbano" userId="520e72cb-8b1e-4e32-b54d-dba795576983" providerId="ADAL" clId="{41D8DEA8-2699-40D2-A67F-48E597489140}" dt="2024-11-04T16:17:05.914" v="221" actId="47"/>
        <pc:sldMkLst>
          <pc:docMk/>
          <pc:sldMk cId="0" sldId="2147472176"/>
        </pc:sldMkLst>
      </pc:sldChg>
      <pc:sldChg chg="add del">
        <pc:chgData name="Manlio Urbano" userId="520e72cb-8b1e-4e32-b54d-dba795576983" providerId="ADAL" clId="{41D8DEA8-2699-40D2-A67F-48E597489140}" dt="2024-11-04T16:17:26.734" v="223" actId="47"/>
        <pc:sldMkLst>
          <pc:docMk/>
          <pc:sldMk cId="1822649377" sldId="2147472177"/>
        </pc:sldMkLst>
      </pc:sldChg>
      <pc:sldChg chg="add del">
        <pc:chgData name="Manlio Urbano" userId="520e72cb-8b1e-4e32-b54d-dba795576983" providerId="ADAL" clId="{41D8DEA8-2699-40D2-A67F-48E597489140}" dt="2024-11-04T16:20:15.619" v="228" actId="47"/>
        <pc:sldMkLst>
          <pc:docMk/>
          <pc:sldMk cId="2269884273" sldId="2147472178"/>
        </pc:sldMkLst>
      </pc:sldChg>
      <pc:sldChg chg="add">
        <pc:chgData name="Manlio Urbano" userId="520e72cb-8b1e-4e32-b54d-dba795576983" providerId="ADAL" clId="{41D8DEA8-2699-40D2-A67F-48E597489140}" dt="2024-11-04T16:14:10.801" v="213"/>
        <pc:sldMkLst>
          <pc:docMk/>
          <pc:sldMk cId="0" sldId="2147472179"/>
        </pc:sldMkLst>
      </pc:sldChg>
      <pc:sldChg chg="add del">
        <pc:chgData name="Manlio Urbano" userId="520e72cb-8b1e-4e32-b54d-dba795576983" providerId="ADAL" clId="{41D8DEA8-2699-40D2-A67F-48E597489140}" dt="2024-11-07T13:54:48.078" v="236" actId="47"/>
        <pc:sldMkLst>
          <pc:docMk/>
          <pc:sldMk cId="3335424843" sldId="2147472180"/>
        </pc:sldMkLst>
      </pc:sldChg>
      <pc:sldChg chg="add del">
        <pc:chgData name="Manlio Urbano" userId="520e72cb-8b1e-4e32-b54d-dba795576983" providerId="ADAL" clId="{41D8DEA8-2699-40D2-A67F-48E597489140}" dt="2024-11-07T13:55:04.209" v="238" actId="47"/>
        <pc:sldMkLst>
          <pc:docMk/>
          <pc:sldMk cId="1406144376" sldId="2147472182"/>
        </pc:sldMkLst>
      </pc:sldChg>
      <pc:sldChg chg="add">
        <pc:chgData name="Manlio Urbano" userId="520e72cb-8b1e-4e32-b54d-dba795576983" providerId="ADAL" clId="{41D8DEA8-2699-40D2-A67F-48E597489140}" dt="2024-11-04T16:16:25.064" v="218"/>
        <pc:sldMkLst>
          <pc:docMk/>
          <pc:sldMk cId="4177972648" sldId="2147472183"/>
        </pc:sldMkLst>
      </pc:sldChg>
      <pc:sldChg chg="add">
        <pc:chgData name="Manlio Urbano" userId="520e72cb-8b1e-4e32-b54d-dba795576983" providerId="ADAL" clId="{41D8DEA8-2699-40D2-A67F-48E597489140}" dt="2024-11-04T16:18:40.089" v="224"/>
        <pc:sldMkLst>
          <pc:docMk/>
          <pc:sldMk cId="1811565519" sldId="2147472184"/>
        </pc:sldMkLst>
      </pc:sldChg>
      <pc:sldChg chg="add">
        <pc:chgData name="Manlio Urbano" userId="520e72cb-8b1e-4e32-b54d-dba795576983" providerId="ADAL" clId="{41D8DEA8-2699-40D2-A67F-48E597489140}" dt="2024-11-04T16:19:31.041" v="226"/>
        <pc:sldMkLst>
          <pc:docMk/>
          <pc:sldMk cId="3346848193" sldId="2147472185"/>
        </pc:sldMkLst>
      </pc:sldChg>
      <pc:sldChg chg="add">
        <pc:chgData name="Manlio Urbano" userId="520e72cb-8b1e-4e32-b54d-dba795576983" providerId="ADAL" clId="{41D8DEA8-2699-40D2-A67F-48E597489140}" dt="2024-11-04T16:19:31.041" v="226"/>
        <pc:sldMkLst>
          <pc:docMk/>
          <pc:sldMk cId="1492838091" sldId="2147472186"/>
        </pc:sldMkLst>
      </pc:sldChg>
      <pc:sldChg chg="add mod modShow">
        <pc:chgData name="Manlio Urbano" userId="520e72cb-8b1e-4e32-b54d-dba795576983" providerId="ADAL" clId="{41D8DEA8-2699-40D2-A67F-48E597489140}" dt="2024-11-04T16:22:02.564" v="234" actId="729"/>
        <pc:sldMkLst>
          <pc:docMk/>
          <pc:sldMk cId="3995950348" sldId="2147472187"/>
        </pc:sldMkLst>
      </pc:sldChg>
      <pc:sldChg chg="add del">
        <pc:chgData name="Manlio Urbano" userId="520e72cb-8b1e-4e32-b54d-dba795576983" providerId="ADAL" clId="{41D8DEA8-2699-40D2-A67F-48E597489140}" dt="2024-11-04T16:20:56.896" v="231" actId="47"/>
        <pc:sldMkLst>
          <pc:docMk/>
          <pc:sldMk cId="4125735656" sldId="2147472187"/>
        </pc:sldMkLst>
      </pc:sldChg>
      <pc:sldChg chg="add">
        <pc:chgData name="Manlio Urbano" userId="520e72cb-8b1e-4e32-b54d-dba795576983" providerId="ADAL" clId="{41D8DEA8-2699-40D2-A67F-48E597489140}" dt="2024-11-07T13:54:41.350" v="235"/>
        <pc:sldMkLst>
          <pc:docMk/>
          <pc:sldMk cId="1926197498" sldId="2147472188"/>
        </pc:sldMkLst>
      </pc:sldChg>
      <pc:sldChg chg="add">
        <pc:chgData name="Manlio Urbano" userId="520e72cb-8b1e-4e32-b54d-dba795576983" providerId="ADAL" clId="{41D8DEA8-2699-40D2-A67F-48E597489140}" dt="2024-11-07T13:55:01.930" v="237"/>
        <pc:sldMkLst>
          <pc:docMk/>
          <pc:sldMk cId="1424998623" sldId="2147472189"/>
        </pc:sldMkLst>
      </pc:sldChg>
    </pc:docChg>
  </pc:docChgLst>
  <pc:docChgLst>
    <pc:chgData name="Stefano Cattorini" userId="e0319c07-f5b7-4abf-95a1-a9ec49de09c4" providerId="ADAL" clId="{D604FE5F-C18A-4526-9BAD-2A1EF74F9D13}"/>
    <pc:docChg chg="modSld">
      <pc:chgData name="Stefano Cattorini" userId="e0319c07-f5b7-4abf-95a1-a9ec49de09c4" providerId="ADAL" clId="{D604FE5F-C18A-4526-9BAD-2A1EF74F9D13}" dt="2024-11-05T17:20:25.415" v="8" actId="1076"/>
      <pc:docMkLst>
        <pc:docMk/>
      </pc:docMkLst>
      <pc:sldChg chg="modSp mod">
        <pc:chgData name="Stefano Cattorini" userId="e0319c07-f5b7-4abf-95a1-a9ec49de09c4" providerId="ADAL" clId="{D604FE5F-C18A-4526-9BAD-2A1EF74F9D13}" dt="2024-11-05T17:20:25.415" v="8" actId="1076"/>
        <pc:sldMkLst>
          <pc:docMk/>
          <pc:sldMk cId="3335424843" sldId="2147472180"/>
        </pc:sldMkLst>
        <pc:spChg chg="mod">
          <ac:chgData name="Stefano Cattorini" userId="e0319c07-f5b7-4abf-95a1-a9ec49de09c4" providerId="ADAL" clId="{D604FE5F-C18A-4526-9BAD-2A1EF74F9D13}" dt="2024-11-05T17:20:19.530" v="5" actId="1076"/>
          <ac:spMkLst>
            <pc:docMk/>
            <pc:sldMk cId="3335424843" sldId="2147472180"/>
            <ac:spMk id="28" creationId="{4A6D1C32-90A7-8064-5DEF-7B694E9B1360}"/>
          </ac:spMkLst>
        </pc:spChg>
        <pc:picChg chg="mod">
          <ac:chgData name="Stefano Cattorini" userId="e0319c07-f5b7-4abf-95a1-a9ec49de09c4" providerId="ADAL" clId="{D604FE5F-C18A-4526-9BAD-2A1EF74F9D13}" dt="2024-11-05T17:20:25.415" v="8" actId="1076"/>
          <ac:picMkLst>
            <pc:docMk/>
            <pc:sldMk cId="3335424843" sldId="2147472180"/>
            <ac:picMk id="3" creationId="{1B84D71B-1ADC-0130-87A5-EE4F2682F139}"/>
          </ac:picMkLst>
        </pc:picChg>
        <pc:picChg chg="mod">
          <ac:chgData name="Stefano Cattorini" userId="e0319c07-f5b7-4abf-95a1-a9ec49de09c4" providerId="ADAL" clId="{D604FE5F-C18A-4526-9BAD-2A1EF74F9D13}" dt="2024-11-05T17:20:22.936" v="7" actId="1076"/>
          <ac:picMkLst>
            <pc:docMk/>
            <pc:sldMk cId="3335424843" sldId="2147472180"/>
            <ac:picMk id="24" creationId="{5DC4C8A1-28CD-F05A-85EB-8C866640B290}"/>
          </ac:picMkLst>
        </pc:picChg>
      </pc:sldChg>
      <pc:sldChg chg="modSp mod">
        <pc:chgData name="Stefano Cattorini" userId="e0319c07-f5b7-4abf-95a1-a9ec49de09c4" providerId="ADAL" clId="{D604FE5F-C18A-4526-9BAD-2A1EF74F9D13}" dt="2024-11-05T17:19:56.744" v="1" actId="20577"/>
        <pc:sldMkLst>
          <pc:docMk/>
          <pc:sldMk cId="1811565519" sldId="2147472184"/>
        </pc:sldMkLst>
        <pc:spChg chg="mod">
          <ac:chgData name="Stefano Cattorini" userId="e0319c07-f5b7-4abf-95a1-a9ec49de09c4" providerId="ADAL" clId="{D604FE5F-C18A-4526-9BAD-2A1EF74F9D13}" dt="2024-11-05T17:19:56.744" v="1" actId="20577"/>
          <ac:spMkLst>
            <pc:docMk/>
            <pc:sldMk cId="1811565519" sldId="2147472184"/>
            <ac:spMk id="11" creationId="{90BE3A98-89C4-7531-28A9-B579C063015B}"/>
          </ac:spMkLst>
        </pc:spChg>
      </pc:sldChg>
    </pc:docChg>
  </pc:docChgLst>
  <pc:docChgLst>
    <pc:chgData name="Stefano Cattorini" userId="e0319c07-f5b7-4abf-95a1-a9ec49de09c4" providerId="ADAL" clId="{EE18302A-3389-4BC1-B0A6-2360C424BD87}"/>
    <pc:docChg chg="undo custSel addSld modSld sldOrd">
      <pc:chgData name="Stefano Cattorini" userId="e0319c07-f5b7-4abf-95a1-a9ec49de09c4" providerId="ADAL" clId="{EE18302A-3389-4BC1-B0A6-2360C424BD87}" dt="2024-11-26T20:41:50.755" v="184" actId="729"/>
      <pc:docMkLst>
        <pc:docMk/>
      </pc:docMkLst>
      <pc:sldChg chg="mod modShow">
        <pc:chgData name="Stefano Cattorini" userId="e0319c07-f5b7-4abf-95a1-a9ec49de09c4" providerId="ADAL" clId="{EE18302A-3389-4BC1-B0A6-2360C424BD87}" dt="2024-11-21T17:33:01.514" v="0" actId="729"/>
        <pc:sldMkLst>
          <pc:docMk/>
          <pc:sldMk cId="0" sldId="264"/>
        </pc:sldMkLst>
      </pc:sldChg>
      <pc:sldChg chg="addSp modSp mod">
        <pc:chgData name="Stefano Cattorini" userId="e0319c07-f5b7-4abf-95a1-a9ec49de09c4" providerId="ADAL" clId="{EE18302A-3389-4BC1-B0A6-2360C424BD87}" dt="2024-11-25T09:23:48.178" v="173" actId="13926"/>
        <pc:sldMkLst>
          <pc:docMk/>
          <pc:sldMk cId="3105818351" sldId="141168538"/>
        </pc:sldMkLst>
        <pc:spChg chg="add mod">
          <ac:chgData name="Stefano Cattorini" userId="e0319c07-f5b7-4abf-95a1-a9ec49de09c4" providerId="ADAL" clId="{EE18302A-3389-4BC1-B0A6-2360C424BD87}" dt="2024-11-25T09:23:48.178" v="173" actId="13926"/>
          <ac:spMkLst>
            <pc:docMk/>
            <pc:sldMk cId="3105818351" sldId="141168538"/>
            <ac:spMk id="2" creationId="{764797E8-C63E-DD8E-5B90-F53AA95D5B6E}"/>
          </ac:spMkLst>
        </pc:spChg>
        <pc:spChg chg="mod">
          <ac:chgData name="Stefano Cattorini" userId="e0319c07-f5b7-4abf-95a1-a9ec49de09c4" providerId="ADAL" clId="{EE18302A-3389-4BC1-B0A6-2360C424BD87}" dt="2024-11-25T09:20:54.682" v="8" actId="1076"/>
          <ac:spMkLst>
            <pc:docMk/>
            <pc:sldMk cId="3105818351" sldId="141168538"/>
            <ac:spMk id="6" creationId="{00000000-0000-0000-0000-000000000000}"/>
          </ac:spMkLst>
        </pc:spChg>
        <pc:spChg chg="mod">
          <ac:chgData name="Stefano Cattorini" userId="e0319c07-f5b7-4abf-95a1-a9ec49de09c4" providerId="ADAL" clId="{EE18302A-3389-4BC1-B0A6-2360C424BD87}" dt="2024-11-25T09:23:40.872" v="172" actId="13926"/>
          <ac:spMkLst>
            <pc:docMk/>
            <pc:sldMk cId="3105818351" sldId="141168538"/>
            <ac:spMk id="8" creationId="{E94E49E2-2623-406F-AE0F-C06048A28647}"/>
          </ac:spMkLst>
        </pc:spChg>
        <pc:spChg chg="mod">
          <ac:chgData name="Stefano Cattorini" userId="e0319c07-f5b7-4abf-95a1-a9ec49de09c4" providerId="ADAL" clId="{EE18302A-3389-4BC1-B0A6-2360C424BD87}" dt="2024-11-25T09:20:46.635" v="6" actId="1076"/>
          <ac:spMkLst>
            <pc:docMk/>
            <pc:sldMk cId="3105818351" sldId="141168538"/>
            <ac:spMk id="14" creationId="{00000000-0000-0000-0000-000000000000}"/>
          </ac:spMkLst>
        </pc:spChg>
        <pc:picChg chg="mod">
          <ac:chgData name="Stefano Cattorini" userId="e0319c07-f5b7-4abf-95a1-a9ec49de09c4" providerId="ADAL" clId="{EE18302A-3389-4BC1-B0A6-2360C424BD87}" dt="2024-11-25T09:20:49.510" v="7" actId="1076"/>
          <ac:picMkLst>
            <pc:docMk/>
            <pc:sldMk cId="3105818351" sldId="141168538"/>
            <ac:picMk id="5" creationId="{791D5016-0198-9998-2493-F13B06917BC5}"/>
          </ac:picMkLst>
        </pc:picChg>
      </pc:sldChg>
      <pc:sldChg chg="mod ord modShow">
        <pc:chgData name="Stefano Cattorini" userId="e0319c07-f5b7-4abf-95a1-a9ec49de09c4" providerId="ADAL" clId="{EE18302A-3389-4BC1-B0A6-2360C424BD87}" dt="2024-11-26T20:41:50.755" v="184" actId="729"/>
        <pc:sldMkLst>
          <pc:docMk/>
          <pc:sldMk cId="3436645817" sldId="2134804872"/>
        </pc:sldMkLst>
      </pc:sldChg>
      <pc:sldChg chg="mod modShow">
        <pc:chgData name="Stefano Cattorini" userId="e0319c07-f5b7-4abf-95a1-a9ec49de09c4" providerId="ADAL" clId="{EE18302A-3389-4BC1-B0A6-2360C424BD87}" dt="2024-11-25T09:19:29.606" v="3" actId="729"/>
        <pc:sldMkLst>
          <pc:docMk/>
          <pc:sldMk cId="0" sldId="2134804889"/>
        </pc:sldMkLst>
      </pc:sldChg>
      <pc:sldChg chg="ord">
        <pc:chgData name="Stefano Cattorini" userId="e0319c07-f5b7-4abf-95a1-a9ec49de09c4" providerId="ADAL" clId="{EE18302A-3389-4BC1-B0A6-2360C424BD87}" dt="2024-11-25T09:29:23.277" v="181"/>
        <pc:sldMkLst>
          <pc:docMk/>
          <pc:sldMk cId="2610240742" sldId="2147329024"/>
        </pc:sldMkLst>
      </pc:sldChg>
      <pc:sldChg chg="mod modShow">
        <pc:chgData name="Stefano Cattorini" userId="e0319c07-f5b7-4abf-95a1-a9ec49de09c4" providerId="ADAL" clId="{EE18302A-3389-4BC1-B0A6-2360C424BD87}" dt="2024-11-21T17:33:01.514" v="0" actId="729"/>
        <pc:sldMkLst>
          <pc:docMk/>
          <pc:sldMk cId="4177972648" sldId="2147472183"/>
        </pc:sldMkLst>
      </pc:sldChg>
      <pc:sldChg chg="ord">
        <pc:chgData name="Stefano Cattorini" userId="e0319c07-f5b7-4abf-95a1-a9ec49de09c4" providerId="ADAL" clId="{EE18302A-3389-4BC1-B0A6-2360C424BD87}" dt="2024-11-25T09:29:04.278" v="177"/>
        <pc:sldMkLst>
          <pc:docMk/>
          <pc:sldMk cId="1811565519" sldId="2147472184"/>
        </pc:sldMkLst>
      </pc:sldChg>
      <pc:sldChg chg="mod modShow">
        <pc:chgData name="Stefano Cattorini" userId="e0319c07-f5b7-4abf-95a1-a9ec49de09c4" providerId="ADAL" clId="{EE18302A-3389-4BC1-B0A6-2360C424BD87}" dt="2024-11-25T09:30:30.985" v="183" actId="729"/>
        <pc:sldMkLst>
          <pc:docMk/>
          <pc:sldMk cId="1926197498" sldId="2147472188"/>
        </pc:sldMkLst>
      </pc:sldChg>
      <pc:sldChg chg="add ord">
        <pc:chgData name="Stefano Cattorini" userId="e0319c07-f5b7-4abf-95a1-a9ec49de09c4" providerId="ADAL" clId="{EE18302A-3389-4BC1-B0A6-2360C424BD87}" dt="2024-11-25T09:29:18.091" v="179"/>
        <pc:sldMkLst>
          <pc:docMk/>
          <pc:sldMk cId="2627008438" sldId="2147472193"/>
        </pc:sldMkLst>
      </pc:sldChg>
      <pc:sldChg chg="add mod modShow">
        <pc:chgData name="Stefano Cattorini" userId="e0319c07-f5b7-4abf-95a1-a9ec49de09c4" providerId="ADAL" clId="{EE18302A-3389-4BC1-B0A6-2360C424BD87}" dt="2024-11-21T17:34:25.291" v="2" actId="729"/>
        <pc:sldMkLst>
          <pc:docMk/>
          <pc:sldMk cId="3064964921" sldId="2147472194"/>
        </pc:sldMkLst>
      </pc:sldChg>
      <pc:sldChg chg="add mod ord modShow">
        <pc:chgData name="Stefano Cattorini" userId="e0319c07-f5b7-4abf-95a1-a9ec49de09c4" providerId="ADAL" clId="{EE18302A-3389-4BC1-B0A6-2360C424BD87}" dt="2024-11-25T09:29:59.511" v="182" actId="729"/>
        <pc:sldMkLst>
          <pc:docMk/>
          <pc:sldMk cId="3859686002" sldId="2147472195"/>
        </pc:sldMkLst>
      </pc:sldChg>
    </pc:docChg>
  </pc:docChgLst>
  <pc:docChgLst>
    <pc:chgData name="Manlio Urbano" userId="520e72cb-8b1e-4e32-b54d-dba795576983" providerId="ADAL" clId="{4F6E5867-6016-4820-AF75-D3A69F1F4EEA}"/>
    <pc:docChg chg="custSel addSld delSld modSld sldOrd">
      <pc:chgData name="Manlio Urbano" userId="520e72cb-8b1e-4e32-b54d-dba795576983" providerId="ADAL" clId="{4F6E5867-6016-4820-AF75-D3A69F1F4EEA}" dt="2024-02-16T13:19:31.344" v="12" actId="47"/>
      <pc:docMkLst>
        <pc:docMk/>
      </pc:docMkLst>
      <pc:sldChg chg="modSp add mod ord modClrScheme chgLayout">
        <pc:chgData name="Manlio Urbano" userId="520e72cb-8b1e-4e32-b54d-dba795576983" providerId="ADAL" clId="{4F6E5867-6016-4820-AF75-D3A69F1F4EEA}" dt="2024-02-15T10:01:53.567" v="9"/>
        <pc:sldMkLst>
          <pc:docMk/>
          <pc:sldMk cId="0" sldId="2147329037"/>
        </pc:sldMkLst>
        <pc:spChg chg="mod">
          <ac:chgData name="Manlio Urbano" userId="520e72cb-8b1e-4e32-b54d-dba795576983" providerId="ADAL" clId="{4F6E5867-6016-4820-AF75-D3A69F1F4EEA}" dt="2024-02-15T10:01:53.567" v="9"/>
          <ac:spMkLst>
            <pc:docMk/>
            <pc:sldMk cId="0" sldId="2147329037"/>
            <ac:spMk id="2" creationId="{02A97841-1FB7-D7C0-5F38-32E515151E72}"/>
          </ac:spMkLst>
        </pc:spChg>
        <pc:spChg chg="mod">
          <ac:chgData name="Manlio Urbano" userId="520e72cb-8b1e-4e32-b54d-dba795576983" providerId="ADAL" clId="{4F6E5867-6016-4820-AF75-D3A69F1F4EEA}" dt="2024-02-15T08:39:07.560" v="8" actId="20577"/>
          <ac:spMkLst>
            <pc:docMk/>
            <pc:sldMk cId="0" sldId="2147329037"/>
            <ac:spMk id="16" creationId="{00000000-0000-0000-0000-000000000000}"/>
          </ac:spMkLst>
        </pc:spChg>
        <pc:spChg chg="mod ord">
          <ac:chgData name="Manlio Urbano" userId="520e72cb-8b1e-4e32-b54d-dba795576983" providerId="ADAL" clId="{4F6E5867-6016-4820-AF75-D3A69F1F4EEA}" dt="2024-02-14T11:05:03.712" v="6" actId="14100"/>
          <ac:spMkLst>
            <pc:docMk/>
            <pc:sldMk cId="0" sldId="2147329037"/>
            <ac:spMk id="19" creationId="{00000000-0000-0000-0000-000000000000}"/>
          </ac:spMkLst>
        </pc:spChg>
      </pc:sldChg>
      <pc:sldChg chg="add del setBg">
        <pc:chgData name="Manlio Urbano" userId="520e72cb-8b1e-4e32-b54d-dba795576983" providerId="ADAL" clId="{4F6E5867-6016-4820-AF75-D3A69F1F4EEA}" dt="2024-02-16T13:19:31.344" v="12" actId="47"/>
        <pc:sldMkLst>
          <pc:docMk/>
          <pc:sldMk cId="2884688" sldId="2147329041"/>
        </pc:sldMkLst>
      </pc:sldChg>
      <pc:sldChg chg="add">
        <pc:chgData name="Manlio Urbano" userId="520e72cb-8b1e-4e32-b54d-dba795576983" providerId="ADAL" clId="{4F6E5867-6016-4820-AF75-D3A69F1F4EEA}" dt="2024-02-16T13:19:28.036" v="11"/>
        <pc:sldMkLst>
          <pc:docMk/>
          <pc:sldMk cId="506824953" sldId="2147329042"/>
        </pc:sldMkLst>
      </pc:sldChg>
    </pc:docChg>
  </pc:docChgLst>
  <pc:docChgLst>
    <pc:chgData name="Manlio Urbano" userId="520e72cb-8b1e-4e32-b54d-dba795576983" providerId="ADAL" clId="{773B2B19-3991-4A2A-B9C8-F458B7A726D4}"/>
    <pc:docChg chg="custSel addSld delSld modSld">
      <pc:chgData name="Manlio Urbano" userId="520e72cb-8b1e-4e32-b54d-dba795576983" providerId="ADAL" clId="{773B2B19-3991-4A2A-B9C8-F458B7A726D4}" dt="2024-08-09T08:55:28.542" v="52" actId="20577"/>
      <pc:docMkLst>
        <pc:docMk/>
      </pc:docMkLst>
      <pc:sldChg chg="modSp mod">
        <pc:chgData name="Manlio Urbano" userId="520e72cb-8b1e-4e32-b54d-dba795576983" providerId="ADAL" clId="{773B2B19-3991-4A2A-B9C8-F458B7A726D4}" dt="2024-08-09T08:36:16.393" v="1" actId="20577"/>
        <pc:sldMkLst>
          <pc:docMk/>
          <pc:sldMk cId="0" sldId="257"/>
        </pc:sldMkLst>
        <pc:spChg chg="mod">
          <ac:chgData name="Manlio Urbano" userId="520e72cb-8b1e-4e32-b54d-dba795576983" providerId="ADAL" clId="{773B2B19-3991-4A2A-B9C8-F458B7A726D4}" dt="2024-08-09T08:36:16.393" v="1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Manlio Urbano" userId="520e72cb-8b1e-4e32-b54d-dba795576983" providerId="ADAL" clId="{773B2B19-3991-4A2A-B9C8-F458B7A726D4}" dt="2024-08-09T08:55:28.542" v="52" actId="20577"/>
        <pc:sldMkLst>
          <pc:docMk/>
          <pc:sldMk cId="2579360707" sldId="2134804743"/>
        </pc:sldMkLst>
        <pc:spChg chg="mod">
          <ac:chgData name="Manlio Urbano" userId="520e72cb-8b1e-4e32-b54d-dba795576983" providerId="ADAL" clId="{773B2B19-3991-4A2A-B9C8-F458B7A726D4}" dt="2024-08-09T08:55:28.542" v="52" actId="20577"/>
          <ac:spMkLst>
            <pc:docMk/>
            <pc:sldMk cId="2579360707" sldId="2134804743"/>
            <ac:spMk id="51" creationId="{B5F15628-F001-BE90-67CE-14A6707194B1}"/>
          </ac:spMkLst>
        </pc:spChg>
        <pc:spChg chg="mod">
          <ac:chgData name="Manlio Urbano" userId="520e72cb-8b1e-4e32-b54d-dba795576983" providerId="ADAL" clId="{773B2B19-3991-4A2A-B9C8-F458B7A726D4}" dt="2024-08-09T08:37:14.546" v="19" actId="20577"/>
          <ac:spMkLst>
            <pc:docMk/>
            <pc:sldMk cId="2579360707" sldId="2134804743"/>
            <ac:spMk id="55" creationId="{EBB10B7E-C37F-00AA-8B50-7AAB7B19DA43}"/>
          </ac:spMkLst>
        </pc:spChg>
      </pc:sldChg>
      <pc:sldChg chg="del">
        <pc:chgData name="Manlio Urbano" userId="520e72cb-8b1e-4e32-b54d-dba795576983" providerId="ADAL" clId="{773B2B19-3991-4A2A-B9C8-F458B7A726D4}" dt="2024-08-09T08:37:02.358" v="17" actId="2696"/>
        <pc:sldMkLst>
          <pc:docMk/>
          <pc:sldMk cId="3130010391" sldId="2147329043"/>
        </pc:sldMkLst>
      </pc:sldChg>
      <pc:sldChg chg="modSp add mod modClrScheme chgLayout">
        <pc:chgData name="Manlio Urbano" userId="520e72cb-8b1e-4e32-b54d-dba795576983" providerId="ADAL" clId="{773B2B19-3991-4A2A-B9C8-F458B7A726D4}" dt="2024-08-09T08:36:52.728" v="16" actId="1038"/>
        <pc:sldMkLst>
          <pc:docMk/>
          <pc:sldMk cId="2722327649" sldId="2147472166"/>
        </pc:sldMkLst>
        <pc:spChg chg="mod ord">
          <ac:chgData name="Manlio Urbano" userId="520e72cb-8b1e-4e32-b54d-dba795576983" providerId="ADAL" clId="{773B2B19-3991-4A2A-B9C8-F458B7A726D4}" dt="2024-08-09T08:36:52.728" v="16" actId="1038"/>
          <ac:spMkLst>
            <pc:docMk/>
            <pc:sldMk cId="2722327649" sldId="2147472166"/>
            <ac:spMk id="11" creationId="{00000000-0000-0000-0000-000000000000}"/>
          </ac:spMkLst>
        </pc:spChg>
      </pc:sldChg>
    </pc:docChg>
  </pc:docChgLst>
  <pc:docChgLst>
    <pc:chgData name="Benedetta Fallico" userId="ee741138-e17c-4f9a-843a-153704f5cd45" providerId="ADAL" clId="{DAB68D4C-673E-4059-822D-B6C5A2491065}"/>
    <pc:docChg chg="custSel modSld">
      <pc:chgData name="Benedetta Fallico" userId="ee741138-e17c-4f9a-843a-153704f5cd45" providerId="ADAL" clId="{DAB68D4C-673E-4059-822D-B6C5A2491065}" dt="2024-09-24T15:02:13.628" v="3"/>
      <pc:docMkLst>
        <pc:docMk/>
      </pc:docMkLst>
      <pc:sldChg chg="addSp delSp modSp mod">
        <pc:chgData name="Benedetta Fallico" userId="ee741138-e17c-4f9a-843a-153704f5cd45" providerId="ADAL" clId="{DAB68D4C-673E-4059-822D-B6C5A2491065}" dt="2024-09-24T15:02:13.628" v="3"/>
        <pc:sldMkLst>
          <pc:docMk/>
          <pc:sldMk cId="3837850429" sldId="2147472167"/>
        </pc:sldMkLst>
        <pc:grpChg chg="del">
          <ac:chgData name="Benedetta Fallico" userId="ee741138-e17c-4f9a-843a-153704f5cd45" providerId="ADAL" clId="{DAB68D4C-673E-4059-822D-B6C5A2491065}" dt="2024-09-24T15:02:09.656" v="1" actId="478"/>
          <ac:grpSpMkLst>
            <pc:docMk/>
            <pc:sldMk cId="3837850429" sldId="2147472167"/>
            <ac:grpSpMk id="2" creationId="{DDAFA40E-2421-2CBF-B89C-969E5C8835B2}"/>
          </ac:grpSpMkLst>
        </pc:grpChg>
        <pc:picChg chg="add mod">
          <ac:chgData name="Benedetta Fallico" userId="ee741138-e17c-4f9a-843a-153704f5cd45" providerId="ADAL" clId="{DAB68D4C-673E-4059-822D-B6C5A2491065}" dt="2024-09-24T15:02:13.628" v="3"/>
          <ac:picMkLst>
            <pc:docMk/>
            <pc:sldMk cId="3837850429" sldId="2147472167"/>
            <ac:picMk id="4" creationId="{00D6E7AB-5955-0103-6B97-6A155E65288D}"/>
          </ac:picMkLst>
        </pc:picChg>
        <pc:picChg chg="del">
          <ac:chgData name="Benedetta Fallico" userId="ee741138-e17c-4f9a-843a-153704f5cd45" providerId="ADAL" clId="{DAB68D4C-673E-4059-822D-B6C5A2491065}" dt="2024-09-24T15:02:11.604" v="2" actId="478"/>
          <ac:picMkLst>
            <pc:docMk/>
            <pc:sldMk cId="3837850429" sldId="2147472167"/>
            <ac:picMk id="1028" creationId="{FA308366-6D0E-E241-C4FA-1BAF9A6045F2}"/>
          </ac:picMkLst>
        </pc:picChg>
        <pc:picChg chg="del">
          <ac:chgData name="Benedetta Fallico" userId="ee741138-e17c-4f9a-843a-153704f5cd45" providerId="ADAL" clId="{DAB68D4C-673E-4059-822D-B6C5A2491065}" dt="2024-09-24T15:02:07.456" v="0" actId="478"/>
          <ac:picMkLst>
            <pc:docMk/>
            <pc:sldMk cId="3837850429" sldId="2147472167"/>
            <ac:picMk id="1030" creationId="{F52C5295-1126-936D-3820-62CAB7CBF384}"/>
          </ac:picMkLst>
        </pc:picChg>
      </pc:sldChg>
    </pc:docChg>
  </pc:docChgLst>
  <pc:docChgLst>
    <pc:chgData name="Manlio Urbano" userId="520e72cb-8b1e-4e32-b54d-dba795576983" providerId="ADAL" clId="{EE9F20EF-933E-425E-BD46-3D7D50C74A07}"/>
    <pc:docChg chg="undo redo custSel addSld delSld modSld">
      <pc:chgData name="Manlio Urbano" userId="520e72cb-8b1e-4e32-b54d-dba795576983" providerId="ADAL" clId="{EE9F20EF-933E-425E-BD46-3D7D50C74A07}" dt="2024-11-12T14:10:39.305" v="1593" actId="1037"/>
      <pc:docMkLst>
        <pc:docMk/>
      </pc:docMkLst>
      <pc:sldChg chg="delSp mod">
        <pc:chgData name="Manlio Urbano" userId="520e72cb-8b1e-4e32-b54d-dba795576983" providerId="ADAL" clId="{EE9F20EF-933E-425E-BD46-3D7D50C74A07}" dt="2024-11-08T08:46:17.469" v="13" actId="478"/>
        <pc:sldMkLst>
          <pc:docMk/>
          <pc:sldMk cId="0" sldId="256"/>
        </pc:sldMkLst>
        <pc:spChg chg="del">
          <ac:chgData name="Manlio Urbano" userId="520e72cb-8b1e-4e32-b54d-dba795576983" providerId="ADAL" clId="{EE9F20EF-933E-425E-BD46-3D7D50C74A07}" dt="2024-11-08T08:46:17.469" v="13" actId="478"/>
          <ac:spMkLst>
            <pc:docMk/>
            <pc:sldMk cId="0" sldId="256"/>
            <ac:spMk id="9" creationId="{00000000-0000-0000-0000-000000000000}"/>
          </ac:spMkLst>
        </pc:spChg>
        <pc:spChg chg="del">
          <ac:chgData name="Manlio Urbano" userId="520e72cb-8b1e-4e32-b54d-dba795576983" providerId="ADAL" clId="{EE9F20EF-933E-425E-BD46-3D7D50C74A07}" dt="2024-11-08T08:46:15.886" v="12" actId="478"/>
          <ac:spMkLst>
            <pc:docMk/>
            <pc:sldMk cId="0" sldId="256"/>
            <ac:spMk id="10" creationId="{00000000-0000-0000-0000-000000000000}"/>
          </ac:spMkLst>
        </pc:spChg>
      </pc:sldChg>
      <pc:sldChg chg="del">
        <pc:chgData name="Manlio Urbano" userId="520e72cb-8b1e-4e32-b54d-dba795576983" providerId="ADAL" clId="{EE9F20EF-933E-425E-BD46-3D7D50C74A07}" dt="2024-11-08T08:45:54.194" v="10" actId="47"/>
        <pc:sldMkLst>
          <pc:docMk/>
          <pc:sldMk cId="0" sldId="274"/>
        </pc:sldMkLst>
      </pc:sldChg>
      <pc:sldChg chg="del">
        <pc:chgData name="Manlio Urbano" userId="520e72cb-8b1e-4e32-b54d-dba795576983" providerId="ADAL" clId="{EE9F20EF-933E-425E-BD46-3D7D50C74A07}" dt="2024-11-08T08:45:56.871" v="11" actId="47"/>
        <pc:sldMkLst>
          <pc:docMk/>
          <pc:sldMk cId="0" sldId="290"/>
        </pc:sldMkLst>
      </pc:sldChg>
      <pc:sldChg chg="del">
        <pc:chgData name="Manlio Urbano" userId="520e72cb-8b1e-4e32-b54d-dba795576983" providerId="ADAL" clId="{EE9F20EF-933E-425E-BD46-3D7D50C74A07}" dt="2024-11-08T08:45:08.522" v="0" actId="47"/>
        <pc:sldMkLst>
          <pc:docMk/>
          <pc:sldMk cId="2579360707" sldId="2134804743"/>
        </pc:sldMkLst>
      </pc:sldChg>
      <pc:sldChg chg="addSp delSp modSp add mod">
        <pc:chgData name="Manlio Urbano" userId="520e72cb-8b1e-4e32-b54d-dba795576983" providerId="ADAL" clId="{EE9F20EF-933E-425E-BD46-3D7D50C74A07}" dt="2024-11-12T14:10:39.305" v="1593" actId="1037"/>
        <pc:sldMkLst>
          <pc:docMk/>
          <pc:sldMk cId="2639312068" sldId="2134804855"/>
        </pc:sldMkLst>
        <pc:spChg chg="del">
          <ac:chgData name="Manlio Urbano" userId="520e72cb-8b1e-4e32-b54d-dba795576983" providerId="ADAL" clId="{EE9F20EF-933E-425E-BD46-3D7D50C74A07}" dt="2024-11-11T13:50:56.769" v="538" actId="478"/>
          <ac:spMkLst>
            <pc:docMk/>
            <pc:sldMk cId="2639312068" sldId="2134804855"/>
            <ac:spMk id="3" creationId="{491ACD2F-E844-1DAE-01FD-D6432B15C751}"/>
          </ac:spMkLst>
        </pc:spChg>
        <pc:spChg chg="mod">
          <ac:chgData name="Manlio Urbano" userId="520e72cb-8b1e-4e32-b54d-dba795576983" providerId="ADAL" clId="{EE9F20EF-933E-425E-BD46-3D7D50C74A07}" dt="2024-11-12T13:59:03.144" v="1035"/>
          <ac:spMkLst>
            <pc:docMk/>
            <pc:sldMk cId="2639312068" sldId="2134804855"/>
            <ac:spMk id="4" creationId="{693436C6-97F5-AC67-4C32-A9533667E7B1}"/>
          </ac:spMkLst>
        </pc:spChg>
        <pc:spChg chg="mod">
          <ac:chgData name="Manlio Urbano" userId="520e72cb-8b1e-4e32-b54d-dba795576983" providerId="ADAL" clId="{EE9F20EF-933E-425E-BD46-3D7D50C74A07}" dt="2024-11-12T14:02:52.957" v="1418" actId="20577"/>
          <ac:spMkLst>
            <pc:docMk/>
            <pc:sldMk cId="2639312068" sldId="2134804855"/>
            <ac:spMk id="8" creationId="{749EE6ED-E791-89DE-BF52-DB1653F7BCFF}"/>
          </ac:spMkLst>
        </pc:spChg>
        <pc:spChg chg="mod">
          <ac:chgData name="Manlio Urbano" userId="520e72cb-8b1e-4e32-b54d-dba795576983" providerId="ADAL" clId="{EE9F20EF-933E-425E-BD46-3D7D50C74A07}" dt="2024-11-12T13:59:03.144" v="1035"/>
          <ac:spMkLst>
            <pc:docMk/>
            <pc:sldMk cId="2639312068" sldId="2134804855"/>
            <ac:spMk id="10" creationId="{4836B470-4BD2-1BD3-7E04-CAD6F4B6501C}"/>
          </ac:spMkLst>
        </pc:spChg>
        <pc:spChg chg="mod">
          <ac:chgData name="Manlio Urbano" userId="520e72cb-8b1e-4e32-b54d-dba795576983" providerId="ADAL" clId="{EE9F20EF-933E-425E-BD46-3D7D50C74A07}" dt="2024-11-12T13:59:03.144" v="1035"/>
          <ac:spMkLst>
            <pc:docMk/>
            <pc:sldMk cId="2639312068" sldId="2134804855"/>
            <ac:spMk id="12" creationId="{A4BF7211-4F2F-E685-8C86-FD2DEA89C66C}"/>
          </ac:spMkLst>
        </pc:spChg>
        <pc:spChg chg="mod">
          <ac:chgData name="Manlio Urbano" userId="520e72cb-8b1e-4e32-b54d-dba795576983" providerId="ADAL" clId="{EE9F20EF-933E-425E-BD46-3D7D50C74A07}" dt="2024-11-12T14:08:26.210" v="1576" actId="14100"/>
          <ac:spMkLst>
            <pc:docMk/>
            <pc:sldMk cId="2639312068" sldId="2134804855"/>
            <ac:spMk id="13" creationId="{275A805D-AC95-29FF-9B0C-9DC2B50ED3D7}"/>
          </ac:spMkLst>
        </pc:spChg>
        <pc:spChg chg="mod">
          <ac:chgData name="Manlio Urbano" userId="520e72cb-8b1e-4e32-b54d-dba795576983" providerId="ADAL" clId="{EE9F20EF-933E-425E-BD46-3D7D50C74A07}" dt="2024-11-12T14:10:39.305" v="1593" actId="1037"/>
          <ac:spMkLst>
            <pc:docMk/>
            <pc:sldMk cId="2639312068" sldId="2134804855"/>
            <ac:spMk id="14" creationId="{C0D07975-F925-FC64-C2D8-FD63EA617CC3}"/>
          </ac:spMkLst>
        </pc:spChg>
        <pc:spChg chg="mod">
          <ac:chgData name="Manlio Urbano" userId="520e72cb-8b1e-4e32-b54d-dba795576983" providerId="ADAL" clId="{EE9F20EF-933E-425E-BD46-3D7D50C74A07}" dt="2024-11-12T14:08:29.353" v="1577" actId="14100"/>
          <ac:spMkLst>
            <pc:docMk/>
            <pc:sldMk cId="2639312068" sldId="2134804855"/>
            <ac:spMk id="15" creationId="{0877DFA0-91AD-5E48-E7E0-22EA559BB6C3}"/>
          </ac:spMkLst>
        </pc:spChg>
        <pc:spChg chg="add mod">
          <ac:chgData name="Manlio Urbano" userId="520e72cb-8b1e-4e32-b54d-dba795576983" providerId="ADAL" clId="{EE9F20EF-933E-425E-BD46-3D7D50C74A07}" dt="2024-11-12T13:55:08.087" v="1001" actId="14100"/>
          <ac:spMkLst>
            <pc:docMk/>
            <pc:sldMk cId="2639312068" sldId="2134804855"/>
            <ac:spMk id="16" creationId="{FBFA0C9D-F588-2D41-264B-EBA09CB21C11}"/>
          </ac:spMkLst>
        </pc:spChg>
        <pc:spChg chg="mod">
          <ac:chgData name="Manlio Urbano" userId="520e72cb-8b1e-4e32-b54d-dba795576983" providerId="ADAL" clId="{EE9F20EF-933E-425E-BD46-3D7D50C74A07}" dt="2024-11-12T13:59:03.144" v="1035"/>
          <ac:spMkLst>
            <pc:docMk/>
            <pc:sldMk cId="2639312068" sldId="2134804855"/>
            <ac:spMk id="17" creationId="{00B667AF-65B9-770B-EBDE-EB8B0B60FA46}"/>
          </ac:spMkLst>
        </pc:spChg>
        <pc:spChg chg="mod">
          <ac:chgData name="Manlio Urbano" userId="520e72cb-8b1e-4e32-b54d-dba795576983" providerId="ADAL" clId="{EE9F20EF-933E-425E-BD46-3D7D50C74A07}" dt="2024-11-12T13:59:03.144" v="1035"/>
          <ac:spMkLst>
            <pc:docMk/>
            <pc:sldMk cId="2639312068" sldId="2134804855"/>
            <ac:spMk id="18" creationId="{ECC8FD2A-08B6-B21D-F194-85184AE477CE}"/>
          </ac:spMkLst>
        </pc:spChg>
        <pc:spChg chg="mod">
          <ac:chgData name="Manlio Urbano" userId="520e72cb-8b1e-4e32-b54d-dba795576983" providerId="ADAL" clId="{EE9F20EF-933E-425E-BD46-3D7D50C74A07}" dt="2024-11-12T13:50:52.993" v="728" actId="14100"/>
          <ac:spMkLst>
            <pc:docMk/>
            <pc:sldMk cId="2639312068" sldId="2134804855"/>
            <ac:spMk id="19" creationId="{5134DF62-59A7-BAD2-1711-1C12E9803F8F}"/>
          </ac:spMkLst>
        </pc:spChg>
        <pc:spChg chg="mod">
          <ac:chgData name="Manlio Urbano" userId="520e72cb-8b1e-4e32-b54d-dba795576983" providerId="ADAL" clId="{EE9F20EF-933E-425E-BD46-3D7D50C74A07}" dt="2024-11-12T14:02:37.110" v="1404" actId="1035"/>
          <ac:spMkLst>
            <pc:docMk/>
            <pc:sldMk cId="2639312068" sldId="2134804855"/>
            <ac:spMk id="20" creationId="{B0463722-BEE8-D0D1-E87C-FD8A1517742B}"/>
          </ac:spMkLst>
        </pc:spChg>
        <pc:spChg chg="mod">
          <ac:chgData name="Manlio Urbano" userId="520e72cb-8b1e-4e32-b54d-dba795576983" providerId="ADAL" clId="{EE9F20EF-933E-425E-BD46-3D7D50C74A07}" dt="2024-11-12T13:53:46.247" v="906" actId="14100"/>
          <ac:spMkLst>
            <pc:docMk/>
            <pc:sldMk cId="2639312068" sldId="2134804855"/>
            <ac:spMk id="21" creationId="{8CDB743E-4295-7985-0858-05E7F9F4EFF8}"/>
          </ac:spMkLst>
        </pc:spChg>
        <pc:spChg chg="mod">
          <ac:chgData name="Manlio Urbano" userId="520e72cb-8b1e-4e32-b54d-dba795576983" providerId="ADAL" clId="{EE9F20EF-933E-425E-BD46-3D7D50C74A07}" dt="2024-11-12T13:51:52.177" v="863" actId="14100"/>
          <ac:spMkLst>
            <pc:docMk/>
            <pc:sldMk cId="2639312068" sldId="2134804855"/>
            <ac:spMk id="22" creationId="{B17F5784-723D-CE82-57E6-46A281EAED83}"/>
          </ac:spMkLst>
        </pc:spChg>
        <pc:spChg chg="mod">
          <ac:chgData name="Manlio Urbano" userId="520e72cb-8b1e-4e32-b54d-dba795576983" providerId="ADAL" clId="{EE9F20EF-933E-425E-BD46-3D7D50C74A07}" dt="2024-11-12T13:54:39.761" v="965" actId="1035"/>
          <ac:spMkLst>
            <pc:docMk/>
            <pc:sldMk cId="2639312068" sldId="2134804855"/>
            <ac:spMk id="23" creationId="{A4689ECD-FA9F-0144-7571-186E1C4BDB96}"/>
          </ac:spMkLst>
        </pc:spChg>
        <pc:spChg chg="mod">
          <ac:chgData name="Manlio Urbano" userId="520e72cb-8b1e-4e32-b54d-dba795576983" providerId="ADAL" clId="{EE9F20EF-933E-425E-BD46-3D7D50C74A07}" dt="2024-11-12T13:53:52.978" v="908" actId="14100"/>
          <ac:spMkLst>
            <pc:docMk/>
            <pc:sldMk cId="2639312068" sldId="2134804855"/>
            <ac:spMk id="25" creationId="{690C595A-C5EC-CC40-A0F3-897669EC4CA7}"/>
          </ac:spMkLst>
        </pc:spChg>
        <pc:grpChg chg="mod">
          <ac:chgData name="Manlio Urbano" userId="520e72cb-8b1e-4e32-b54d-dba795576983" providerId="ADAL" clId="{EE9F20EF-933E-425E-BD46-3D7D50C74A07}" dt="2024-11-12T13:50:45.895" v="727" actId="1076"/>
          <ac:grpSpMkLst>
            <pc:docMk/>
            <pc:sldMk cId="2639312068" sldId="2134804855"/>
            <ac:grpSpMk id="11" creationId="{767F93B0-89CE-EEAC-033B-7506C33C2078}"/>
          </ac:grpSpMkLst>
        </pc:grpChg>
        <pc:grpChg chg="mod">
          <ac:chgData name="Manlio Urbano" userId="520e72cb-8b1e-4e32-b54d-dba795576983" providerId="ADAL" clId="{EE9F20EF-933E-425E-BD46-3D7D50C74A07}" dt="2024-11-12T14:06:44.468" v="1512" actId="14100"/>
          <ac:grpSpMkLst>
            <pc:docMk/>
            <pc:sldMk cId="2639312068" sldId="2134804855"/>
            <ac:grpSpMk id="24" creationId="{E41FCA5F-C569-402F-4A5A-E1CAB77BCDCA}"/>
          </ac:grpSpMkLst>
        </pc:grpChg>
        <pc:picChg chg="del mod">
          <ac:chgData name="Manlio Urbano" userId="520e72cb-8b1e-4e32-b54d-dba795576983" providerId="ADAL" clId="{EE9F20EF-933E-425E-BD46-3D7D50C74A07}" dt="2024-11-12T13:53:40.299" v="903" actId="478"/>
          <ac:picMkLst>
            <pc:docMk/>
            <pc:sldMk cId="2639312068" sldId="2134804855"/>
            <ac:picMk id="2" creationId="{A14DC82F-9958-FC7B-A7FE-1E89B9FDD445}"/>
          </ac:picMkLst>
        </pc:picChg>
        <pc:picChg chg="del mod">
          <ac:chgData name="Manlio Urbano" userId="520e72cb-8b1e-4e32-b54d-dba795576983" providerId="ADAL" clId="{EE9F20EF-933E-425E-BD46-3D7D50C74A07}" dt="2024-11-12T13:53:41.957" v="904" actId="478"/>
          <ac:picMkLst>
            <pc:docMk/>
            <pc:sldMk cId="2639312068" sldId="2134804855"/>
            <ac:picMk id="5" creationId="{8F07C444-60D5-19F3-F9F2-FE4661E01CED}"/>
          </ac:picMkLst>
        </pc:picChg>
        <pc:picChg chg="del mod">
          <ac:chgData name="Manlio Urbano" userId="520e72cb-8b1e-4e32-b54d-dba795576983" providerId="ADAL" clId="{EE9F20EF-933E-425E-BD46-3D7D50C74A07}" dt="2024-11-12T13:53:06.725" v="875" actId="478"/>
          <ac:picMkLst>
            <pc:docMk/>
            <pc:sldMk cId="2639312068" sldId="2134804855"/>
            <ac:picMk id="6" creationId="{4ADB7082-AA61-DA44-65CE-89A2E5EDF6B3}"/>
          </ac:picMkLst>
        </pc:picChg>
        <pc:picChg chg="del mod">
          <ac:chgData name="Manlio Urbano" userId="520e72cb-8b1e-4e32-b54d-dba795576983" providerId="ADAL" clId="{EE9F20EF-933E-425E-BD46-3D7D50C74A07}" dt="2024-11-12T13:52:51.559" v="871" actId="478"/>
          <ac:picMkLst>
            <pc:docMk/>
            <pc:sldMk cId="2639312068" sldId="2134804855"/>
            <ac:picMk id="7" creationId="{10E4BBC9-478C-0F57-1BED-851F54BEFE25}"/>
          </ac:picMkLst>
        </pc:picChg>
        <pc:picChg chg="del">
          <ac:chgData name="Manlio Urbano" userId="520e72cb-8b1e-4e32-b54d-dba795576983" providerId="ADAL" clId="{EE9F20EF-933E-425E-BD46-3D7D50C74A07}" dt="2024-11-12T13:52:53.067" v="872" actId="478"/>
          <ac:picMkLst>
            <pc:docMk/>
            <pc:sldMk cId="2639312068" sldId="2134804855"/>
            <ac:picMk id="9" creationId="{1BEC21F4-2CD8-4389-4777-6640BD2EC160}"/>
          </ac:picMkLst>
        </pc:picChg>
      </pc:sldChg>
      <pc:sldChg chg="del">
        <pc:chgData name="Manlio Urbano" userId="520e72cb-8b1e-4e32-b54d-dba795576983" providerId="ADAL" clId="{EE9F20EF-933E-425E-BD46-3D7D50C74A07}" dt="2024-11-08T08:45:50.355" v="9" actId="47"/>
        <pc:sldMkLst>
          <pc:docMk/>
          <pc:sldMk cId="0" sldId="2134804878"/>
        </pc:sldMkLst>
      </pc:sldChg>
      <pc:sldChg chg="delSp modSp del mod">
        <pc:chgData name="Manlio Urbano" userId="520e72cb-8b1e-4e32-b54d-dba795576983" providerId="ADAL" clId="{EE9F20EF-933E-425E-BD46-3D7D50C74A07}" dt="2024-11-12T13:52:31.603" v="870" actId="47"/>
        <pc:sldMkLst>
          <pc:docMk/>
          <pc:sldMk cId="0" sldId="2134804886"/>
        </pc:sldMkLst>
        <pc:spChg chg="mod">
          <ac:chgData name="Manlio Urbano" userId="520e72cb-8b1e-4e32-b54d-dba795576983" providerId="ADAL" clId="{EE9F20EF-933E-425E-BD46-3D7D50C74A07}" dt="2024-11-11T13:49:33.123" v="438" actId="20577"/>
          <ac:spMkLst>
            <pc:docMk/>
            <pc:sldMk cId="0" sldId="2134804886"/>
            <ac:spMk id="7" creationId="{00000000-0000-0000-0000-000000000000}"/>
          </ac:spMkLst>
        </pc:spChg>
        <pc:spChg chg="mod">
          <ac:chgData name="Manlio Urbano" userId="520e72cb-8b1e-4e32-b54d-dba795576983" providerId="ADAL" clId="{EE9F20EF-933E-425E-BD46-3D7D50C74A07}" dt="2024-11-11T13:41:38.502" v="129" actId="13926"/>
          <ac:spMkLst>
            <pc:docMk/>
            <pc:sldMk cId="0" sldId="2134804886"/>
            <ac:spMk id="8" creationId="{00000000-0000-0000-0000-000000000000}"/>
          </ac:spMkLst>
        </pc:spChg>
        <pc:picChg chg="del">
          <ac:chgData name="Manlio Urbano" userId="520e72cb-8b1e-4e32-b54d-dba795576983" providerId="ADAL" clId="{EE9F20EF-933E-425E-BD46-3D7D50C74A07}" dt="2024-11-11T13:40:06.521" v="100" actId="478"/>
          <ac:picMkLst>
            <pc:docMk/>
            <pc:sldMk cId="0" sldId="2134804886"/>
            <ac:picMk id="6" creationId="{00000000-0000-0000-0000-000000000000}"/>
          </ac:picMkLst>
        </pc:picChg>
      </pc:sldChg>
      <pc:sldChg chg="del">
        <pc:chgData name="Manlio Urbano" userId="520e72cb-8b1e-4e32-b54d-dba795576983" providerId="ADAL" clId="{EE9F20EF-933E-425E-BD46-3D7D50C74A07}" dt="2024-11-08T08:46:54.785" v="14" actId="47"/>
        <pc:sldMkLst>
          <pc:docMk/>
          <pc:sldMk cId="0" sldId="2134804887"/>
        </pc:sldMkLst>
      </pc:sldChg>
      <pc:sldChg chg="del">
        <pc:chgData name="Manlio Urbano" userId="520e72cb-8b1e-4e32-b54d-dba795576983" providerId="ADAL" clId="{EE9F20EF-933E-425E-BD46-3D7D50C74A07}" dt="2024-11-08T08:45:15.542" v="1" actId="47"/>
        <pc:sldMkLst>
          <pc:docMk/>
          <pc:sldMk cId="4133844295" sldId="2147329034"/>
        </pc:sldMkLst>
      </pc:sldChg>
      <pc:sldChg chg="del">
        <pc:chgData name="Manlio Urbano" userId="520e72cb-8b1e-4e32-b54d-dba795576983" providerId="ADAL" clId="{EE9F20EF-933E-425E-BD46-3D7D50C74A07}" dt="2024-11-08T08:45:24.952" v="3" actId="47"/>
        <pc:sldMkLst>
          <pc:docMk/>
          <pc:sldMk cId="387569208" sldId="2147329045"/>
        </pc:sldMkLst>
      </pc:sldChg>
      <pc:sldChg chg="del">
        <pc:chgData name="Manlio Urbano" userId="520e72cb-8b1e-4e32-b54d-dba795576983" providerId="ADAL" clId="{EE9F20EF-933E-425E-BD46-3D7D50C74A07}" dt="2024-11-08T08:45:30.129" v="4" actId="47"/>
        <pc:sldMkLst>
          <pc:docMk/>
          <pc:sldMk cId="1034575304" sldId="2147472161"/>
        </pc:sldMkLst>
      </pc:sldChg>
      <pc:sldChg chg="del">
        <pc:chgData name="Manlio Urbano" userId="520e72cb-8b1e-4e32-b54d-dba795576983" providerId="ADAL" clId="{EE9F20EF-933E-425E-BD46-3D7D50C74A07}" dt="2024-11-08T08:45:32.948" v="5" actId="47"/>
        <pc:sldMkLst>
          <pc:docMk/>
          <pc:sldMk cId="3381604425" sldId="2147472170"/>
        </pc:sldMkLst>
      </pc:sldChg>
      <pc:sldChg chg="del">
        <pc:chgData name="Manlio Urbano" userId="520e72cb-8b1e-4e32-b54d-dba795576983" providerId="ADAL" clId="{EE9F20EF-933E-425E-BD46-3D7D50C74A07}" dt="2024-11-08T08:45:17.972" v="2" actId="47"/>
        <pc:sldMkLst>
          <pc:docMk/>
          <pc:sldMk cId="851721466" sldId="2147472175"/>
        </pc:sldMkLst>
      </pc:sldChg>
      <pc:sldChg chg="mod modShow">
        <pc:chgData name="Manlio Urbano" userId="520e72cb-8b1e-4e32-b54d-dba795576983" providerId="ADAL" clId="{EE9F20EF-933E-425E-BD46-3D7D50C74A07}" dt="2024-11-08T08:45:36.414" v="6" actId="729"/>
        <pc:sldMkLst>
          <pc:docMk/>
          <pc:sldMk cId="3346848193" sldId="2147472185"/>
        </pc:sldMkLst>
      </pc:sldChg>
      <pc:sldChg chg="mod modShow">
        <pc:chgData name="Manlio Urbano" userId="520e72cb-8b1e-4e32-b54d-dba795576983" providerId="ADAL" clId="{EE9F20EF-933E-425E-BD46-3D7D50C74A07}" dt="2024-11-08T08:45:38.382" v="7" actId="729"/>
        <pc:sldMkLst>
          <pc:docMk/>
          <pc:sldMk cId="1492838091" sldId="2147472186"/>
        </pc:sldMkLst>
      </pc:sldChg>
      <pc:sldChg chg="del">
        <pc:chgData name="Manlio Urbano" userId="520e72cb-8b1e-4e32-b54d-dba795576983" providerId="ADAL" clId="{EE9F20EF-933E-425E-BD46-3D7D50C74A07}" dt="2024-11-08T08:45:47.346" v="8" actId="47"/>
        <pc:sldMkLst>
          <pc:docMk/>
          <pc:sldMk cId="3995950348" sldId="2147472187"/>
        </pc:sldMkLst>
      </pc:sldChg>
      <pc:sldChg chg="add">
        <pc:chgData name="Manlio Urbano" userId="520e72cb-8b1e-4e32-b54d-dba795576983" providerId="ADAL" clId="{EE9F20EF-933E-425E-BD46-3D7D50C74A07}" dt="2024-11-11T13:39:17.273" v="15" actId="2890"/>
        <pc:sldMkLst>
          <pc:docMk/>
          <pc:sldMk cId="2405593439" sldId="2147472190"/>
        </pc:sldMkLst>
      </pc:sldChg>
      <pc:sldChg chg="add del setBg">
        <pc:chgData name="Manlio Urbano" userId="520e72cb-8b1e-4e32-b54d-dba795576983" providerId="ADAL" clId="{EE9F20EF-933E-425E-BD46-3D7D50C74A07}" dt="2024-11-12T14:08:59.569" v="1592" actId="47"/>
        <pc:sldMkLst>
          <pc:docMk/>
          <pc:sldMk cId="0" sldId="2147472191"/>
        </pc:sldMkLst>
      </pc:sldChg>
    </pc:docChg>
  </pc:docChgLst>
  <pc:docChgLst>
    <pc:chgData name="Massimo Pulvirenti" userId="a9098159-1d0c-4e77-a6f9-009d4e717a67" providerId="ADAL" clId="{A61D3869-6B74-4A6A-9A8C-5D04860A1208}"/>
    <pc:docChg chg="modSld">
      <pc:chgData name="Massimo Pulvirenti" userId="a9098159-1d0c-4e77-a6f9-009d4e717a67" providerId="ADAL" clId="{A61D3869-6B74-4A6A-9A8C-5D04860A1208}" dt="2024-11-14T13:07:07.551" v="34" actId="14100"/>
      <pc:docMkLst>
        <pc:docMk/>
      </pc:docMkLst>
      <pc:sldChg chg="modSp mod">
        <pc:chgData name="Massimo Pulvirenti" userId="a9098159-1d0c-4e77-a6f9-009d4e717a67" providerId="ADAL" clId="{A61D3869-6B74-4A6A-9A8C-5D04860A1208}" dt="2024-11-14T08:03:50.483" v="1" actId="20577"/>
        <pc:sldMkLst>
          <pc:docMk/>
          <pc:sldMk cId="4177972648" sldId="2147472183"/>
        </pc:sldMkLst>
        <pc:spChg chg="mod">
          <ac:chgData name="Massimo Pulvirenti" userId="a9098159-1d0c-4e77-a6f9-009d4e717a67" providerId="ADAL" clId="{A61D3869-6B74-4A6A-9A8C-5D04860A1208}" dt="2024-11-14T08:03:50.483" v="1" actId="20577"/>
          <ac:spMkLst>
            <pc:docMk/>
            <pc:sldMk cId="4177972648" sldId="2147472183"/>
            <ac:spMk id="23" creationId="{7FCEC491-68C4-4F76-5FDC-D721163FDD05}"/>
          </ac:spMkLst>
        </pc:spChg>
      </pc:sldChg>
      <pc:sldChg chg="modSp mod">
        <pc:chgData name="Massimo Pulvirenti" userId="a9098159-1d0c-4e77-a6f9-009d4e717a67" providerId="ADAL" clId="{A61D3869-6B74-4A6A-9A8C-5D04860A1208}" dt="2024-11-14T13:07:07.551" v="34" actId="14100"/>
        <pc:sldMkLst>
          <pc:docMk/>
          <pc:sldMk cId="1926197498" sldId="2147472188"/>
        </pc:sldMkLst>
        <pc:spChg chg="mod">
          <ac:chgData name="Massimo Pulvirenti" userId="a9098159-1d0c-4e77-a6f9-009d4e717a67" providerId="ADAL" clId="{A61D3869-6B74-4A6A-9A8C-5D04860A1208}" dt="2024-11-14T13:07:07.551" v="34" actId="14100"/>
          <ac:spMkLst>
            <pc:docMk/>
            <pc:sldMk cId="1926197498" sldId="2147472188"/>
            <ac:spMk id="9" creationId="{F9191987-F68A-56F6-382E-406E2E49D536}"/>
          </ac:spMkLst>
        </pc:spChg>
      </pc:sldChg>
    </pc:docChg>
  </pc:docChgLst>
  <pc:docChgLst>
    <pc:chgData name="Manlio Urbano" userId="520e72cb-8b1e-4e32-b54d-dba795576983" providerId="ADAL" clId="{66BDF6AE-7C61-4101-A0E4-894740747CC6}"/>
    <pc:docChg chg="addSld delSld modSld sldOrd">
      <pc:chgData name="Manlio Urbano" userId="520e72cb-8b1e-4e32-b54d-dba795576983" providerId="ADAL" clId="{66BDF6AE-7C61-4101-A0E4-894740747CC6}" dt="2024-11-26T09:04:09.064" v="285" actId="1038"/>
      <pc:docMkLst>
        <pc:docMk/>
      </pc:docMkLst>
      <pc:sldChg chg="addSp delSp modSp add mod">
        <pc:chgData name="Manlio Urbano" userId="520e72cb-8b1e-4e32-b54d-dba795576983" providerId="ADAL" clId="{66BDF6AE-7C61-4101-A0E4-894740747CC6}" dt="2024-11-26T09:04:09.064" v="285" actId="1038"/>
        <pc:sldMkLst>
          <pc:docMk/>
          <pc:sldMk cId="3105818351" sldId="141168538"/>
        </pc:sldMkLst>
        <pc:spChg chg="mod">
          <ac:chgData name="Manlio Urbano" userId="520e72cb-8b1e-4e32-b54d-dba795576983" providerId="ADAL" clId="{66BDF6AE-7C61-4101-A0E4-894740747CC6}" dt="2024-11-26T09:03:56.384" v="272" actId="1035"/>
          <ac:spMkLst>
            <pc:docMk/>
            <pc:sldMk cId="3105818351" sldId="141168538"/>
            <ac:spMk id="2" creationId="{764797E8-C63E-DD8E-5B90-F53AA95D5B6E}"/>
          </ac:spMkLst>
        </pc:spChg>
        <pc:spChg chg="mod">
          <ac:chgData name="Manlio Urbano" userId="520e72cb-8b1e-4e32-b54d-dba795576983" providerId="ADAL" clId="{66BDF6AE-7C61-4101-A0E4-894740747CC6}" dt="2024-11-26T09:03:08.200" v="263" actId="1037"/>
          <ac:spMkLst>
            <pc:docMk/>
            <pc:sldMk cId="3105818351" sldId="141168538"/>
            <ac:spMk id="3" creationId="{3CC9A59E-E2F3-0BBB-B1C9-C38515DB564F}"/>
          </ac:spMkLst>
        </pc:spChg>
        <pc:spChg chg="mod">
          <ac:chgData name="Manlio Urbano" userId="520e72cb-8b1e-4e32-b54d-dba795576983" providerId="ADAL" clId="{66BDF6AE-7C61-4101-A0E4-894740747CC6}" dt="2024-11-26T09:02:13.688" v="206" actId="1035"/>
          <ac:spMkLst>
            <pc:docMk/>
            <pc:sldMk cId="3105818351" sldId="141168538"/>
            <ac:spMk id="6" creationId="{00000000-0000-0000-0000-000000000000}"/>
          </ac:spMkLst>
        </pc:spChg>
        <pc:spChg chg="mod">
          <ac:chgData name="Manlio Urbano" userId="520e72cb-8b1e-4e32-b54d-dba795576983" providerId="ADAL" clId="{66BDF6AE-7C61-4101-A0E4-894740747CC6}" dt="2024-11-26T09:02:13.688" v="206" actId="1035"/>
          <ac:spMkLst>
            <pc:docMk/>
            <pc:sldMk cId="3105818351" sldId="141168538"/>
            <ac:spMk id="8" creationId="{E94E49E2-2623-406F-AE0F-C06048A28647}"/>
          </ac:spMkLst>
        </pc:spChg>
        <pc:spChg chg="mod">
          <ac:chgData name="Manlio Urbano" userId="520e72cb-8b1e-4e32-b54d-dba795576983" providerId="ADAL" clId="{66BDF6AE-7C61-4101-A0E4-894740747CC6}" dt="2024-11-26T09:04:01.514" v="279" actId="1037"/>
          <ac:spMkLst>
            <pc:docMk/>
            <pc:sldMk cId="3105818351" sldId="141168538"/>
            <ac:spMk id="9" creationId="{9FFAABEB-2DCD-A39B-3184-1401ABBEDFDD}"/>
          </ac:spMkLst>
        </pc:spChg>
        <pc:spChg chg="mod">
          <ac:chgData name="Manlio Urbano" userId="520e72cb-8b1e-4e32-b54d-dba795576983" providerId="ADAL" clId="{66BDF6AE-7C61-4101-A0E4-894740747CC6}" dt="2024-11-26T09:04:09.064" v="285" actId="1038"/>
          <ac:spMkLst>
            <pc:docMk/>
            <pc:sldMk cId="3105818351" sldId="141168538"/>
            <ac:spMk id="14" creationId="{00000000-0000-0000-0000-000000000000}"/>
          </ac:spMkLst>
        </pc:spChg>
        <pc:picChg chg="mod">
          <ac:chgData name="Manlio Urbano" userId="520e72cb-8b1e-4e32-b54d-dba795576983" providerId="ADAL" clId="{66BDF6AE-7C61-4101-A0E4-894740747CC6}" dt="2024-11-26T09:02:06.584" v="200" actId="1035"/>
          <ac:picMkLst>
            <pc:docMk/>
            <pc:sldMk cId="3105818351" sldId="141168538"/>
            <ac:picMk id="4" creationId="{95E8B7E2-138E-101D-8E2A-8EE46F19E969}"/>
          </ac:picMkLst>
        </pc:picChg>
        <pc:picChg chg="mod">
          <ac:chgData name="Manlio Urbano" userId="520e72cb-8b1e-4e32-b54d-dba795576983" providerId="ADAL" clId="{66BDF6AE-7C61-4101-A0E4-894740747CC6}" dt="2024-11-26T09:03:11.673" v="268" actId="1038"/>
          <ac:picMkLst>
            <pc:docMk/>
            <pc:sldMk cId="3105818351" sldId="141168538"/>
            <ac:picMk id="5" creationId="{791D5016-0198-9998-2493-F13B06917BC5}"/>
          </ac:picMkLst>
        </pc:picChg>
        <pc:picChg chg="mod">
          <ac:chgData name="Manlio Urbano" userId="520e72cb-8b1e-4e32-b54d-dba795576983" providerId="ADAL" clId="{66BDF6AE-7C61-4101-A0E4-894740747CC6}" dt="2024-11-26T09:03:08.200" v="263" actId="1037"/>
          <ac:picMkLst>
            <pc:docMk/>
            <pc:sldMk cId="3105818351" sldId="141168538"/>
            <ac:picMk id="13" creationId="{CFDD49C4-E16B-67A8-2A59-5C267865D7D3}"/>
          </ac:picMkLst>
        </pc:picChg>
        <pc:picChg chg="add del mod">
          <ac:chgData name="Manlio Urbano" userId="520e72cb-8b1e-4e32-b54d-dba795576983" providerId="ADAL" clId="{66BDF6AE-7C61-4101-A0E4-894740747CC6}" dt="2024-11-26T08:58:32.728" v="155" actId="478"/>
          <ac:picMkLst>
            <pc:docMk/>
            <pc:sldMk cId="3105818351" sldId="141168538"/>
            <ac:picMk id="1026" creationId="{124D17A5-2D8A-D338-EB1C-A0AD345825FA}"/>
          </ac:picMkLst>
        </pc:picChg>
        <pc:picChg chg="add mod">
          <ac:chgData name="Manlio Urbano" userId="520e72cb-8b1e-4e32-b54d-dba795576983" providerId="ADAL" clId="{66BDF6AE-7C61-4101-A0E4-894740747CC6}" dt="2024-11-26T09:02:21.671" v="209" actId="14100"/>
          <ac:picMkLst>
            <pc:docMk/>
            <pc:sldMk cId="3105818351" sldId="141168538"/>
            <ac:picMk id="1028" creationId="{DF087CD4-6A63-CC07-1D68-05FD05A766DA}"/>
          </ac:picMkLst>
        </pc:picChg>
      </pc:sldChg>
      <pc:sldChg chg="del">
        <pc:chgData name="Manlio Urbano" userId="520e72cb-8b1e-4e32-b54d-dba795576983" providerId="ADAL" clId="{66BDF6AE-7C61-4101-A0E4-894740747CC6}" dt="2024-11-21T11:34:57.328" v="4" actId="47"/>
        <pc:sldMkLst>
          <pc:docMk/>
          <pc:sldMk cId="2639312068" sldId="2134804855"/>
        </pc:sldMkLst>
      </pc:sldChg>
      <pc:sldChg chg="modSp add mod ord setBg">
        <pc:chgData name="Manlio Urbano" userId="520e72cb-8b1e-4e32-b54d-dba795576983" providerId="ADAL" clId="{66BDF6AE-7C61-4101-A0E4-894740747CC6}" dt="2024-11-21T13:23:35.656" v="110" actId="20577"/>
        <pc:sldMkLst>
          <pc:docMk/>
          <pc:sldMk cId="2398919502" sldId="2147329032"/>
        </pc:sldMkLst>
        <pc:spChg chg="mod">
          <ac:chgData name="Manlio Urbano" userId="520e72cb-8b1e-4e32-b54d-dba795576983" providerId="ADAL" clId="{66BDF6AE-7C61-4101-A0E4-894740747CC6}" dt="2024-11-21T13:23:35.656" v="110" actId="20577"/>
          <ac:spMkLst>
            <pc:docMk/>
            <pc:sldMk cId="2398919502" sldId="2147329032"/>
            <ac:spMk id="6" creationId="{0E6258A1-91AC-8A5B-4EB3-3436C7F4E1B2}"/>
          </ac:spMkLst>
        </pc:spChg>
      </pc:sldChg>
      <pc:sldChg chg="del mod modShow">
        <pc:chgData name="Manlio Urbano" userId="520e72cb-8b1e-4e32-b54d-dba795576983" providerId="ADAL" clId="{66BDF6AE-7C61-4101-A0E4-894740747CC6}" dt="2024-11-21T11:36:40.550" v="40" actId="47"/>
        <pc:sldMkLst>
          <pc:docMk/>
          <pc:sldMk cId="0" sldId="2147329037"/>
        </pc:sldMkLst>
      </pc:sldChg>
      <pc:sldChg chg="del">
        <pc:chgData name="Manlio Urbano" userId="520e72cb-8b1e-4e32-b54d-dba795576983" providerId="ADAL" clId="{66BDF6AE-7C61-4101-A0E4-894740747CC6}" dt="2024-11-21T11:36:32.020" v="38" actId="47"/>
        <pc:sldMkLst>
          <pc:docMk/>
          <pc:sldMk cId="2405593439" sldId="2147472190"/>
        </pc:sldMkLst>
      </pc:sldChg>
    </pc:docChg>
  </pc:docChgLst>
  <pc:docChgLst>
    <pc:chgData name="Sara Lusini" userId="S::sara.lusini@bi-rex.it::da8d4e78-f8c7-48da-be2b-6dc52832d2ec" providerId="AD" clId="Web-{D5D754DC-D5C5-448B-1C94-84E6125298C2}"/>
    <pc:docChg chg="modSld">
      <pc:chgData name="Sara Lusini" userId="S::sara.lusini@bi-rex.it::da8d4e78-f8c7-48da-be2b-6dc52832d2ec" providerId="AD" clId="Web-{D5D754DC-D5C5-448B-1C94-84E6125298C2}" dt="2024-11-21T13:12:21.848" v="1"/>
      <pc:docMkLst>
        <pc:docMk/>
      </pc:docMkLst>
      <pc:sldChg chg="delSp modSp">
        <pc:chgData name="Sara Lusini" userId="S::sara.lusini@bi-rex.it::da8d4e78-f8c7-48da-be2b-6dc52832d2ec" providerId="AD" clId="Web-{D5D754DC-D5C5-448B-1C94-84E6125298C2}" dt="2024-11-21T13:12:21.848" v="1"/>
        <pc:sldMkLst>
          <pc:docMk/>
          <pc:sldMk cId="2398919502" sldId="2147329032"/>
        </pc:sldMkLst>
        <pc:spChg chg="del">
          <ac:chgData name="Sara Lusini" userId="S::sara.lusini@bi-rex.it::da8d4e78-f8c7-48da-be2b-6dc52832d2ec" providerId="AD" clId="Web-{D5D754DC-D5C5-448B-1C94-84E6125298C2}" dt="2024-11-21T13:12:15.660" v="0"/>
          <ac:spMkLst>
            <pc:docMk/>
            <pc:sldMk cId="2398919502" sldId="2147329032"/>
            <ac:spMk id="4" creationId="{E8C4613A-42AD-C14D-09E1-95DBC96865D5}"/>
          </ac:spMkLst>
        </pc:spChg>
        <pc:picChg chg="mod">
          <ac:chgData name="Sara Lusini" userId="S::sara.lusini@bi-rex.it::da8d4e78-f8c7-48da-be2b-6dc52832d2ec" providerId="AD" clId="Web-{D5D754DC-D5C5-448B-1C94-84E6125298C2}" dt="2024-11-21T13:12:21.848" v="1"/>
          <ac:picMkLst>
            <pc:docMk/>
            <pc:sldMk cId="2398919502" sldId="2147329032"/>
            <ac:picMk id="2" creationId="{F71B714E-832D-0EB0-6A75-053D468BD004}"/>
          </ac:picMkLst>
        </pc:picChg>
      </pc:sldChg>
    </pc:docChg>
  </pc:docChgLst>
  <pc:docChgLst>
    <pc:chgData name="Manlio Urbano" userId="520e72cb-8b1e-4e32-b54d-dba795576983" providerId="ADAL" clId="{079FF427-70C2-4683-BE18-87AA2736FF86}"/>
    <pc:docChg chg="undo redo custSel addSld delSld modSld sldOrd">
      <pc:chgData name="Manlio Urbano" userId="520e72cb-8b1e-4e32-b54d-dba795576983" providerId="ADAL" clId="{079FF427-70C2-4683-BE18-87AA2736FF86}" dt="2024-05-31T10:01:26.182" v="33"/>
      <pc:docMkLst>
        <pc:docMk/>
      </pc:docMkLst>
      <pc:sldChg chg="mod modShow">
        <pc:chgData name="Manlio Urbano" userId="520e72cb-8b1e-4e32-b54d-dba795576983" providerId="ADAL" clId="{079FF427-70C2-4683-BE18-87AA2736FF86}" dt="2024-05-14T15:55:22.643" v="28" actId="729"/>
        <pc:sldMkLst>
          <pc:docMk/>
          <pc:sldMk cId="2831971214" sldId="963"/>
        </pc:sldMkLst>
      </pc:sldChg>
      <pc:sldChg chg="mod modShow">
        <pc:chgData name="Manlio Urbano" userId="520e72cb-8b1e-4e32-b54d-dba795576983" providerId="ADAL" clId="{079FF427-70C2-4683-BE18-87AA2736FF86}" dt="2024-05-14T15:56:40.545" v="32" actId="729"/>
        <pc:sldMkLst>
          <pc:docMk/>
          <pc:sldMk cId="805251353" sldId="2134804844"/>
        </pc:sldMkLst>
      </pc:sldChg>
      <pc:sldChg chg="mod modShow">
        <pc:chgData name="Manlio Urbano" userId="520e72cb-8b1e-4e32-b54d-dba795576983" providerId="ADAL" clId="{079FF427-70C2-4683-BE18-87AA2736FF86}" dt="2024-05-14T15:56:38.306" v="31" actId="729"/>
        <pc:sldMkLst>
          <pc:docMk/>
          <pc:sldMk cId="1666407099" sldId="2134804884"/>
        </pc:sldMkLst>
      </pc:sldChg>
      <pc:sldChg chg="del">
        <pc:chgData name="Manlio Urbano" userId="520e72cb-8b1e-4e32-b54d-dba795576983" providerId="ADAL" clId="{079FF427-70C2-4683-BE18-87AA2736FF86}" dt="2024-05-14T15:29:00.185" v="3" actId="47"/>
        <pc:sldMkLst>
          <pc:docMk/>
          <pc:sldMk cId="0" sldId="2134804897"/>
        </pc:sldMkLst>
      </pc:sldChg>
      <pc:sldChg chg="del">
        <pc:chgData name="Manlio Urbano" userId="520e72cb-8b1e-4e32-b54d-dba795576983" providerId="ADAL" clId="{079FF427-70C2-4683-BE18-87AA2736FF86}" dt="2024-05-14T15:29:01.725" v="4" actId="47"/>
        <pc:sldMkLst>
          <pc:docMk/>
          <pc:sldMk cId="2542831428" sldId="2134804898"/>
        </pc:sldMkLst>
      </pc:sldChg>
      <pc:sldChg chg="modSp mod">
        <pc:chgData name="Manlio Urbano" userId="520e72cb-8b1e-4e32-b54d-dba795576983" providerId="ADAL" clId="{079FF427-70C2-4683-BE18-87AA2736FF86}" dt="2024-05-31T10:01:26.182" v="33"/>
        <pc:sldMkLst>
          <pc:docMk/>
          <pc:sldMk cId="4133844295" sldId="2147329034"/>
        </pc:sldMkLst>
        <pc:spChg chg="mod">
          <ac:chgData name="Manlio Urbano" userId="520e72cb-8b1e-4e32-b54d-dba795576983" providerId="ADAL" clId="{079FF427-70C2-4683-BE18-87AA2736FF86}" dt="2024-05-31T10:01:26.182" v="33"/>
          <ac:spMkLst>
            <pc:docMk/>
            <pc:sldMk cId="4133844295" sldId="2147329034"/>
            <ac:spMk id="31" creationId="{26361403-A731-4B23-C3C7-5D378BCF1663}"/>
          </ac:spMkLst>
        </pc:spChg>
      </pc:sldChg>
      <pc:sldChg chg="mod modShow">
        <pc:chgData name="Manlio Urbano" userId="520e72cb-8b1e-4e32-b54d-dba795576983" providerId="ADAL" clId="{079FF427-70C2-4683-BE18-87AA2736FF86}" dt="2024-05-14T15:32:14.590" v="16" actId="729"/>
        <pc:sldMkLst>
          <pc:docMk/>
          <pc:sldMk cId="506824953" sldId="2147329042"/>
        </pc:sldMkLst>
      </pc:sldChg>
      <pc:sldChg chg="modSp add mod ord modShow">
        <pc:chgData name="Manlio Urbano" userId="520e72cb-8b1e-4e32-b54d-dba795576983" providerId="ADAL" clId="{079FF427-70C2-4683-BE18-87AA2736FF86}" dt="2024-05-14T15:53:58.229" v="26" actId="729"/>
        <pc:sldMkLst>
          <pc:docMk/>
          <pc:sldMk cId="1034575304" sldId="2147472161"/>
        </pc:sldMkLst>
        <pc:spChg chg="mod">
          <ac:chgData name="Manlio Urbano" userId="520e72cb-8b1e-4e32-b54d-dba795576983" providerId="ADAL" clId="{079FF427-70C2-4683-BE18-87AA2736FF86}" dt="2024-05-14T15:29:45.479" v="5" actId="20577"/>
          <ac:spMkLst>
            <pc:docMk/>
            <pc:sldMk cId="1034575304" sldId="2147472161"/>
            <ac:spMk id="30" creationId="{C25F9A74-1BBF-47D5-A5B7-747F941864F1}"/>
          </ac:spMkLst>
        </pc:spChg>
        <pc:picChg chg="mod">
          <ac:chgData name="Manlio Urbano" userId="520e72cb-8b1e-4e32-b54d-dba795576983" providerId="ADAL" clId="{079FF427-70C2-4683-BE18-87AA2736FF86}" dt="2024-05-14T15:32:18.659" v="18" actId="1076"/>
          <ac:picMkLst>
            <pc:docMk/>
            <pc:sldMk cId="1034575304" sldId="2147472161"/>
            <ac:picMk id="43" creationId="{3928C778-A248-668B-F532-7FF300442AAC}"/>
          </ac:picMkLst>
        </pc:picChg>
      </pc:sldChg>
      <pc:sldChg chg="add">
        <pc:chgData name="Manlio Urbano" userId="520e72cb-8b1e-4e32-b54d-dba795576983" providerId="ADAL" clId="{079FF427-70C2-4683-BE18-87AA2736FF86}" dt="2024-05-14T15:28:57.830" v="2"/>
        <pc:sldMkLst>
          <pc:docMk/>
          <pc:sldMk cId="0" sldId="2147472162"/>
        </pc:sldMkLst>
      </pc:sldChg>
      <pc:sldChg chg="add">
        <pc:chgData name="Manlio Urbano" userId="520e72cb-8b1e-4e32-b54d-dba795576983" providerId="ADAL" clId="{079FF427-70C2-4683-BE18-87AA2736FF86}" dt="2024-05-14T15:28:57.830" v="2"/>
        <pc:sldMkLst>
          <pc:docMk/>
          <pc:sldMk cId="1988954495" sldId="2147472163"/>
        </pc:sldMkLst>
      </pc:sldChg>
      <pc:sldChg chg="add del">
        <pc:chgData name="Manlio Urbano" userId="520e72cb-8b1e-4e32-b54d-dba795576983" providerId="ADAL" clId="{079FF427-70C2-4683-BE18-87AA2736FF86}" dt="2024-05-14T15:31:27.955" v="7" actId="47"/>
        <pc:sldMkLst>
          <pc:docMk/>
          <pc:sldMk cId="2695018783" sldId="2147472164"/>
        </pc:sldMkLst>
      </pc:sldChg>
      <pc:sldChg chg="add mod ord modShow">
        <pc:chgData name="Manlio Urbano" userId="520e72cb-8b1e-4e32-b54d-dba795576983" providerId="ADAL" clId="{079FF427-70C2-4683-BE18-87AA2736FF86}" dt="2024-05-14T15:54:01.079" v="27" actId="729"/>
        <pc:sldMkLst>
          <pc:docMk/>
          <pc:sldMk cId="4148952169" sldId="2147472165"/>
        </pc:sldMkLst>
      </pc:sldChg>
    </pc:docChg>
  </pc:docChgLst>
  <pc:docChgLst>
    <pc:chgData name="Stefano Cattorini" userId="e0319c07-f5b7-4abf-95a1-a9ec49de09c4" providerId="ADAL" clId="{7E86E238-FCD8-4FD0-8C3A-FD46C9A6398C}"/>
    <pc:docChg chg="addSld delSld modSld">
      <pc:chgData name="Stefano Cattorini" userId="e0319c07-f5b7-4abf-95a1-a9ec49de09c4" providerId="ADAL" clId="{7E86E238-FCD8-4FD0-8C3A-FD46C9A6398C}" dt="2024-10-01T07:42:28.616" v="5" actId="2696"/>
      <pc:docMkLst>
        <pc:docMk/>
      </pc:docMkLst>
      <pc:sldChg chg="del">
        <pc:chgData name="Stefano Cattorini" userId="e0319c07-f5b7-4abf-95a1-a9ec49de09c4" providerId="ADAL" clId="{7E86E238-FCD8-4FD0-8C3A-FD46C9A6398C}" dt="2024-09-30T10:39:52.408" v="3" actId="2696"/>
        <pc:sldMkLst>
          <pc:docMk/>
          <pc:sldMk cId="827971034" sldId="2134804875"/>
        </pc:sldMkLst>
      </pc:sldChg>
      <pc:sldChg chg="del">
        <pc:chgData name="Stefano Cattorini" userId="e0319c07-f5b7-4abf-95a1-a9ec49de09c4" providerId="ADAL" clId="{7E86E238-FCD8-4FD0-8C3A-FD46C9A6398C}" dt="2024-09-30T10:35:24.398" v="1" actId="2696"/>
        <pc:sldMkLst>
          <pc:docMk/>
          <pc:sldMk cId="1666407099" sldId="2134804884"/>
        </pc:sldMkLst>
      </pc:sldChg>
      <pc:sldChg chg="add">
        <pc:chgData name="Stefano Cattorini" userId="e0319c07-f5b7-4abf-95a1-a9ec49de09c4" providerId="ADAL" clId="{7E86E238-FCD8-4FD0-8C3A-FD46C9A6398C}" dt="2024-09-30T10:35:18.190" v="0"/>
        <pc:sldMkLst>
          <pc:docMk/>
          <pc:sldMk cId="387569208" sldId="2147329045"/>
        </pc:sldMkLst>
      </pc:sldChg>
      <pc:sldChg chg="add del">
        <pc:chgData name="Stefano Cattorini" userId="e0319c07-f5b7-4abf-95a1-a9ec49de09c4" providerId="ADAL" clId="{7E86E238-FCD8-4FD0-8C3A-FD46C9A6398C}" dt="2024-10-01T07:42:28.616" v="5" actId="2696"/>
        <pc:sldMkLst>
          <pc:docMk/>
          <pc:sldMk cId="3642365897" sldId="2147472171"/>
        </pc:sldMkLst>
      </pc:sldChg>
      <pc:sldChg chg="add">
        <pc:chgData name="Stefano Cattorini" userId="e0319c07-f5b7-4abf-95a1-a9ec49de09c4" providerId="ADAL" clId="{7E86E238-FCD8-4FD0-8C3A-FD46C9A6398C}" dt="2024-10-01T07:42:24.885" v="4"/>
        <pc:sldMkLst>
          <pc:docMk/>
          <pc:sldMk cId="3117952344" sldId="2147472172"/>
        </pc:sldMkLst>
      </pc:sldChg>
    </pc:docChg>
  </pc:docChgLst>
  <pc:docChgLst>
    <pc:chgData name="Manlio Urbano" userId="520e72cb-8b1e-4e32-b54d-dba795576983" providerId="ADAL" clId="{68D7BADC-8C86-4E90-B43E-2E2A894732D4}"/>
    <pc:docChg chg="custSel addSld delSld modSld">
      <pc:chgData name="Manlio Urbano" userId="520e72cb-8b1e-4e32-b54d-dba795576983" providerId="ADAL" clId="{68D7BADC-8C86-4E90-B43E-2E2A894732D4}" dt="2024-04-04T08:00:34.719" v="33" actId="1038"/>
      <pc:docMkLst>
        <pc:docMk/>
      </pc:docMkLst>
      <pc:sldChg chg="modSp mod">
        <pc:chgData name="Manlio Urbano" userId="520e72cb-8b1e-4e32-b54d-dba795576983" providerId="ADAL" clId="{68D7BADC-8C86-4E90-B43E-2E2A894732D4}" dt="2024-04-03T15:17:37.861" v="1" actId="20577"/>
        <pc:sldMkLst>
          <pc:docMk/>
          <pc:sldMk cId="0" sldId="257"/>
        </pc:sldMkLst>
        <pc:spChg chg="mod">
          <ac:chgData name="Manlio Urbano" userId="520e72cb-8b1e-4e32-b54d-dba795576983" providerId="ADAL" clId="{68D7BADC-8C86-4E90-B43E-2E2A894732D4}" dt="2024-04-03T15:17:37.861" v="1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Manlio Urbano" userId="520e72cb-8b1e-4e32-b54d-dba795576983" providerId="ADAL" clId="{68D7BADC-8C86-4E90-B43E-2E2A894732D4}" dt="2024-04-03T15:17:49.440" v="9" actId="20577"/>
        <pc:sldMkLst>
          <pc:docMk/>
          <pc:sldMk cId="2579360707" sldId="2134804743"/>
        </pc:sldMkLst>
        <pc:spChg chg="mod">
          <ac:chgData name="Manlio Urbano" userId="520e72cb-8b1e-4e32-b54d-dba795576983" providerId="ADAL" clId="{68D7BADC-8C86-4E90-B43E-2E2A894732D4}" dt="2024-04-03T15:17:49.440" v="9" actId="20577"/>
          <ac:spMkLst>
            <pc:docMk/>
            <pc:sldMk cId="2579360707" sldId="2134804743"/>
            <ac:spMk id="51" creationId="{B5F15628-F001-BE90-67CE-14A6707194B1}"/>
          </ac:spMkLst>
        </pc:spChg>
        <pc:spChg chg="mod">
          <ac:chgData name="Manlio Urbano" userId="520e72cb-8b1e-4e32-b54d-dba795576983" providerId="ADAL" clId="{68D7BADC-8C86-4E90-B43E-2E2A894732D4}" dt="2024-04-03T15:17:45.860" v="3" actId="20577"/>
          <ac:spMkLst>
            <pc:docMk/>
            <pc:sldMk cId="2579360707" sldId="2134804743"/>
            <ac:spMk id="55" creationId="{EBB10B7E-C37F-00AA-8B50-7AAB7B19DA43}"/>
          </ac:spMkLst>
        </pc:spChg>
      </pc:sldChg>
      <pc:sldChg chg="addSp delSp modSp del mod">
        <pc:chgData name="Manlio Urbano" userId="520e72cb-8b1e-4e32-b54d-dba795576983" providerId="ADAL" clId="{68D7BADC-8C86-4E90-B43E-2E2A894732D4}" dt="2024-04-04T08:00:29.263" v="18" actId="47"/>
        <pc:sldMkLst>
          <pc:docMk/>
          <pc:sldMk cId="3190846187" sldId="2147329036"/>
        </pc:sldMkLst>
        <pc:spChg chg="mod">
          <ac:chgData name="Manlio Urbano" userId="520e72cb-8b1e-4e32-b54d-dba795576983" providerId="ADAL" clId="{68D7BADC-8C86-4E90-B43E-2E2A894732D4}" dt="2024-04-03T15:18:08.900" v="13" actId="20577"/>
          <ac:spMkLst>
            <pc:docMk/>
            <pc:sldMk cId="3190846187" sldId="2147329036"/>
            <ac:spMk id="10" creationId="{00000000-0000-0000-0000-000000000000}"/>
          </ac:spMkLst>
        </pc:spChg>
        <pc:spChg chg="add del mod">
          <ac:chgData name="Manlio Urbano" userId="520e72cb-8b1e-4e32-b54d-dba795576983" providerId="ADAL" clId="{68D7BADC-8C86-4E90-B43E-2E2A894732D4}" dt="2024-04-04T07:59:00.876" v="15" actId="478"/>
          <ac:spMkLst>
            <pc:docMk/>
            <pc:sldMk cId="3190846187" sldId="2147329036"/>
            <ac:spMk id="16" creationId="{44526C9B-FE52-1B19-9A2B-37E5232E1784}"/>
          </ac:spMkLst>
        </pc:spChg>
      </pc:sldChg>
      <pc:sldChg chg="modSp add mod modClrScheme chgLayout">
        <pc:chgData name="Manlio Urbano" userId="520e72cb-8b1e-4e32-b54d-dba795576983" providerId="ADAL" clId="{68D7BADC-8C86-4E90-B43E-2E2A894732D4}" dt="2024-04-04T08:00:34.719" v="33" actId="1038"/>
        <pc:sldMkLst>
          <pc:docMk/>
          <pc:sldMk cId="3130010391" sldId="2147329043"/>
        </pc:sldMkLst>
        <pc:spChg chg="mod ord">
          <ac:chgData name="Manlio Urbano" userId="520e72cb-8b1e-4e32-b54d-dba795576983" providerId="ADAL" clId="{68D7BADC-8C86-4E90-B43E-2E2A894732D4}" dt="2024-04-04T08:00:34.719" v="33" actId="1038"/>
          <ac:spMkLst>
            <pc:docMk/>
            <pc:sldMk cId="3130010391" sldId="2147329043"/>
            <ac:spMk id="11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0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1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2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%20indagine%20MR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3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%20indagine%20MR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4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%20indagine%20MR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5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6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C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7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8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9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20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21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22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3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24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6.xml"/><Relationship Id="rId1" Type="http://schemas.microsoft.com/office/2011/relationships/chartStyle" Target="style26.xml"/><Relationship Id="rId5" Type="http://schemas.openxmlformats.org/officeDocument/2006/relationships/chartUserShapes" Target="../drawings/drawing25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8.xml"/><Relationship Id="rId1" Type="http://schemas.microsoft.com/office/2011/relationships/chartStyle" Target="style28.xml"/><Relationship Id="rId5" Type="http://schemas.openxmlformats.org/officeDocument/2006/relationships/chartUserShapes" Target="../drawings/drawing26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9.xml"/><Relationship Id="rId1" Type="http://schemas.microsoft.com/office/2011/relationships/chartStyle" Target="style29.xml"/><Relationship Id="rId5" Type="http://schemas.openxmlformats.org/officeDocument/2006/relationships/chartUserShapes" Target="../drawings/drawing27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C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1.xml"/><Relationship Id="rId1" Type="http://schemas.microsoft.com/office/2011/relationships/chartStyle" Target="style31.xml"/><Relationship Id="rId5" Type="http://schemas.openxmlformats.org/officeDocument/2006/relationships/chartUserShapes" Target="../drawings/drawing28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CS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C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3.xml"/><Relationship Id="rId1" Type="http://schemas.microsoft.com/office/2011/relationships/chartStyle" Target="style33.xml"/><Relationship Id="rId5" Type="http://schemas.openxmlformats.org/officeDocument/2006/relationships/chartUserShapes" Target="../drawings/drawing29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4.xml"/><Relationship Id="rId1" Type="http://schemas.microsoft.com/office/2011/relationships/chartStyle" Target="style34.xml"/><Relationship Id="rId5" Type="http://schemas.openxmlformats.org/officeDocument/2006/relationships/chartUserShapes" Target="../drawings/drawing30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5.xml"/><Relationship Id="rId1" Type="http://schemas.microsoft.com/office/2011/relationships/chartStyle" Target="style35.xml"/><Relationship Id="rId5" Type="http://schemas.openxmlformats.org/officeDocument/2006/relationships/chartUserShapes" Target="../drawings/drawing31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6.xml"/><Relationship Id="rId1" Type="http://schemas.microsoft.com/office/2011/relationships/chartStyle" Target="style36.xml"/><Relationship Id="rId5" Type="http://schemas.openxmlformats.org/officeDocument/2006/relationships/chartUserShapes" Target="../drawings/drawing32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7.xml"/><Relationship Id="rId1" Type="http://schemas.microsoft.com/office/2011/relationships/chartStyle" Target="style37.xml"/><Relationship Id="rId5" Type="http://schemas.openxmlformats.org/officeDocument/2006/relationships/chartUserShapes" Target="../drawings/drawing33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8A-4465-960B-5C55593C59DB}"/>
              </c:ext>
            </c:extLst>
          </c:dPt>
          <c:dPt>
            <c:idx val="2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28A-4465-960B-5C55593C59D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28A-4465-960B-5C55593C59D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28A-4465-960B-5C55593C59D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28A-4465-960B-5C55593C59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Grafici_BIREX!$I$56:$K$56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Totale</c:v>
                </c:pt>
              </c:strCache>
            </c:strRef>
          </c:cat>
          <c:val>
            <c:numRef>
              <c:f>Grafici_BIREX!$I$57:$K$57</c:f>
              <c:numCache>
                <c:formatCode>0.0</c:formatCode>
                <c:ptCount val="3"/>
                <c:pt idx="0">
                  <c:v>61.475409836065573</c:v>
                </c:pt>
                <c:pt idx="1">
                  <c:v>90.291262135922338</c:v>
                </c:pt>
                <c:pt idx="2">
                  <c:v>74.666666666666671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8A-4465-960B-5C55593C5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5A-4C5F-A4C8-F41969ECEE5F}"/>
              </c:ext>
            </c:extLst>
          </c:dPt>
          <c:dPt>
            <c:idx val="1"/>
            <c:invertIfNegative val="0"/>
            <c:bubble3D val="0"/>
            <c:spPr>
              <a:solidFill>
                <a:srgbClr val="EC6400"/>
              </a:solidFill>
              <a:ln>
                <a:solidFill>
                  <a:srgbClr val="EC64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15A-4C5F-A4C8-F41969ECEE5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15A-4C5F-A4C8-F41969ECEE5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15A-4C5F-A4C8-F41969ECE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Q_10_ER!$O$1:$Q$1</c:f>
              <c:strCache>
                <c:ptCount val="3"/>
                <c:pt idx="0">
                  <c:v>Prima 2017</c:v>
                </c:pt>
                <c:pt idx="1">
                  <c:v>2017-2019</c:v>
                </c:pt>
                <c:pt idx="2">
                  <c:v>2020-2024</c:v>
                </c:pt>
              </c:strCache>
            </c:strRef>
          </c:cat>
          <c:val>
            <c:numRef>
              <c:f>Q_10_ER!$O$2:$Q$2</c:f>
              <c:numCache>
                <c:formatCode>0.0</c:formatCode>
                <c:ptCount val="3"/>
                <c:pt idx="0">
                  <c:v>13.24200913242009</c:v>
                </c:pt>
                <c:pt idx="1">
                  <c:v>25.799086757990867</c:v>
                </c:pt>
                <c:pt idx="2">
                  <c:v>71.232876712328761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B-4A75-AC4D-8A1166C1B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000750418038223"/>
          <c:y val="4.1666666666666664E-2"/>
          <c:w val="0.68136728891050069"/>
          <c:h val="0.876234490575041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Grafici_BIREX!$B$193</c:f>
              <c:strCache>
                <c:ptCount val="1"/>
                <c:pt idx="0">
                  <c:v>Micro-piccole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01-4D6C-955F-25A2196CEC4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01-4D6C-955F-25A2196CEC4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01-4D6C-955F-25A2196CEC4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01-4D6C-955F-25A2196CEC4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88-42BF-AFC5-668182FF2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Grafici_BIREX!$A$194:$A$200</c:f>
              <c:strCache>
                <c:ptCount val="7"/>
                <c:pt idx="0">
                  <c:v>Responsabile risorse umane</c:v>
                </c:pt>
                <c:pt idx="1">
                  <c:v>Responsabile marketing </c:v>
                </c:pt>
                <c:pt idx="2">
                  <c:v>Altro</c:v>
                </c:pt>
                <c:pt idx="3">
                  <c:v>Innovation Manager</c:v>
                </c:pt>
                <c:pt idx="4">
                  <c:v>Responsabile produzione</c:v>
                </c:pt>
                <c:pt idx="5">
                  <c:v>Responsabile IT/OT </c:v>
                </c:pt>
                <c:pt idx="6">
                  <c:v>Titolare, proprietà</c:v>
                </c:pt>
              </c:strCache>
            </c:strRef>
          </c:cat>
          <c:val>
            <c:numRef>
              <c:f>Grafici_BIREX!$E$194:$E$200</c:f>
              <c:numCache>
                <c:formatCode>0.0</c:formatCode>
                <c:ptCount val="7"/>
                <c:pt idx="0">
                  <c:v>0</c:v>
                </c:pt>
                <c:pt idx="1">
                  <c:v>2.666666666666667</c:v>
                </c:pt>
                <c:pt idx="2">
                  <c:v>4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65.333333333333329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88-42BF-AFC5-668182FF2E0D}"/>
            </c:ext>
          </c:extLst>
        </c:ser>
        <c:ser>
          <c:idx val="1"/>
          <c:order val="1"/>
          <c:tx>
            <c:strRef>
              <c:f>Grafici_BIREX!$C$193</c:f>
              <c:strCache>
                <c:ptCount val="1"/>
                <c:pt idx="0">
                  <c:v>Medie-Grandi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Grafici_BIREX!$A$194:$A$200</c:f>
              <c:strCache>
                <c:ptCount val="7"/>
                <c:pt idx="0">
                  <c:v>Responsabile risorse umane</c:v>
                </c:pt>
                <c:pt idx="1">
                  <c:v>Responsabile marketing </c:v>
                </c:pt>
                <c:pt idx="2">
                  <c:v>Altro</c:v>
                </c:pt>
                <c:pt idx="3">
                  <c:v>Innovation Manager</c:v>
                </c:pt>
                <c:pt idx="4">
                  <c:v>Responsabile produzione</c:v>
                </c:pt>
                <c:pt idx="5">
                  <c:v>Responsabile IT/OT </c:v>
                </c:pt>
                <c:pt idx="6">
                  <c:v>Titolare, proprietà</c:v>
                </c:pt>
              </c:strCache>
            </c:strRef>
          </c:cat>
          <c:val>
            <c:numRef>
              <c:f>Grafici_BIREX!$F$194:$F$200</c:f>
              <c:numCache>
                <c:formatCode>0.0</c:formatCode>
                <c:ptCount val="7"/>
                <c:pt idx="0">
                  <c:v>2.1505376344086025</c:v>
                </c:pt>
                <c:pt idx="1">
                  <c:v>1.0752688172043012</c:v>
                </c:pt>
                <c:pt idx="2">
                  <c:v>0</c:v>
                </c:pt>
                <c:pt idx="3">
                  <c:v>9.67741935483871</c:v>
                </c:pt>
                <c:pt idx="4">
                  <c:v>23.655913978494624</c:v>
                </c:pt>
                <c:pt idx="5">
                  <c:v>20.43010752688172</c:v>
                </c:pt>
                <c:pt idx="6">
                  <c:v>43.01075268817204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8-42BF-AFC5-668182FF2E0D}"/>
            </c:ext>
          </c:extLst>
        </c:ser>
        <c:ser>
          <c:idx val="2"/>
          <c:order val="2"/>
          <c:tx>
            <c:strRef>
              <c:f>Grafici_BIREX!$D$193</c:f>
              <c:strCache>
                <c:ptCount val="1"/>
                <c:pt idx="0">
                  <c:v>Totale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01-4D6C-955F-25A2196CEC4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01-4D6C-955F-25A2196CEC4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01-4D6C-955F-25A2196CEC4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01-4D6C-955F-25A2196CEC4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01-4D6C-955F-25A2196CEC4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01-4D6C-955F-25A2196CEC4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88-42BF-AFC5-668182FF2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Grafici_BIREX!$A$194:$A$200</c:f>
              <c:strCache>
                <c:ptCount val="7"/>
                <c:pt idx="0">
                  <c:v>Responsabile risorse umane</c:v>
                </c:pt>
                <c:pt idx="1">
                  <c:v>Responsabile marketing </c:v>
                </c:pt>
                <c:pt idx="2">
                  <c:v>Altro</c:v>
                </c:pt>
                <c:pt idx="3">
                  <c:v>Innovation Manager</c:v>
                </c:pt>
                <c:pt idx="4">
                  <c:v>Responsabile produzione</c:v>
                </c:pt>
                <c:pt idx="5">
                  <c:v>Responsabile IT/OT </c:v>
                </c:pt>
                <c:pt idx="6">
                  <c:v>Titolare, proprietà</c:v>
                </c:pt>
              </c:strCache>
            </c:strRef>
          </c:cat>
          <c:val>
            <c:numRef>
              <c:f>Grafici_BIREX!$G$194:$G$200</c:f>
              <c:numCache>
                <c:formatCode>0.0</c:formatCode>
                <c:ptCount val="7"/>
                <c:pt idx="0">
                  <c:v>1.1904761904761905</c:v>
                </c:pt>
                <c:pt idx="1">
                  <c:v>1.7857142857142856</c:v>
                </c:pt>
                <c:pt idx="2">
                  <c:v>1.7857142857142856</c:v>
                </c:pt>
                <c:pt idx="3">
                  <c:v>7.1428571428571423</c:v>
                </c:pt>
                <c:pt idx="4">
                  <c:v>16.666666666666664</c:v>
                </c:pt>
                <c:pt idx="5">
                  <c:v>18.452380952380953</c:v>
                </c:pt>
                <c:pt idx="6">
                  <c:v>52.976190476190474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88-42BF-AFC5-668182FF2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080344925771838"/>
          <c:y val="0.67503459794798382"/>
          <c:w val="0.29074641867137213"/>
          <c:h val="0.23405631114292533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'Q_16_Emilia-Romagna e Marche'!$I$2</c:f>
              <c:strCache>
                <c:ptCount val="1"/>
                <c:pt idx="0">
                  <c:v>Micro-Piccole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('Q_16_Emilia-Romagna e Marche'!$H$7,'Q_16_Emilia-Romagna e Marche'!$H$10:$H$15)</c:f>
              <c:strCache>
                <c:ptCount val="7"/>
                <c:pt idx="0">
                  <c:v>Competence center</c:v>
                </c:pt>
                <c:pt idx="1">
                  <c:v>Università/Centri di ricerca</c:v>
                </c:pt>
                <c:pt idx="2">
                  <c:v>Fornitori di materie prime</c:v>
                </c:pt>
                <c:pt idx="3">
                  <c:v>Clienti</c:v>
                </c:pt>
                <c:pt idx="4">
                  <c:v>Consulenti</c:v>
                </c:pt>
                <c:pt idx="5">
                  <c:v>Fornitori di impianti e macchinari</c:v>
                </c:pt>
                <c:pt idx="6">
                  <c:v>Fornitori di tecnologie</c:v>
                </c:pt>
              </c:strCache>
              <c:extLst/>
            </c:strRef>
          </c:cat>
          <c:val>
            <c:numRef>
              <c:f>('Q_16_Emilia-Romagna e Marche'!$I$7,'Q_16_Emilia-Romagna e Marche'!$I$10:$I$15)</c:f>
              <c:numCache>
                <c:formatCode>0.0</c:formatCode>
                <c:ptCount val="7"/>
                <c:pt idx="0">
                  <c:v>1.3333333333333335</c:v>
                </c:pt>
                <c:pt idx="1">
                  <c:v>2.666666666666667</c:v>
                </c:pt>
                <c:pt idx="2">
                  <c:v>10.666666666666668</c:v>
                </c:pt>
                <c:pt idx="3">
                  <c:v>14.666666666666666</c:v>
                </c:pt>
                <c:pt idx="4">
                  <c:v>24</c:v>
                </c:pt>
                <c:pt idx="5">
                  <c:v>72</c:v>
                </c:pt>
                <c:pt idx="6">
                  <c:v>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EB2-4431-AB1C-92042CB559C6}"/>
            </c:ext>
          </c:extLst>
        </c:ser>
        <c:ser>
          <c:idx val="1"/>
          <c:order val="1"/>
          <c:tx>
            <c:strRef>
              <c:f>'Q_16_Emilia-Romagna e Marche'!$J$2</c:f>
              <c:strCache>
                <c:ptCount val="1"/>
                <c:pt idx="0">
                  <c:v>Medie-Grandi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('Q_16_Emilia-Romagna e Marche'!$H$7,'Q_16_Emilia-Romagna e Marche'!$H$10:$H$15)</c:f>
              <c:strCache>
                <c:ptCount val="7"/>
                <c:pt idx="0">
                  <c:v>Competence center</c:v>
                </c:pt>
                <c:pt idx="1">
                  <c:v>Università/Centri di ricerca</c:v>
                </c:pt>
                <c:pt idx="2">
                  <c:v>Fornitori di materie prime</c:v>
                </c:pt>
                <c:pt idx="3">
                  <c:v>Clienti</c:v>
                </c:pt>
                <c:pt idx="4">
                  <c:v>Consulenti</c:v>
                </c:pt>
                <c:pt idx="5">
                  <c:v>Fornitori di impianti e macchinari</c:v>
                </c:pt>
                <c:pt idx="6">
                  <c:v>Fornitori di tecnologie</c:v>
                </c:pt>
              </c:strCache>
              <c:extLst/>
            </c:strRef>
          </c:cat>
          <c:val>
            <c:numRef>
              <c:f>('Q_16_Emilia-Romagna e Marche'!$J$7,'Q_16_Emilia-Romagna e Marche'!$J$10:$J$15)</c:f>
              <c:numCache>
                <c:formatCode>0.0</c:formatCode>
                <c:ptCount val="7"/>
                <c:pt idx="0">
                  <c:v>1.0752688172043012</c:v>
                </c:pt>
                <c:pt idx="1">
                  <c:v>10.75268817204301</c:v>
                </c:pt>
                <c:pt idx="2">
                  <c:v>7.5268817204301079</c:v>
                </c:pt>
                <c:pt idx="3">
                  <c:v>9.67741935483871</c:v>
                </c:pt>
                <c:pt idx="4">
                  <c:v>29.032258064516132</c:v>
                </c:pt>
                <c:pt idx="5">
                  <c:v>72.043010752688176</c:v>
                </c:pt>
                <c:pt idx="6">
                  <c:v>81.72043010752688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EB2-4431-AB1C-92042CB559C6}"/>
            </c:ext>
          </c:extLst>
        </c:ser>
        <c:ser>
          <c:idx val="2"/>
          <c:order val="2"/>
          <c:tx>
            <c:strRef>
              <c:f>'Q_16_Emilia-Romagna e Marche'!$K$2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('Q_16_Emilia-Romagna e Marche'!$H$7,'Q_16_Emilia-Romagna e Marche'!$H$10:$H$15)</c:f>
              <c:strCache>
                <c:ptCount val="7"/>
                <c:pt idx="0">
                  <c:v>Competence center</c:v>
                </c:pt>
                <c:pt idx="1">
                  <c:v>Università/Centri di ricerca</c:v>
                </c:pt>
                <c:pt idx="2">
                  <c:v>Fornitori di materie prime</c:v>
                </c:pt>
                <c:pt idx="3">
                  <c:v>Clienti</c:v>
                </c:pt>
                <c:pt idx="4">
                  <c:v>Consulenti</c:v>
                </c:pt>
                <c:pt idx="5">
                  <c:v>Fornitori di impianti e macchinari</c:v>
                </c:pt>
                <c:pt idx="6">
                  <c:v>Fornitori di tecnologie</c:v>
                </c:pt>
              </c:strCache>
              <c:extLst/>
            </c:strRef>
          </c:cat>
          <c:val>
            <c:numRef>
              <c:f>('Q_16_Emilia-Romagna e Marche'!$K$7,'Q_16_Emilia-Romagna e Marche'!$K$10:$K$15)</c:f>
              <c:numCache>
                <c:formatCode>0.0</c:formatCode>
                <c:ptCount val="7"/>
                <c:pt idx="0">
                  <c:v>1.1904761904761905</c:v>
                </c:pt>
                <c:pt idx="1">
                  <c:v>7.1428571428571423</c:v>
                </c:pt>
                <c:pt idx="2">
                  <c:v>8.9285714285714288</c:v>
                </c:pt>
                <c:pt idx="3">
                  <c:v>11.904761904761903</c:v>
                </c:pt>
                <c:pt idx="4">
                  <c:v>26.785714285714285</c:v>
                </c:pt>
                <c:pt idx="5">
                  <c:v>72.023809523809518</c:v>
                </c:pt>
                <c:pt idx="6">
                  <c:v>80.952380952380949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EB2-4431-AB1C-92042CB55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03802083333335"/>
          <c:y val="0.3892401234567901"/>
          <c:w val="0.21302199142587086"/>
          <c:h val="0.20453990212223605"/>
        </c:manualLayout>
      </c:layout>
      <c:overlay val="1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'Q_18 Emilia_Romagna e Marche'!$E$898</c:f>
              <c:strCache>
                <c:ptCount val="1"/>
                <c:pt idx="0">
                  <c:v>Valore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6E-4CCC-B369-6E5F18FE2DA8}"/>
              </c:ext>
            </c:extLst>
          </c:dPt>
          <c:dPt>
            <c:idx val="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6E-4CCC-B369-6E5F18FE2DA8}"/>
              </c:ext>
            </c:extLst>
          </c:dPt>
          <c:dPt>
            <c:idx val="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6E-4CCC-B369-6E5F18FE2DA8}"/>
              </c:ext>
            </c:extLst>
          </c:dPt>
          <c:dPt>
            <c:idx val="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F6E-4CCC-B369-6E5F18FE2DA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F6E-4CCC-B369-6E5F18FE2DA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F6E-4CCC-B369-6E5F18FE2DA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F6E-4CCC-B369-6E5F18FE2DA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F6E-4CCC-B369-6E5F18FE2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3A79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'Q_18 Emilia_Romagna e Marche'!$D$899:$D$907</c:f>
              <c:strCache>
                <c:ptCount val="9"/>
                <c:pt idx="0">
                  <c:v>Servizi open-innovation</c:v>
                </c:pt>
                <c:pt idx="1">
                  <c:v>Location</c:v>
                </c:pt>
                <c:pt idx="2">
                  <c:v>Test before invest</c:v>
                </c:pt>
                <c:pt idx="3">
                  <c:v>Utilizzo linea pilota</c:v>
                </c:pt>
                <c:pt idx="4">
                  <c:v>Accesso finanziamenti</c:v>
                </c:pt>
                <c:pt idx="5">
                  <c:v>Orientamento e consulenza</c:v>
                </c:pt>
                <c:pt idx="6">
                  <c:v>Progetti innovativi 4.0</c:v>
                </c:pt>
                <c:pt idx="7">
                  <c:v>Formazione</c:v>
                </c:pt>
                <c:pt idx="8">
                  <c:v>Tecnologia</c:v>
                </c:pt>
              </c:strCache>
            </c:strRef>
          </c:cat>
          <c:val>
            <c:numRef>
              <c:f>'Q_18 Emilia_Romagna e Marche'!$E$899:$E$907</c:f>
              <c:numCache>
                <c:formatCode>0.0</c:formatCode>
                <c:ptCount val="9"/>
                <c:pt idx="0">
                  <c:v>6.25</c:v>
                </c:pt>
                <c:pt idx="1">
                  <c:v>6.3888888888888884</c:v>
                </c:pt>
                <c:pt idx="2">
                  <c:v>6.9444444444444446</c:v>
                </c:pt>
                <c:pt idx="3">
                  <c:v>10.833333333333334</c:v>
                </c:pt>
                <c:pt idx="4">
                  <c:v>17.222222222222221</c:v>
                </c:pt>
                <c:pt idx="5">
                  <c:v>29.166666666666668</c:v>
                </c:pt>
                <c:pt idx="6">
                  <c:v>30.277777777777775</c:v>
                </c:pt>
                <c:pt idx="7">
                  <c:v>35</c:v>
                </c:pt>
                <c:pt idx="8">
                  <c:v>66.388888888888886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2-4D7C-857C-59B93CF25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1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00"/>
      </a:pPr>
      <a:endParaRPr lang="it-IT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'Q_17 Emilia-Romagna e Marche'!$E$311</c:f>
              <c:strCache>
                <c:ptCount val="1"/>
                <c:pt idx="0">
                  <c:v>Valore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C2-4A72-9CB9-011CF8269618}"/>
              </c:ext>
            </c:extLst>
          </c:dPt>
          <c:dPt>
            <c:idx val="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CC2-4A72-9CB9-011CF826961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CC2-4A72-9CB9-011CF826961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CC2-4A72-9CB9-011CF826961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96B-46A7-B536-6AE072B0B3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'Q_17 Emilia-Romagna e Marche'!$D$312:$D$314</c:f>
              <c:strCache>
                <c:ptCount val="3"/>
                <c:pt idx="0">
                  <c:v>Estero</c:v>
                </c:pt>
                <c:pt idx="1">
                  <c:v>Altra regione</c:v>
                </c:pt>
                <c:pt idx="2">
                  <c:v>Stessa  regione</c:v>
                </c:pt>
              </c:strCache>
            </c:strRef>
          </c:cat>
          <c:val>
            <c:numRef>
              <c:f>'Q_17 Emilia-Romagna e Marche'!$E$312:$E$314</c:f>
              <c:numCache>
                <c:formatCode>0.0</c:formatCode>
                <c:ptCount val="3"/>
                <c:pt idx="0">
                  <c:v>7.1839080459770113</c:v>
                </c:pt>
                <c:pt idx="1">
                  <c:v>48.888888888888886</c:v>
                </c:pt>
                <c:pt idx="2">
                  <c:v>63.888888888888886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D-4EED-BC6A-5870BE65B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Q_17_grafico!$K$1</c:f>
              <c:strCache>
                <c:ptCount val="1"/>
                <c:pt idx="0">
                  <c:v>Estero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Q_17_grafico!$H$2:$H$7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</c:v>
                </c:pt>
                <c:pt idx="5">
                  <c:v>Fornitori tecnologie</c:v>
                </c:pt>
              </c:strCache>
            </c:strRef>
          </c:cat>
          <c:val>
            <c:numRef>
              <c:f>Q_17_grafico!$K$2:$K$7</c:f>
              <c:numCache>
                <c:formatCode>0</c:formatCode>
                <c:ptCount val="6"/>
                <c:pt idx="0">
                  <c:v>0</c:v>
                </c:pt>
                <c:pt idx="1">
                  <c:v>13.333333333333334</c:v>
                </c:pt>
                <c:pt idx="2">
                  <c:v>25</c:v>
                </c:pt>
                <c:pt idx="3">
                  <c:v>2.2222222222222223</c:v>
                </c:pt>
                <c:pt idx="4">
                  <c:v>9.9173553719008272</c:v>
                </c:pt>
                <c:pt idx="5">
                  <c:v>2.2058823529411766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C-48E8-A5C1-CFF08602CC3F}"/>
            </c:ext>
          </c:extLst>
        </c:ser>
        <c:ser>
          <c:idx val="1"/>
          <c:order val="1"/>
          <c:tx>
            <c:strRef>
              <c:f>Q_17_grafico!$J$1</c:f>
              <c:strCache>
                <c:ptCount val="1"/>
                <c:pt idx="0">
                  <c:v>Altra regione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Q_17_grafico!$H$2:$H$7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</c:v>
                </c:pt>
                <c:pt idx="5">
                  <c:v>Fornitori tecnologie</c:v>
                </c:pt>
              </c:strCache>
            </c:strRef>
          </c:cat>
          <c:val>
            <c:numRef>
              <c:f>Q_17_grafico!$J$2:$J$7</c:f>
              <c:numCache>
                <c:formatCode>0</c:formatCode>
                <c:ptCount val="6"/>
                <c:pt idx="0">
                  <c:v>66.666666666666657</c:v>
                </c:pt>
                <c:pt idx="1">
                  <c:v>66.666666666666657</c:v>
                </c:pt>
                <c:pt idx="2">
                  <c:v>70</c:v>
                </c:pt>
                <c:pt idx="3">
                  <c:v>28.888888888888886</c:v>
                </c:pt>
                <c:pt idx="4">
                  <c:v>62.809917355371901</c:v>
                </c:pt>
                <c:pt idx="5">
                  <c:v>38.235294117647058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0C-48E8-A5C1-CFF08602CC3F}"/>
            </c:ext>
          </c:extLst>
        </c:ser>
        <c:ser>
          <c:idx val="0"/>
          <c:order val="2"/>
          <c:tx>
            <c:strRef>
              <c:f>Q_17_grafico!$I$1</c:f>
              <c:strCache>
                <c:ptCount val="1"/>
                <c:pt idx="0">
                  <c:v>Stessa regione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Q_17_grafico!$H$2:$H$7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</c:v>
                </c:pt>
                <c:pt idx="5">
                  <c:v>Fornitori tecnologie</c:v>
                </c:pt>
              </c:strCache>
            </c:strRef>
          </c:cat>
          <c:val>
            <c:numRef>
              <c:f>Q_17_grafico!$I$2:$I$7</c:f>
              <c:numCache>
                <c:formatCode>0</c:formatCode>
                <c:ptCount val="6"/>
                <c:pt idx="0">
                  <c:v>66.666666666666657</c:v>
                </c:pt>
                <c:pt idx="1">
                  <c:v>46.666666666666664</c:v>
                </c:pt>
                <c:pt idx="2">
                  <c:v>55.000000000000007</c:v>
                </c:pt>
                <c:pt idx="3">
                  <c:v>75.555555555555557</c:v>
                </c:pt>
                <c:pt idx="4">
                  <c:v>49.586776859504134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0C-48E8-A5C1-CFF08602C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Q_21_ER!$Y$9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(Q_21_ER!$Z$5:$AB$5,Q_21_ER!$AD$5:$AE$5)</c:f>
              <c:strCache>
                <c:ptCount val="5"/>
                <c:pt idx="0">
                  <c:v>Università/centri di ricerca</c:v>
                </c:pt>
                <c:pt idx="1">
                  <c:v>Fornitori impianti e macchinari</c:v>
                </c:pt>
                <c:pt idx="2">
                  <c:v>Fornitori tecnologie</c:v>
                </c:pt>
                <c:pt idx="3">
                  <c:v>Clienti</c:v>
                </c:pt>
                <c:pt idx="4">
                  <c:v>Consulenti</c:v>
                </c:pt>
              </c:strCache>
              <c:extLst/>
            </c:strRef>
          </c:cat>
          <c:val>
            <c:numRef>
              <c:f>(Q_21_ER!$Z$9:$AB$9,Q_21_ER!$AD$9:$AE$9)</c:f>
              <c:numCache>
                <c:formatCode>0.0</c:formatCode>
                <c:ptCount val="5"/>
                <c:pt idx="0">
                  <c:v>3.8333333333333335</c:v>
                </c:pt>
                <c:pt idx="1">
                  <c:v>3.8429752066115701</c:v>
                </c:pt>
                <c:pt idx="2">
                  <c:v>3.8529411764705883</c:v>
                </c:pt>
                <c:pt idx="3">
                  <c:v>3.9</c:v>
                </c:pt>
                <c:pt idx="4">
                  <c:v>4.0666666666666664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FF4-42EE-A511-B9089F837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3F3-B85A-2B9171C369CE}"/>
              </c:ext>
            </c:extLst>
          </c:dPt>
          <c:dPt>
            <c:idx val="7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13-43F3-B85A-2B9171C369CE}"/>
              </c:ext>
            </c:extLst>
          </c:dPt>
          <c:dPt>
            <c:idx val="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3F3-B85A-2B9171C369CE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3F3-B85A-2B9171C369C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13-43F3-B85A-2B9171C369C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3F3-B85A-2B9171C369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Graf_Q_16_tot!$E$2:$E$10</c:f>
              <c:strCache>
                <c:ptCount val="9"/>
                <c:pt idx="0">
                  <c:v>Mancanza fiducia</c:v>
                </c:pt>
                <c:pt idx="1">
                  <c:v>Inadeguatezza competenze</c:v>
                </c:pt>
                <c:pt idx="2">
                  <c:v>Disallineamento obiettivi</c:v>
                </c:pt>
                <c:pt idx="3">
                  <c:v>Mancanza personale tecnico</c:v>
                </c:pt>
                <c:pt idx="4">
                  <c:v>Distanza fisica</c:v>
                </c:pt>
                <c:pt idx="5">
                  <c:v>Mancanza competenze interne</c:v>
                </c:pt>
                <c:pt idx="6">
                  <c:v>Lunghezza tempi</c:v>
                </c:pt>
                <c:pt idx="7">
                  <c:v>Coordinamento</c:v>
                </c:pt>
                <c:pt idx="8">
                  <c:v>Costi elevati</c:v>
                </c:pt>
              </c:strCache>
            </c:strRef>
          </c:cat>
          <c:val>
            <c:numRef>
              <c:f>Graf_Q_16_tot!$F$2:$F$10</c:f>
              <c:numCache>
                <c:formatCode>0</c:formatCode>
                <c:ptCount val="9"/>
                <c:pt idx="0">
                  <c:v>1.5306122448979591</c:v>
                </c:pt>
                <c:pt idx="1">
                  <c:v>6.1224489795918364</c:v>
                </c:pt>
                <c:pt idx="2">
                  <c:v>7.1428571428571423</c:v>
                </c:pt>
                <c:pt idx="3">
                  <c:v>10.714285714285714</c:v>
                </c:pt>
                <c:pt idx="4">
                  <c:v>11.224489795918368</c:v>
                </c:pt>
                <c:pt idx="5">
                  <c:v>13.26530612244898</c:v>
                </c:pt>
                <c:pt idx="6">
                  <c:v>35.204081632653065</c:v>
                </c:pt>
                <c:pt idx="7">
                  <c:v>39.285714285714285</c:v>
                </c:pt>
                <c:pt idx="8">
                  <c:v>42.857142857142854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13-43F3-B85A-2B9171C36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Q_19_ER!$T$14</c:f>
              <c:strCache>
                <c:ptCount val="1"/>
                <c:pt idx="0">
                  <c:v>Trasferimento conoscenze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Q_19_ER!$S$15:$S$20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 e macchinari</c:v>
                </c:pt>
                <c:pt idx="5">
                  <c:v>Fornitori tecnologie</c:v>
                </c:pt>
              </c:strCache>
            </c:strRef>
          </c:cat>
          <c:val>
            <c:numRef>
              <c:f>Q_19_ER!$T$15:$T$20</c:f>
              <c:numCache>
                <c:formatCode>0</c:formatCode>
                <c:ptCount val="6"/>
                <c:pt idx="0">
                  <c:v>66.666666666666657</c:v>
                </c:pt>
                <c:pt idx="1">
                  <c:v>40</c:v>
                </c:pt>
                <c:pt idx="2">
                  <c:v>30</c:v>
                </c:pt>
                <c:pt idx="3">
                  <c:v>46.666666666666664</c:v>
                </c:pt>
                <c:pt idx="4">
                  <c:v>58.677685950413228</c:v>
                </c:pt>
                <c:pt idx="5">
                  <c:v>51.470588235294116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E-4E4F-8E5C-D3F2596B0220}"/>
            </c:ext>
          </c:extLst>
        </c:ser>
        <c:ser>
          <c:idx val="1"/>
          <c:order val="1"/>
          <c:tx>
            <c:strRef>
              <c:f>Q_19_ER!$V$14</c:f>
              <c:strCache>
                <c:ptCount val="1"/>
                <c:pt idx="0">
                  <c:v>Entrambe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Q_19_ER!$S$15:$S$20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 e macchinari</c:v>
                </c:pt>
                <c:pt idx="5">
                  <c:v>Fornitori tecnologie</c:v>
                </c:pt>
              </c:strCache>
            </c:strRef>
          </c:cat>
          <c:val>
            <c:numRef>
              <c:f>Q_19_ER!$V$15:$V$20</c:f>
              <c:numCache>
                <c:formatCode>0</c:formatCode>
                <c:ptCount val="6"/>
                <c:pt idx="0">
                  <c:v>25</c:v>
                </c:pt>
                <c:pt idx="1">
                  <c:v>46.666666666666664</c:v>
                </c:pt>
                <c:pt idx="2">
                  <c:v>45</c:v>
                </c:pt>
                <c:pt idx="3">
                  <c:v>44.444444444444443</c:v>
                </c:pt>
                <c:pt idx="4">
                  <c:v>26.446280991735538</c:v>
                </c:pt>
                <c:pt idx="5">
                  <c:v>34.558823529411761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E-4E4F-8E5C-D3F2596B0220}"/>
            </c:ext>
          </c:extLst>
        </c:ser>
        <c:ser>
          <c:idx val="2"/>
          <c:order val="2"/>
          <c:tx>
            <c:strRef>
              <c:f>Q_19_ER!$U$14</c:f>
              <c:strCache>
                <c:ptCount val="1"/>
                <c:pt idx="0">
                  <c:v>Co-creazione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Q_19_ER!$S$15:$S$20</c:f>
              <c:strCache>
                <c:ptCount val="6"/>
                <c:pt idx="0">
                  <c:v>Università</c:v>
                </c:pt>
                <c:pt idx="1">
                  <c:v>Fornitori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 e macchinari</c:v>
                </c:pt>
                <c:pt idx="5">
                  <c:v>Fornitori tecnologie</c:v>
                </c:pt>
              </c:strCache>
            </c:strRef>
          </c:cat>
          <c:val>
            <c:numRef>
              <c:f>Q_19_ER!$U$15:$U$20</c:f>
              <c:numCache>
                <c:formatCode>0</c:formatCode>
                <c:ptCount val="6"/>
                <c:pt idx="0">
                  <c:v>8.3333333333333321</c:v>
                </c:pt>
                <c:pt idx="1">
                  <c:v>13.333333333333334</c:v>
                </c:pt>
                <c:pt idx="2">
                  <c:v>25</c:v>
                </c:pt>
                <c:pt idx="3">
                  <c:v>8.8888888888888893</c:v>
                </c:pt>
                <c:pt idx="4">
                  <c:v>14.87603305785124</c:v>
                </c:pt>
                <c:pt idx="5">
                  <c:v>13.970588235294118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AE-4E4F-8E5C-D3F2596B0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034368"/>
        <c:axId val="831035088"/>
      </c:barChart>
      <c:catAx>
        <c:axId val="831034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1035088"/>
        <c:crosses val="autoZero"/>
        <c:auto val="1"/>
        <c:lblAlgn val="ctr"/>
        <c:lblOffset val="100"/>
        <c:noMultiLvlLbl val="0"/>
      </c:catAx>
      <c:valAx>
        <c:axId val="831035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3103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Grafici_BIREX!$P$262</c:f>
              <c:strCache>
                <c:ptCount val="1"/>
                <c:pt idx="0">
                  <c:v>Occasionale su progetto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Grafici_BIREX!$O$263:$O$268</c:f>
              <c:strCache>
                <c:ptCount val="6"/>
                <c:pt idx="0">
                  <c:v>Università</c:v>
                </c:pt>
                <c:pt idx="1">
                  <c:v>Fornitori di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 e macchinari</c:v>
                </c:pt>
                <c:pt idx="5">
                  <c:v>Fornitori tecnologie</c:v>
                </c:pt>
              </c:strCache>
            </c:strRef>
          </c:cat>
          <c:val>
            <c:numRef>
              <c:f>Grafici_BIREX!$P$263:$P$268</c:f>
              <c:numCache>
                <c:formatCode>0.0</c:formatCode>
                <c:ptCount val="6"/>
                <c:pt idx="0">
                  <c:v>58.333333333333336</c:v>
                </c:pt>
                <c:pt idx="1">
                  <c:v>60</c:v>
                </c:pt>
                <c:pt idx="2">
                  <c:v>60</c:v>
                </c:pt>
                <c:pt idx="3">
                  <c:v>51.111111111111107</c:v>
                </c:pt>
                <c:pt idx="4">
                  <c:v>67.768595041322314</c:v>
                </c:pt>
                <c:pt idx="5">
                  <c:v>47.058823529411761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A-480C-AC78-E09F693BE9DC}"/>
            </c:ext>
          </c:extLst>
        </c:ser>
        <c:ser>
          <c:idx val="1"/>
          <c:order val="1"/>
          <c:tx>
            <c:strRef>
              <c:f>Grafici_BIREX!$Q$262</c:f>
              <c:strCache>
                <c:ptCount val="1"/>
                <c:pt idx="0">
                  <c:v>Continuativa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Grafici_BIREX!$O$263:$O$268</c:f>
              <c:strCache>
                <c:ptCount val="6"/>
                <c:pt idx="0">
                  <c:v>Università</c:v>
                </c:pt>
                <c:pt idx="1">
                  <c:v>Fornitori di materie prime</c:v>
                </c:pt>
                <c:pt idx="2">
                  <c:v>Clienti</c:v>
                </c:pt>
                <c:pt idx="3">
                  <c:v>Consulenti</c:v>
                </c:pt>
                <c:pt idx="4">
                  <c:v>Fornitori impianti e macchinari</c:v>
                </c:pt>
                <c:pt idx="5">
                  <c:v>Fornitori tecnologie</c:v>
                </c:pt>
              </c:strCache>
            </c:strRef>
          </c:cat>
          <c:val>
            <c:numRef>
              <c:f>Grafici_BIREX!$Q$263:$Q$268</c:f>
              <c:numCache>
                <c:formatCode>0.0</c:formatCode>
                <c:ptCount val="6"/>
                <c:pt idx="0">
                  <c:v>41.666666666666671</c:v>
                </c:pt>
                <c:pt idx="1">
                  <c:v>40</c:v>
                </c:pt>
                <c:pt idx="2">
                  <c:v>40</c:v>
                </c:pt>
                <c:pt idx="3">
                  <c:v>48.888888888888886</c:v>
                </c:pt>
                <c:pt idx="4">
                  <c:v>32.231404958677686</c:v>
                </c:pt>
                <c:pt idx="5">
                  <c:v>52.941176470588239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5A-480C-AC78-E09F693BE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7-440E-B84C-907D3B9801E3}"/>
              </c:ext>
            </c:extLst>
          </c:dPt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07-440E-B84C-907D3B9801E3}"/>
              </c:ext>
            </c:extLst>
          </c:dPt>
          <c:dPt>
            <c:idx val="3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7-440E-B84C-907D3B9801E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507-440E-B84C-907D3B9801E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507-440E-B84C-907D3B9801E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507-440E-B84C-907D3B9801E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507-440E-B84C-907D3B9801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Grafici_BIREX!$J$66:$M$66</c:f>
              <c:strCache>
                <c:ptCount val="4"/>
                <c:pt idx="0">
                  <c:v>Meccanica</c:v>
                </c:pt>
                <c:pt idx="1">
                  <c:v>Alimentare e bevande</c:v>
                </c:pt>
                <c:pt idx="2">
                  <c:v>Elettronica ed elettrotecnica</c:v>
                </c:pt>
                <c:pt idx="3">
                  <c:v>Totale</c:v>
                </c:pt>
              </c:strCache>
            </c:strRef>
          </c:cat>
          <c:val>
            <c:numRef>
              <c:f>Grafici_BIREX!$J$67:$M$67</c:f>
              <c:numCache>
                <c:formatCode>0.0</c:formatCode>
                <c:ptCount val="4"/>
                <c:pt idx="0">
                  <c:v>72.61904761904762</c:v>
                </c:pt>
                <c:pt idx="1">
                  <c:v>75.555555555555557</c:v>
                </c:pt>
                <c:pt idx="2">
                  <c:v>82.857142857142861</c:v>
                </c:pt>
                <c:pt idx="3">
                  <c:v>74.666666666666671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7-440E-B84C-907D3B980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Grafici_BIREX!$A$217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99-43F2-BE82-D7FC3B8F7269}"/>
              </c:ext>
            </c:extLst>
          </c:dPt>
          <c:dPt>
            <c:idx val="1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A99-43F2-BE82-D7FC3B8F726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99-43F2-BE82-D7FC3B8F7269}"/>
              </c:ext>
            </c:extLst>
          </c:dPt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A99-43F2-BE82-D7FC3B8F7269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A99-43F2-BE82-D7FC3B8F7269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99-43F2-BE82-D7FC3B8F726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Grafici_BIREX!$B$213:$E$213</c:f>
              <c:strCache>
                <c:ptCount val="4"/>
                <c:pt idx="0">
                  <c:v>Bassa</c:v>
                </c:pt>
                <c:pt idx="1">
                  <c:v>Media</c:v>
                </c:pt>
                <c:pt idx="2">
                  <c:v>Alta</c:v>
                </c:pt>
                <c:pt idx="3">
                  <c:v>Totale</c:v>
                </c:pt>
              </c:strCache>
            </c:strRef>
          </c:cat>
          <c:val>
            <c:numRef>
              <c:f>Grafici_BIREX!$B$217:$E$217</c:f>
              <c:numCache>
                <c:formatCode>0</c:formatCode>
                <c:ptCount val="4"/>
                <c:pt idx="0">
                  <c:v>41.558441558441558</c:v>
                </c:pt>
                <c:pt idx="1">
                  <c:v>50.819672131147541</c:v>
                </c:pt>
                <c:pt idx="2">
                  <c:v>60</c:v>
                </c:pt>
                <c:pt idx="3">
                  <c:v>48.214285714285722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99-43F2-BE82-D7FC3B8F7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 u="none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B7-4F5A-AF39-62F619EB27FF}"/>
              </c:ext>
            </c:extLst>
          </c:dPt>
          <c:dPt>
            <c:idx val="1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B7-4F5A-AF39-62F619EB27F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3B7-4F5A-AF39-62F619EB27F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3B7-4F5A-AF39-62F619EB27F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3B7-4F5A-AF39-62F619EB27F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3B7-4F5A-AF39-62F619EB2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Grafici_BIREX!$B$239:$E$239</c:f>
              <c:strCache>
                <c:ptCount val="4"/>
                <c:pt idx="0">
                  <c:v>Bassa</c:v>
                </c:pt>
                <c:pt idx="1">
                  <c:v>Media</c:v>
                </c:pt>
                <c:pt idx="2">
                  <c:v>Alta</c:v>
                </c:pt>
                <c:pt idx="3">
                  <c:v>Totale</c:v>
                </c:pt>
              </c:strCache>
            </c:strRef>
          </c:cat>
          <c:val>
            <c:numRef>
              <c:f>Grafici_BIREX!$B$245:$E$245</c:f>
              <c:numCache>
                <c:formatCode>0.0</c:formatCode>
                <c:ptCount val="4"/>
                <c:pt idx="0">
                  <c:v>20.779220779220779</c:v>
                </c:pt>
                <c:pt idx="1">
                  <c:v>31.147540983606557</c:v>
                </c:pt>
                <c:pt idx="2">
                  <c:v>53.333333333333336</c:v>
                </c:pt>
                <c:pt idx="3">
                  <c:v>30.357142857142854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7-4F5A-AF39-62F619EB2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28-4CAD-A443-D60EC015C4BC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528-4CAD-A443-D60EC015C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Q_12_14!$Z$7:$Z$9</c:f>
              <c:strCache>
                <c:ptCount val="3"/>
                <c:pt idx="0">
                  <c:v>Titolare</c:v>
                </c:pt>
                <c:pt idx="1">
                  <c:v>Altri figure responsabili</c:v>
                </c:pt>
                <c:pt idx="2">
                  <c:v>Totale</c:v>
                </c:pt>
              </c:strCache>
            </c:strRef>
          </c:cat>
          <c:val>
            <c:numRef>
              <c:f>Q_12_14!$AA$7:$AA$9</c:f>
              <c:numCache>
                <c:formatCode>0</c:formatCode>
                <c:ptCount val="3"/>
                <c:pt idx="0">
                  <c:v>44.943820224719097</c:v>
                </c:pt>
                <c:pt idx="1">
                  <c:v>51.898734177215189</c:v>
                </c:pt>
                <c:pt idx="2">
                  <c:v>48.214285714285715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8-4CAD-A443-D60EC015C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  <c:min val="3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7E-4CE9-99EA-BCCEF7C3CC2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A7E-4CE9-99EA-BCCEF7C3C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Q_12_14!$Z$24:$Z$26</c:f>
              <c:strCache>
                <c:ptCount val="3"/>
                <c:pt idx="0">
                  <c:v>Titolare</c:v>
                </c:pt>
                <c:pt idx="1">
                  <c:v>Altri figure responsabili</c:v>
                </c:pt>
                <c:pt idx="2">
                  <c:v>Totale</c:v>
                </c:pt>
              </c:strCache>
            </c:strRef>
          </c:cat>
          <c:val>
            <c:numRef>
              <c:f>Q_12_14!$AA$24:$AA$26</c:f>
              <c:numCache>
                <c:formatCode>0</c:formatCode>
                <c:ptCount val="3"/>
                <c:pt idx="0">
                  <c:v>29.213483146067414</c:v>
                </c:pt>
                <c:pt idx="1">
                  <c:v>31.645569620253166</c:v>
                </c:pt>
                <c:pt idx="2">
                  <c:v>30.357142857142854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E-4CE9-99EA-BCCEF7C3C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16-4E13-AFA9-17699DA55D0B}"/>
              </c:ext>
            </c:extLst>
          </c:dPt>
          <c:dPt>
            <c:idx val="1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F16-4E13-AFA9-17699DA55D0B}"/>
              </c:ext>
            </c:extLst>
          </c:dPt>
          <c:dPt>
            <c:idx val="17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16-4E13-AFA9-17699DA55D0B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EDF-4303-B34C-5EA4C099A5A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EDF-4303-B34C-5EA4C099A5A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EDF-4303-B34C-5EA4C099A5A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EDF-4303-B34C-5EA4C099A5A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EDF-4303-B34C-5EA4C099A5A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EDF-4303-B34C-5EA4C099A5A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EDF-4303-B34C-5EA4C099A5A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EDF-4303-B34C-5EA4C099A5A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EDF-4303-B34C-5EA4C099A5A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EDF-4303-B34C-5EA4C099A5A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DF-4303-B34C-5EA4C099A5A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DF-4303-B34C-5EA4C099A5A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DF-4303-B34C-5EA4C099A5A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DF-4303-B34C-5EA4C099A5A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DF-4303-B34C-5EA4C099A5A9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F16-4E13-AFA9-17699DA55D0B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F16-4E13-AFA9-17699DA55D0B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F16-4E13-AFA9-17699DA55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Q_13_ER!$Q$5:$Q$22</c:f>
              <c:strCache>
                <c:ptCount val="18"/>
                <c:pt idx="0">
                  <c:v>Ingresso nuovi mercati geografici</c:v>
                </c:pt>
                <c:pt idx="1">
                  <c:v>Miglioramento sostenibilità ambientale</c:v>
                </c:pt>
                <c:pt idx="2">
                  <c:v>Miglioramento gestione tesoreria</c:v>
                </c:pt>
                <c:pt idx="3">
                  <c:v>Acquisizione nuovi segmenti clientela</c:v>
                </c:pt>
                <c:pt idx="4">
                  <c:v>Connettività con altri attori della filiera</c:v>
                </c:pt>
                <c:pt idx="5">
                  <c:v>Personalizzazione prodotti</c:v>
                </c:pt>
                <c:pt idx="6">
                  <c:v>Riduzione costi non energetici</c:v>
                </c:pt>
                <c:pt idx="7">
                  <c:v>Virtualizzazione</c:v>
                </c:pt>
                <c:pt idx="8">
                  <c:v>Miglioramento benessere lavorativo</c:v>
                </c:pt>
                <c:pt idx="9">
                  <c:v>Miglioramento processo innovazione</c:v>
                </c:pt>
                <c:pt idx="10">
                  <c:v>Efficientamento energetico</c:v>
                </c:pt>
                <c:pt idx="11">
                  <c:v>Connettività interna</c:v>
                </c:pt>
                <c:pt idx="12">
                  <c:v>Flessibilità</c:v>
                </c:pt>
                <c:pt idx="13">
                  <c:v>Miglioramento sicurezza</c:v>
                </c:pt>
                <c:pt idx="14">
                  <c:v>Efficientamento magazzino</c:v>
                </c:pt>
                <c:pt idx="15">
                  <c:v>Aumento velocità produzione</c:v>
                </c:pt>
                <c:pt idx="16">
                  <c:v>Automazione processi</c:v>
                </c:pt>
                <c:pt idx="17">
                  <c:v>Monitoraggio/controllo processi</c:v>
                </c:pt>
              </c:strCache>
            </c:strRef>
          </c:cat>
          <c:val>
            <c:numRef>
              <c:f>Q_13_ER!$R$5:$R$22</c:f>
              <c:numCache>
                <c:formatCode>0.0</c:formatCode>
                <c:ptCount val="18"/>
                <c:pt idx="0">
                  <c:v>2.9761904761904758</c:v>
                </c:pt>
                <c:pt idx="1">
                  <c:v>4.1666666666666661</c:v>
                </c:pt>
                <c:pt idx="2">
                  <c:v>5.3571428571428568</c:v>
                </c:pt>
                <c:pt idx="3">
                  <c:v>5.9523809523809517</c:v>
                </c:pt>
                <c:pt idx="4">
                  <c:v>11.30952380952381</c:v>
                </c:pt>
                <c:pt idx="5">
                  <c:v>12.5</c:v>
                </c:pt>
                <c:pt idx="6">
                  <c:v>13.690476190476192</c:v>
                </c:pt>
                <c:pt idx="7">
                  <c:v>13.690476190476192</c:v>
                </c:pt>
                <c:pt idx="8">
                  <c:v>16.666666666666664</c:v>
                </c:pt>
                <c:pt idx="9">
                  <c:v>17.857142857142858</c:v>
                </c:pt>
                <c:pt idx="10">
                  <c:v>23.809523809523807</c:v>
                </c:pt>
                <c:pt idx="11">
                  <c:v>28.571428571428569</c:v>
                </c:pt>
                <c:pt idx="12">
                  <c:v>33.333333333333329</c:v>
                </c:pt>
                <c:pt idx="13">
                  <c:v>37.5</c:v>
                </c:pt>
                <c:pt idx="14">
                  <c:v>39.285714285714285</c:v>
                </c:pt>
                <c:pt idx="15">
                  <c:v>51.785714285714292</c:v>
                </c:pt>
                <c:pt idx="16">
                  <c:v>69.642857142857139</c:v>
                </c:pt>
                <c:pt idx="17">
                  <c:v>69.642857142857139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16-4E13-AFA9-17699DA55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Grafici_BIREX!$K$141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C71-42A8-B00C-32E2CBC8BAD9}"/>
              </c:ext>
            </c:extLst>
          </c:dPt>
          <c:dPt>
            <c:idx val="1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71-42A8-B00C-32E2CBC8BAD9}"/>
              </c:ext>
            </c:extLst>
          </c:dPt>
          <c:dPt>
            <c:idx val="2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C71-42A8-B00C-32E2CBC8BAD9}"/>
              </c:ext>
            </c:extLst>
          </c:dPt>
          <c:dPt>
            <c:idx val="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71-42A8-B00C-32E2CBC8BAD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C71-42A8-B00C-32E2CBC8BAD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C71-42A8-B00C-32E2CBC8BAD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C71-42A8-B00C-32E2CBC8BAD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71-42A8-B00C-32E2CBC8BAD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C71-42A8-B00C-32E2CBC8BA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Grafici_BIREX!$H$142:$H$146</c:f>
              <c:strCache>
                <c:ptCount val="5"/>
                <c:pt idx="0">
                  <c:v>Sì, in misura rilevante</c:v>
                </c:pt>
                <c:pt idx="1">
                  <c:v>Sì, in misura contenuta</c:v>
                </c:pt>
                <c:pt idx="2">
                  <c:v>Sì, ma non riesco a quantificarlo</c:v>
                </c:pt>
                <c:pt idx="3">
                  <c:v>Per nulla</c:v>
                </c:pt>
                <c:pt idx="4">
                  <c:v>Non so</c:v>
                </c:pt>
              </c:strCache>
            </c:strRef>
          </c:cat>
          <c:val>
            <c:numRef>
              <c:f>Grafici_BIREX!$K$142:$K$146</c:f>
              <c:numCache>
                <c:formatCode>0.0</c:formatCode>
                <c:ptCount val="5"/>
                <c:pt idx="0">
                  <c:v>6.5476190476190483</c:v>
                </c:pt>
                <c:pt idx="1">
                  <c:v>22.61904761904762</c:v>
                </c:pt>
                <c:pt idx="2">
                  <c:v>35.119047619047613</c:v>
                </c:pt>
                <c:pt idx="3">
                  <c:v>14.285714285714285</c:v>
                </c:pt>
                <c:pt idx="4">
                  <c:v>21.428571428571427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1-42A8-B00C-32E2CBC8B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564252967272648"/>
          <c:y val="3.4251319362292899E-2"/>
          <c:w val="0.47822630681758022"/>
          <c:h val="0.90395540230399074"/>
        </c:manualLayout>
      </c:layout>
      <c:barChart>
        <c:barDir val="bar"/>
        <c:grouping val="clustered"/>
        <c:varyColors val="0"/>
        <c:ser>
          <c:idx val="2"/>
          <c:order val="2"/>
          <c:tx>
            <c:strRef>
              <c:f>Q7_CL_FATT_BR!$R$2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5C-43EE-9400-4A62D57AF02C}"/>
              </c:ext>
            </c:extLst>
          </c:dPt>
          <c:dPt>
            <c:idx val="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A5C-43EE-9400-4A62D57AF02C}"/>
              </c:ext>
            </c:extLst>
          </c:dPt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5C-43EE-9400-4A62D57AF02C}"/>
              </c:ext>
            </c:extLst>
          </c:dPt>
          <c:dPt>
            <c:idx val="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5C-43EE-9400-4A62D57AF02C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Text" lastClr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A5C-43EE-9400-4A62D57AF02C}"/>
              </c:ext>
            </c:extLst>
          </c:dPt>
          <c:dPt>
            <c:idx val="5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5C-43EE-9400-4A62D57AF02C}"/>
              </c:ext>
            </c:extLst>
          </c:dPt>
          <c:dPt>
            <c:idx val="6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9-4E7F-8D05-BAD7EB0825E0}"/>
              </c:ext>
            </c:extLst>
          </c:dPt>
          <c:dPt>
            <c:idx val="7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A5C-43EE-9400-4A62D57AF02C}"/>
              </c:ext>
            </c:extLst>
          </c:dPt>
          <c:dPt>
            <c:idx val="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A5C-43EE-9400-4A62D57AF02C}"/>
              </c:ext>
            </c:extLst>
          </c:dPt>
          <c:dPt>
            <c:idx val="9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A5C-43EE-9400-4A62D57AF02C}"/>
              </c:ext>
            </c:extLst>
          </c:dPt>
          <c:dPt>
            <c:idx val="1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A5C-43EE-9400-4A62D57AF02C}"/>
              </c:ext>
            </c:extLst>
          </c:dPt>
          <c:dPt>
            <c:idx val="1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AA5C-43EE-9400-4A62D57AF02C}"/>
              </c:ext>
            </c:extLst>
          </c:dPt>
          <c:dPt>
            <c:idx val="1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A5C-43EE-9400-4A62D57AF02C}"/>
              </c:ext>
            </c:extLst>
          </c:dPt>
          <c:dPt>
            <c:idx val="1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A5C-43EE-9400-4A62D57AF02C}"/>
              </c:ext>
            </c:extLst>
          </c:dPt>
          <c:dPt>
            <c:idx val="14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A5C-43EE-9400-4A62D57AF02C}"/>
              </c:ext>
            </c:extLst>
          </c:dPt>
          <c:dPt>
            <c:idx val="15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A5C-43EE-9400-4A62D57AF02C}"/>
              </c:ext>
            </c:extLst>
          </c:dPt>
          <c:dPt>
            <c:idx val="1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A5C-43EE-9400-4A62D57AF02C}"/>
              </c:ext>
            </c:extLst>
          </c:dPt>
          <c:dPt>
            <c:idx val="17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A5C-43EE-9400-4A62D57AF02C}"/>
              </c:ext>
            </c:extLst>
          </c:dPt>
          <c:dPt>
            <c:idx val="1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A5C-43EE-9400-4A62D57AF02C}"/>
              </c:ext>
            </c:extLst>
          </c:dPt>
          <c:dPt>
            <c:idx val="19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5C-43EE-9400-4A62D57AF02C}"/>
              </c:ext>
            </c:extLst>
          </c:dPt>
          <c:dPt>
            <c:idx val="20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EF9-4E7F-8D05-BAD7EB0825E0}"/>
              </c:ext>
            </c:extLst>
          </c:dPt>
          <c:dPt>
            <c:idx val="2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A5C-43EE-9400-4A62D57AF02C}"/>
              </c:ext>
            </c:extLst>
          </c:dPt>
          <c:dPt>
            <c:idx val="22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9-4E7F-8D05-BAD7EB0825E0}"/>
              </c:ext>
            </c:extLst>
          </c:dPt>
          <c:dPt>
            <c:idx val="23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EF9-4E7F-8D05-BAD7EB0825E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A5C-43EE-9400-4A62D57AF02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A5C-43EE-9400-4A62D57AF02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A5C-43EE-9400-4A62D57AF02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A5C-43EE-9400-4A62D57AF02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A5C-43EE-9400-4A62D57AF02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A5C-43EE-9400-4A62D57AF02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EF9-4E7F-8D05-BAD7EB0825E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A5C-43EE-9400-4A62D57AF02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A5C-43EE-9400-4A62D57AF02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AA5C-43EE-9400-4A62D57AF02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A5C-43EE-9400-4A62D57AF02C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A5C-43EE-9400-4A62D57AF02C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A5C-43EE-9400-4A62D57AF02C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A5C-43EE-9400-4A62D57AF02C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AA5C-43EE-9400-4A62D57AF02C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AA5C-43EE-9400-4A62D57AF02C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AA5C-43EE-9400-4A62D57AF02C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AA5C-43EE-9400-4A62D57AF02C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A5C-43EE-9400-4A62D57AF02C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A5C-43EE-9400-4A62D57AF02C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EF9-4E7F-8D05-BAD7EB0825E0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A5C-43EE-9400-4A62D57AF02C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EF9-4E7F-8D05-BAD7EB0825E0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EF9-4E7F-8D05-BAD7EB082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Q7_CL_FATT_BR!$O$3:$O$27</c:f>
              <c:strCache>
                <c:ptCount val="24"/>
                <c:pt idx="0">
                  <c:v>Pratiche compensazione (acquisto crediti di carbonio)</c:v>
                </c:pt>
                <c:pt idx="1">
                  <c:v>Adesione simbiosi industriale</c:v>
                </c:pt>
                <c:pt idx="2">
                  <c:v>Utilizzo input bio-based</c:v>
                </c:pt>
                <c:pt idx="3">
                  <c:v>Riduzione materiali pericolosi</c:v>
                </c:pt>
                <c:pt idx="4">
                  <c:v>Nessuna</c:v>
                </c:pt>
                <c:pt idx="5">
                  <c:v>Riduzione uso MP non energetiche</c:v>
                </c:pt>
                <c:pt idx="6">
                  <c:v>Isolamento termico</c:v>
                </c:pt>
                <c:pt idx="7">
                  <c:v>Utilizzo MP seconde</c:v>
                </c:pt>
                <c:pt idx="8">
                  <c:v>Riduzione emissioni atmosferiche</c:v>
                </c:pt>
                <c:pt idx="9">
                  <c:v>Riduzione inquinamento acustico</c:v>
                </c:pt>
                <c:pt idx="10">
                  <c:v>Design for recycling</c:v>
                </c:pt>
                <c:pt idx="11">
                  <c:v>Life cycle assessment</c:v>
                </c:pt>
                <c:pt idx="12">
                  <c:v>Parco auto green</c:v>
                </c:pt>
                <c:pt idx="13">
                  <c:v>Riciclo o riutilizzo acqua reflua nei pcs pdt</c:v>
                </c:pt>
                <c:pt idx="14">
                  <c:v>Riduzione uso acqua</c:v>
                </c:pt>
                <c:pt idx="15">
                  <c:v>Acquisto energia da FER</c:v>
                </c:pt>
                <c:pt idx="16">
                  <c:v>Fornitori che riducono impatto ambientale</c:v>
                </c:pt>
                <c:pt idx="17">
                  <c:v>Risparmio trasporti</c:v>
                </c:pt>
                <c:pt idx="18">
                  <c:v>Riduzione uso MP energetiche</c:v>
                </c:pt>
                <c:pt idx="19">
                  <c:v>Rapporto sostenibilità</c:v>
                </c:pt>
                <c:pt idx="20">
                  <c:v>Sistemi di gestione e/o monitoraggio consumi energetici</c:v>
                </c:pt>
                <c:pt idx="21">
                  <c:v>Riduzione imballaggi</c:v>
                </c:pt>
                <c:pt idx="22">
                  <c:v>Autoproduzione energia da FER</c:v>
                </c:pt>
                <c:pt idx="23">
                  <c:v>Tecnologie più efficienti consumo energia</c:v>
                </c:pt>
              </c:strCache>
              <c:extLst/>
            </c:strRef>
          </c:cat>
          <c:val>
            <c:numRef>
              <c:f>Q7_CL_FATT_BR!$R$3:$R$27</c:f>
              <c:numCache>
                <c:formatCode>0</c:formatCode>
                <c:ptCount val="24"/>
                <c:pt idx="0">
                  <c:v>0.88888888888888884</c:v>
                </c:pt>
                <c:pt idx="1">
                  <c:v>1.3333333333333335</c:v>
                </c:pt>
                <c:pt idx="2">
                  <c:v>2.2222222222222223</c:v>
                </c:pt>
                <c:pt idx="3">
                  <c:v>5.3333333333333339</c:v>
                </c:pt>
                <c:pt idx="4">
                  <c:v>6.666666666666667</c:v>
                </c:pt>
                <c:pt idx="5">
                  <c:v>7.1111111111111107</c:v>
                </c:pt>
                <c:pt idx="6">
                  <c:v>7.5555555555555554</c:v>
                </c:pt>
                <c:pt idx="7">
                  <c:v>8.8888888888888893</c:v>
                </c:pt>
                <c:pt idx="8">
                  <c:v>9.3333333333333339</c:v>
                </c:pt>
                <c:pt idx="9">
                  <c:v>9.3333333333333339</c:v>
                </c:pt>
                <c:pt idx="10">
                  <c:v>10.222222222222223</c:v>
                </c:pt>
                <c:pt idx="11">
                  <c:v>10.666666666666668</c:v>
                </c:pt>
                <c:pt idx="12">
                  <c:v>11.555555555555555</c:v>
                </c:pt>
                <c:pt idx="13">
                  <c:v>12</c:v>
                </c:pt>
                <c:pt idx="14">
                  <c:v>13.333333333333334</c:v>
                </c:pt>
                <c:pt idx="15">
                  <c:v>15.555555555555555</c:v>
                </c:pt>
                <c:pt idx="16">
                  <c:v>17.777777777777779</c:v>
                </c:pt>
                <c:pt idx="17">
                  <c:v>18.666666666666668</c:v>
                </c:pt>
                <c:pt idx="18">
                  <c:v>20.444444444444446</c:v>
                </c:pt>
                <c:pt idx="19">
                  <c:v>20.888888888888889</c:v>
                </c:pt>
                <c:pt idx="20">
                  <c:v>25.777777777777779</c:v>
                </c:pt>
                <c:pt idx="21">
                  <c:v>28.000000000000004</c:v>
                </c:pt>
                <c:pt idx="22">
                  <c:v>44.888888888888886</c:v>
                </c:pt>
                <c:pt idx="23">
                  <c:v>46.666666666666664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66D-4498-9726-43DFC0E3B7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Q7_CL_FATT_BR!$P$2</c15:sqref>
                        </c15:formulaRef>
                      </c:ext>
                    </c:extLst>
                    <c:strCache>
                      <c:ptCount val="1"/>
                      <c:pt idx="0">
                        <c:v>Micro-Piccole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Q7_CL_FATT_BR!$O$3:$O$27</c15:sqref>
                        </c15:formulaRef>
                      </c:ext>
                    </c:extLst>
                    <c:strCache>
                      <c:ptCount val="24"/>
                      <c:pt idx="0">
                        <c:v>Pratiche compensazione (acquisto crediti di carbonio)</c:v>
                      </c:pt>
                      <c:pt idx="1">
                        <c:v>Adesione simbiosi industriale</c:v>
                      </c:pt>
                      <c:pt idx="2">
                        <c:v>Utilizzo input bio-based</c:v>
                      </c:pt>
                      <c:pt idx="3">
                        <c:v>Riduzione materiali pericolosi</c:v>
                      </c:pt>
                      <c:pt idx="4">
                        <c:v>Nessuna</c:v>
                      </c:pt>
                      <c:pt idx="5">
                        <c:v>Riduzione uso MP non energetiche</c:v>
                      </c:pt>
                      <c:pt idx="6">
                        <c:v>Isolamento termico</c:v>
                      </c:pt>
                      <c:pt idx="7">
                        <c:v>Utilizzo MP seconde</c:v>
                      </c:pt>
                      <c:pt idx="8">
                        <c:v>Riduzione emissioni atmosferiche</c:v>
                      </c:pt>
                      <c:pt idx="9">
                        <c:v>Riduzione inquinamento acustico</c:v>
                      </c:pt>
                      <c:pt idx="10">
                        <c:v>Design for recycling</c:v>
                      </c:pt>
                      <c:pt idx="11">
                        <c:v>Life cycle assessment</c:v>
                      </c:pt>
                      <c:pt idx="12">
                        <c:v>Parco auto green</c:v>
                      </c:pt>
                      <c:pt idx="13">
                        <c:v>Riciclo o riutilizzo acqua reflua nei pcs pdt</c:v>
                      </c:pt>
                      <c:pt idx="14">
                        <c:v>Riduzione uso acqua</c:v>
                      </c:pt>
                      <c:pt idx="15">
                        <c:v>Acquisto energia da FER</c:v>
                      </c:pt>
                      <c:pt idx="16">
                        <c:v>Fornitori che riducono impatto ambientale</c:v>
                      </c:pt>
                      <c:pt idx="17">
                        <c:v>Risparmio trasporti</c:v>
                      </c:pt>
                      <c:pt idx="18">
                        <c:v>Riduzione uso MP energetiche</c:v>
                      </c:pt>
                      <c:pt idx="19">
                        <c:v>Rapporto sostenibilità</c:v>
                      </c:pt>
                      <c:pt idx="20">
                        <c:v>Sistemi di gestione e/o monitoraggio consumi energetici</c:v>
                      </c:pt>
                      <c:pt idx="21">
                        <c:v>Riduzione imballaggi</c:v>
                      </c:pt>
                      <c:pt idx="22">
                        <c:v>Autoproduzione energia da FER</c:v>
                      </c:pt>
                      <c:pt idx="23">
                        <c:v>Tecnologie più efficienti consumo energia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Q7_CL_FATT_BR!$P$3:$P$27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0.81967213114754101</c:v>
                      </c:pt>
                      <c:pt idx="1">
                        <c:v>0</c:v>
                      </c:pt>
                      <c:pt idx="2">
                        <c:v>2.459016393442623</c:v>
                      </c:pt>
                      <c:pt idx="3">
                        <c:v>7.3770491803278686</c:v>
                      </c:pt>
                      <c:pt idx="4">
                        <c:v>8.1967213114754092</c:v>
                      </c:pt>
                      <c:pt idx="5">
                        <c:v>8.1967213114754092</c:v>
                      </c:pt>
                      <c:pt idx="6">
                        <c:v>7.3770491803278686</c:v>
                      </c:pt>
                      <c:pt idx="7">
                        <c:v>7.3770491803278686</c:v>
                      </c:pt>
                      <c:pt idx="8">
                        <c:v>9.0163934426229506</c:v>
                      </c:pt>
                      <c:pt idx="9">
                        <c:v>7.3770491803278686</c:v>
                      </c:pt>
                      <c:pt idx="10">
                        <c:v>9.8360655737704921</c:v>
                      </c:pt>
                      <c:pt idx="11">
                        <c:v>6.557377049180328</c:v>
                      </c:pt>
                      <c:pt idx="12">
                        <c:v>9.8360655737704921</c:v>
                      </c:pt>
                      <c:pt idx="13">
                        <c:v>7.3770491803278686</c:v>
                      </c:pt>
                      <c:pt idx="14">
                        <c:v>14.754098360655737</c:v>
                      </c:pt>
                      <c:pt idx="15">
                        <c:v>11.475409836065573</c:v>
                      </c:pt>
                      <c:pt idx="16">
                        <c:v>19.672131147540984</c:v>
                      </c:pt>
                      <c:pt idx="17">
                        <c:v>18.032786885245901</c:v>
                      </c:pt>
                      <c:pt idx="18">
                        <c:v>22.131147540983605</c:v>
                      </c:pt>
                      <c:pt idx="19">
                        <c:v>10.655737704918032</c:v>
                      </c:pt>
                      <c:pt idx="20">
                        <c:v>19.672131147540984</c:v>
                      </c:pt>
                      <c:pt idx="21">
                        <c:v>31.967213114754102</c:v>
                      </c:pt>
                      <c:pt idx="22">
                        <c:v>40.16393442622951</c:v>
                      </c:pt>
                      <c:pt idx="23">
                        <c:v>40.983606557377051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66D-4498-9726-43DFC0E3B7D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Q7_CL_FATT_BR!$Q$2</c15:sqref>
                        </c15:formulaRef>
                      </c:ext>
                    </c:extLst>
                    <c:strCache>
                      <c:ptCount val="1"/>
                      <c:pt idx="0">
                        <c:v>Medie-Grandi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Q7_CL_FATT_BR!$O$3:$O$27</c15:sqref>
                        </c15:formulaRef>
                      </c:ext>
                    </c:extLst>
                    <c:strCache>
                      <c:ptCount val="24"/>
                      <c:pt idx="0">
                        <c:v>Pratiche compensazione (acquisto crediti di carbonio)</c:v>
                      </c:pt>
                      <c:pt idx="1">
                        <c:v>Adesione simbiosi industriale</c:v>
                      </c:pt>
                      <c:pt idx="2">
                        <c:v>Utilizzo input bio-based</c:v>
                      </c:pt>
                      <c:pt idx="3">
                        <c:v>Riduzione materiali pericolosi</c:v>
                      </c:pt>
                      <c:pt idx="4">
                        <c:v>Nessuna</c:v>
                      </c:pt>
                      <c:pt idx="5">
                        <c:v>Riduzione uso MP non energetiche</c:v>
                      </c:pt>
                      <c:pt idx="6">
                        <c:v>Isolamento termico</c:v>
                      </c:pt>
                      <c:pt idx="7">
                        <c:v>Utilizzo MP seconde</c:v>
                      </c:pt>
                      <c:pt idx="8">
                        <c:v>Riduzione emissioni atmosferiche</c:v>
                      </c:pt>
                      <c:pt idx="9">
                        <c:v>Riduzione inquinamento acustico</c:v>
                      </c:pt>
                      <c:pt idx="10">
                        <c:v>Design for recycling</c:v>
                      </c:pt>
                      <c:pt idx="11">
                        <c:v>Life cycle assessment</c:v>
                      </c:pt>
                      <c:pt idx="12">
                        <c:v>Parco auto green</c:v>
                      </c:pt>
                      <c:pt idx="13">
                        <c:v>Riciclo o riutilizzo acqua reflua nei pcs pdt</c:v>
                      </c:pt>
                      <c:pt idx="14">
                        <c:v>Riduzione uso acqua</c:v>
                      </c:pt>
                      <c:pt idx="15">
                        <c:v>Acquisto energia da FER</c:v>
                      </c:pt>
                      <c:pt idx="16">
                        <c:v>Fornitori che riducono impatto ambientale</c:v>
                      </c:pt>
                      <c:pt idx="17">
                        <c:v>Risparmio trasporti</c:v>
                      </c:pt>
                      <c:pt idx="18">
                        <c:v>Riduzione uso MP energetiche</c:v>
                      </c:pt>
                      <c:pt idx="19">
                        <c:v>Rapporto sostenibilità</c:v>
                      </c:pt>
                      <c:pt idx="20">
                        <c:v>Sistemi di gestione e/o monitoraggio consumi energetici</c:v>
                      </c:pt>
                      <c:pt idx="21">
                        <c:v>Riduzione imballaggi</c:v>
                      </c:pt>
                      <c:pt idx="22">
                        <c:v>Autoproduzione energia da FER</c:v>
                      </c:pt>
                      <c:pt idx="23">
                        <c:v>Tecnologie più efficienti consumo energia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Q7_CL_FATT_BR!$Q$3:$Q$27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0.97087378640776689</c:v>
                      </c:pt>
                      <c:pt idx="1">
                        <c:v>2.912621359223301</c:v>
                      </c:pt>
                      <c:pt idx="2">
                        <c:v>1.9417475728155338</c:v>
                      </c:pt>
                      <c:pt idx="3">
                        <c:v>2.912621359223301</c:v>
                      </c:pt>
                      <c:pt idx="4">
                        <c:v>4.8543689320388346</c:v>
                      </c:pt>
                      <c:pt idx="5">
                        <c:v>5.825242718446602</c:v>
                      </c:pt>
                      <c:pt idx="6">
                        <c:v>7.7669902912621351</c:v>
                      </c:pt>
                      <c:pt idx="7">
                        <c:v>10.679611650485436</c:v>
                      </c:pt>
                      <c:pt idx="8">
                        <c:v>9.7087378640776691</c:v>
                      </c:pt>
                      <c:pt idx="9">
                        <c:v>11.650485436893204</c:v>
                      </c:pt>
                      <c:pt idx="10">
                        <c:v>10.679611650485436</c:v>
                      </c:pt>
                      <c:pt idx="11">
                        <c:v>15.53398058252427</c:v>
                      </c:pt>
                      <c:pt idx="12">
                        <c:v>13.592233009708737</c:v>
                      </c:pt>
                      <c:pt idx="13">
                        <c:v>17.475728155339805</c:v>
                      </c:pt>
                      <c:pt idx="14">
                        <c:v>11.650485436893204</c:v>
                      </c:pt>
                      <c:pt idx="15">
                        <c:v>20.388349514563107</c:v>
                      </c:pt>
                      <c:pt idx="16">
                        <c:v>15.53398058252427</c:v>
                      </c:pt>
                      <c:pt idx="17">
                        <c:v>19.417475728155338</c:v>
                      </c:pt>
                      <c:pt idx="18">
                        <c:v>18.446601941747574</c:v>
                      </c:pt>
                      <c:pt idx="19">
                        <c:v>33.009708737864081</c:v>
                      </c:pt>
                      <c:pt idx="20">
                        <c:v>33.009708737864081</c:v>
                      </c:pt>
                      <c:pt idx="21">
                        <c:v>23.300970873786408</c:v>
                      </c:pt>
                      <c:pt idx="22">
                        <c:v>50.485436893203882</c:v>
                      </c:pt>
                      <c:pt idx="23">
                        <c:v>53.398058252427184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66D-4498-9726-43DFC0E3B7D7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SETT_CL_GREEN!$N$4</c:f>
              <c:strCache>
                <c:ptCount val="1"/>
                <c:pt idx="0">
                  <c:v>Molto bassa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SETT_CL_GREEN!$M$21:$M$24</c:f>
              <c:strCache>
                <c:ptCount val="4"/>
                <c:pt idx="0">
                  <c:v>Elettronica ed elettrotecnica</c:v>
                </c:pt>
                <c:pt idx="1">
                  <c:v>Meccanica</c:v>
                </c:pt>
                <c:pt idx="2">
                  <c:v>Alimentare e bevande</c:v>
                </c:pt>
                <c:pt idx="3">
                  <c:v>Totale</c:v>
                </c:pt>
              </c:strCache>
            </c:strRef>
          </c:cat>
          <c:val>
            <c:numRef>
              <c:f>SETT_CL_GREEN!$N$21:$N$24</c:f>
              <c:numCache>
                <c:formatCode>0</c:formatCode>
                <c:ptCount val="4"/>
                <c:pt idx="0">
                  <c:v>28.571428571428569</c:v>
                </c:pt>
                <c:pt idx="1">
                  <c:v>29.761904761904763</c:v>
                </c:pt>
                <c:pt idx="2">
                  <c:v>26.666666666666668</c:v>
                </c:pt>
                <c:pt idx="3">
                  <c:v>29.333333333333332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0-4821-83E2-CC17B2FDA4CF}"/>
            </c:ext>
          </c:extLst>
        </c:ser>
        <c:ser>
          <c:idx val="1"/>
          <c:order val="1"/>
          <c:tx>
            <c:strRef>
              <c:f>SETT_CL_GREEN!$O$4</c:f>
              <c:strCache>
                <c:ptCount val="1"/>
                <c:pt idx="0">
                  <c:v>Bassa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SETT_CL_GREEN!$M$21:$M$24</c:f>
              <c:strCache>
                <c:ptCount val="4"/>
                <c:pt idx="0">
                  <c:v>Elettronica ed elettrotecnica</c:v>
                </c:pt>
                <c:pt idx="1">
                  <c:v>Meccanica</c:v>
                </c:pt>
                <c:pt idx="2">
                  <c:v>Alimentare e bevande</c:v>
                </c:pt>
                <c:pt idx="3">
                  <c:v>Totale</c:v>
                </c:pt>
              </c:strCache>
            </c:strRef>
          </c:cat>
          <c:val>
            <c:numRef>
              <c:f>SETT_CL_GREEN!$O$21:$O$24</c:f>
              <c:numCache>
                <c:formatCode>0</c:formatCode>
                <c:ptCount val="4"/>
                <c:pt idx="0">
                  <c:v>40</c:v>
                </c:pt>
                <c:pt idx="1">
                  <c:v>36.904761904761905</c:v>
                </c:pt>
                <c:pt idx="2">
                  <c:v>27.777777777777779</c:v>
                </c:pt>
                <c:pt idx="3">
                  <c:v>34.222222222222221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0-4821-83E2-CC17B2FDA4CF}"/>
            </c:ext>
          </c:extLst>
        </c:ser>
        <c:ser>
          <c:idx val="2"/>
          <c:order val="2"/>
          <c:tx>
            <c:strRef>
              <c:f>SETT_CL_GREEN!$P$4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SETT_CL_GREEN!$M$21:$M$24</c:f>
              <c:strCache>
                <c:ptCount val="4"/>
                <c:pt idx="0">
                  <c:v>Elettronica ed elettrotecnica</c:v>
                </c:pt>
                <c:pt idx="1">
                  <c:v>Meccanica</c:v>
                </c:pt>
                <c:pt idx="2">
                  <c:v>Alimentare e bevande</c:v>
                </c:pt>
                <c:pt idx="3">
                  <c:v>Totale</c:v>
                </c:pt>
              </c:strCache>
            </c:strRef>
          </c:cat>
          <c:val>
            <c:numRef>
              <c:f>SETT_CL_GREEN!$P$21:$P$24</c:f>
              <c:numCache>
                <c:formatCode>0</c:formatCode>
                <c:ptCount val="4"/>
                <c:pt idx="0">
                  <c:v>20</c:v>
                </c:pt>
                <c:pt idx="1">
                  <c:v>20.238095238095237</c:v>
                </c:pt>
                <c:pt idx="2">
                  <c:v>27.777777777777779</c:v>
                </c:pt>
                <c:pt idx="3">
                  <c:v>22.666666666666664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0-4821-83E2-CC17B2FDA4CF}"/>
            </c:ext>
          </c:extLst>
        </c:ser>
        <c:ser>
          <c:idx val="3"/>
          <c:order val="3"/>
          <c:tx>
            <c:strRef>
              <c:f>SETT_CL_GREEN!$Q$4</c:f>
              <c:strCache>
                <c:ptCount val="1"/>
                <c:pt idx="0">
                  <c:v>Alta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SETT_CL_GREEN!$M$21:$M$24</c:f>
              <c:strCache>
                <c:ptCount val="4"/>
                <c:pt idx="0">
                  <c:v>Elettronica ed elettrotecnica</c:v>
                </c:pt>
                <c:pt idx="1">
                  <c:v>Meccanica</c:v>
                </c:pt>
                <c:pt idx="2">
                  <c:v>Alimentare e bevande</c:v>
                </c:pt>
                <c:pt idx="3">
                  <c:v>Totale</c:v>
                </c:pt>
              </c:strCache>
            </c:strRef>
          </c:cat>
          <c:val>
            <c:numRef>
              <c:f>SETT_CL_GREEN!$Q$21:$Q$24</c:f>
              <c:numCache>
                <c:formatCode>0</c:formatCode>
                <c:ptCount val="4"/>
                <c:pt idx="0">
                  <c:v>11.428571428571429</c:v>
                </c:pt>
                <c:pt idx="1">
                  <c:v>13.095238095238097</c:v>
                </c:pt>
                <c:pt idx="2">
                  <c:v>17.777777777777779</c:v>
                </c:pt>
                <c:pt idx="3">
                  <c:v>13.777777777777779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40-4821-83E2-CC17B2FDA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5396272"/>
        <c:axId val="799491608"/>
      </c:barChart>
      <c:catAx>
        <c:axId val="805396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99491608"/>
        <c:crosses val="autoZero"/>
        <c:auto val="1"/>
        <c:lblAlgn val="ctr"/>
        <c:lblOffset val="100"/>
        <c:noMultiLvlLbl val="0"/>
      </c:catAx>
      <c:valAx>
        <c:axId val="7994916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0539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Q15_CL_FATT_BR!$R$2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534-496C-B820-8448926DEEC8}"/>
              </c:ext>
            </c:extLst>
          </c:dPt>
          <c:dPt>
            <c:idx val="4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34-496C-B820-8448926DEEC8}"/>
              </c:ext>
            </c:extLst>
          </c:dPt>
          <c:dPt>
            <c:idx val="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34-496C-B820-8448926DEEC8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534-496C-B820-8448926DEEC8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534-496C-B820-8448926DEEC8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534-496C-B820-8448926DEEC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Q15_CL_FATT_BR!$O$3:$O$11</c:f>
              <c:strCache>
                <c:ptCount val="9"/>
                <c:pt idx="0">
                  <c:v>Nessuna</c:v>
                </c:pt>
                <c:pt idx="1">
                  <c:v>Formazione funzioni RRUU</c:v>
                </c:pt>
                <c:pt idx="2">
                  <c:v>Formazione funzioni amm.one, finanza, controllo</c:v>
                </c:pt>
                <c:pt idx="3">
                  <c:v>Formazione funzioni commerciali/marketing</c:v>
                </c:pt>
                <c:pt idx="4">
                  <c:v>Assunzione figure professionali</c:v>
                </c:pt>
                <c:pt idx="5">
                  <c:v>Formazione R&amp;S</c:v>
                </c:pt>
                <c:pt idx="6">
                  <c:v>Impiego specialisti esterni</c:v>
                </c:pt>
                <c:pt idx="7">
                  <c:v>Formazione funzioni acquisti/magazzino/logistica</c:v>
                </c:pt>
                <c:pt idx="8">
                  <c:v>Formazione pcs produttivi</c:v>
                </c:pt>
              </c:strCache>
            </c:strRef>
          </c:cat>
          <c:val>
            <c:numRef>
              <c:f>Q15_CL_FATT_BR!$R$3:$R$11</c:f>
              <c:numCache>
                <c:formatCode>0.0</c:formatCode>
                <c:ptCount val="9"/>
                <c:pt idx="0">
                  <c:v>4.7619047619047619</c:v>
                </c:pt>
                <c:pt idx="1">
                  <c:v>7.7380952380952381</c:v>
                </c:pt>
                <c:pt idx="2">
                  <c:v>14.880952380952381</c:v>
                </c:pt>
                <c:pt idx="3">
                  <c:v>15.476190476190476</c:v>
                </c:pt>
                <c:pt idx="4">
                  <c:v>17.261904761904763</c:v>
                </c:pt>
                <c:pt idx="5">
                  <c:v>23.214285714285715</c:v>
                </c:pt>
                <c:pt idx="6">
                  <c:v>35.119047619047613</c:v>
                </c:pt>
                <c:pt idx="7">
                  <c:v>38.095238095238095</c:v>
                </c:pt>
                <c:pt idx="8">
                  <c:v>60.714285714285708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2-4F66-BF25-42E7B3F7BB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Q15_CL_FATT_BR!$P$2</c15:sqref>
                        </c15:formulaRef>
                      </c:ext>
                    </c:extLst>
                    <c:strCache>
                      <c:ptCount val="1"/>
                      <c:pt idx="0">
                        <c:v>Micro-Piccole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Q15_CL_FATT_BR!$O$3:$O$11</c15:sqref>
                        </c15:formulaRef>
                      </c:ext>
                    </c:extLst>
                    <c:strCache>
                      <c:ptCount val="9"/>
                      <c:pt idx="0">
                        <c:v>Nessuna</c:v>
                      </c:pt>
                      <c:pt idx="1">
                        <c:v>Formazione funzioni RRUU</c:v>
                      </c:pt>
                      <c:pt idx="2">
                        <c:v>Formazione funzioni amm.one, finanza, controllo</c:v>
                      </c:pt>
                      <c:pt idx="3">
                        <c:v>Formazione funzioni commerciali/marketing</c:v>
                      </c:pt>
                      <c:pt idx="4">
                        <c:v>Assunzione figure professionali</c:v>
                      </c:pt>
                      <c:pt idx="5">
                        <c:v>Formazione R&amp;S</c:v>
                      </c:pt>
                      <c:pt idx="6">
                        <c:v>Impiego specialisti esterni</c:v>
                      </c:pt>
                      <c:pt idx="7">
                        <c:v>Formazione funzioni acquisti/magazzino/logistica</c:v>
                      </c:pt>
                      <c:pt idx="8">
                        <c:v>Formazione pcs produttivi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Q15_CL_FATT_BR!$P$3:$P$11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>
                        <c:v>5.3333333333333339</c:v>
                      </c:pt>
                      <c:pt idx="1">
                        <c:v>8</c:v>
                      </c:pt>
                      <c:pt idx="2">
                        <c:v>12</c:v>
                      </c:pt>
                      <c:pt idx="3">
                        <c:v>21.333333333333336</c:v>
                      </c:pt>
                      <c:pt idx="4">
                        <c:v>10.666666666666668</c:v>
                      </c:pt>
                      <c:pt idx="5">
                        <c:v>20</c:v>
                      </c:pt>
                      <c:pt idx="6">
                        <c:v>29.333333333333332</c:v>
                      </c:pt>
                      <c:pt idx="7">
                        <c:v>38.666666666666664</c:v>
                      </c:pt>
                      <c:pt idx="8">
                        <c:v>62.666666666666671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992-4F66-BF25-42E7B3F7BB7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Q15_CL_FATT_BR!$Q$2</c15:sqref>
                        </c15:formulaRef>
                      </c:ext>
                    </c:extLst>
                    <c:strCache>
                      <c:ptCount val="1"/>
                      <c:pt idx="0">
                        <c:v>Medie-Grandi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Q15_CL_FATT_BR!$O$3:$O$11</c15:sqref>
                        </c15:formulaRef>
                      </c:ext>
                    </c:extLst>
                    <c:strCache>
                      <c:ptCount val="9"/>
                      <c:pt idx="0">
                        <c:v>Nessuna</c:v>
                      </c:pt>
                      <c:pt idx="1">
                        <c:v>Formazione funzioni RRUU</c:v>
                      </c:pt>
                      <c:pt idx="2">
                        <c:v>Formazione funzioni amm.one, finanza, controllo</c:v>
                      </c:pt>
                      <c:pt idx="3">
                        <c:v>Formazione funzioni commerciali/marketing</c:v>
                      </c:pt>
                      <c:pt idx="4">
                        <c:v>Assunzione figure professionali</c:v>
                      </c:pt>
                      <c:pt idx="5">
                        <c:v>Formazione R&amp;S</c:v>
                      </c:pt>
                      <c:pt idx="6">
                        <c:v>Impiego specialisti esterni</c:v>
                      </c:pt>
                      <c:pt idx="7">
                        <c:v>Formazione funzioni acquisti/magazzino/logistica</c:v>
                      </c:pt>
                      <c:pt idx="8">
                        <c:v>Formazione pcs produttivi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Q15_CL_FATT_BR!$Q$3:$Q$11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>
                        <c:v>4.3010752688172049</c:v>
                      </c:pt>
                      <c:pt idx="1">
                        <c:v>7.5268817204301079</c:v>
                      </c:pt>
                      <c:pt idx="2">
                        <c:v>17.20430107526882</c:v>
                      </c:pt>
                      <c:pt idx="3">
                        <c:v>10.75268817204301</c:v>
                      </c:pt>
                      <c:pt idx="4">
                        <c:v>22.58064516129032</c:v>
                      </c:pt>
                      <c:pt idx="5">
                        <c:v>25.806451612903224</c:v>
                      </c:pt>
                      <c:pt idx="6">
                        <c:v>39.784946236559136</c:v>
                      </c:pt>
                      <c:pt idx="7">
                        <c:v>37.634408602150536</c:v>
                      </c:pt>
                      <c:pt idx="8">
                        <c:v>59.13978494623656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992-4F66-BF25-42E7B3F7BB7E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chemeClr val="accent5"/>
          </a:solidFill>
          <a:latin typeface="Century Gothic" panose="020B0502020202020204" pitchFamily="34" charset="0"/>
        </a:defRPr>
      </a:pPr>
      <a:endParaRPr lang="it-IT"/>
    </a:p>
  </c:txPr>
  <c:externalData r:id="rId4">
    <c:autoUpdate val="0"/>
  </c:externalData>
  <c:userShapes r:id="rId5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Q7bis_CL_FATT_BR!$R$2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97-4851-AEA2-9967D38AB9B2}"/>
              </c:ext>
            </c:extLst>
          </c:dPt>
          <c:dPt>
            <c:idx val="6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E97-4851-AEA2-9967D38AB9B2}"/>
              </c:ext>
            </c:extLst>
          </c:dPt>
          <c:dPt>
            <c:idx val="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97-4851-AEA2-9967D38AB9B2}"/>
              </c:ext>
            </c:extLst>
          </c:dPt>
          <c:dLbls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E97-4851-AEA2-9967D38AB9B2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E97-4851-AEA2-9967D38AB9B2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E97-4851-AEA2-9967D38AB9B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Q7bis_CL_FATT_BR!$O$3:$O$11</c:f>
              <c:strCache>
                <c:ptCount val="9"/>
                <c:pt idx="0">
                  <c:v>Formazione funzioni RRUU</c:v>
                </c:pt>
                <c:pt idx="1">
                  <c:v>Formazione funzioni amm.one, finanza, controllo</c:v>
                </c:pt>
                <c:pt idx="2">
                  <c:v>Formazione funzioni commerciali/marketing</c:v>
                </c:pt>
                <c:pt idx="3">
                  <c:v>Assunzione figure professionali</c:v>
                </c:pt>
                <c:pt idx="4">
                  <c:v>Formazione R&amp;S</c:v>
                </c:pt>
                <c:pt idx="5">
                  <c:v>Formazione funzioni acquisti/magazzino/logistica</c:v>
                </c:pt>
                <c:pt idx="6">
                  <c:v>Nessuna</c:v>
                </c:pt>
                <c:pt idx="7">
                  <c:v>Formazione pcs produttivi</c:v>
                </c:pt>
                <c:pt idx="8">
                  <c:v>Impiego specialisti esterni</c:v>
                </c:pt>
              </c:strCache>
            </c:strRef>
          </c:cat>
          <c:val>
            <c:numRef>
              <c:f>Q7bis_CL_FATT_BR!$R$3:$R$11</c:f>
              <c:numCache>
                <c:formatCode>0.0</c:formatCode>
                <c:ptCount val="9"/>
                <c:pt idx="0">
                  <c:v>7.6190476190476195</c:v>
                </c:pt>
                <c:pt idx="1">
                  <c:v>10</c:v>
                </c:pt>
                <c:pt idx="2">
                  <c:v>12.380952380952381</c:v>
                </c:pt>
                <c:pt idx="3">
                  <c:v>13.80952380952381</c:v>
                </c:pt>
                <c:pt idx="4">
                  <c:v>17.61904761904762</c:v>
                </c:pt>
                <c:pt idx="5">
                  <c:v>22.380952380952383</c:v>
                </c:pt>
                <c:pt idx="6">
                  <c:v>28.571428571428569</c:v>
                </c:pt>
                <c:pt idx="7">
                  <c:v>31.428571428571427</c:v>
                </c:pt>
                <c:pt idx="8">
                  <c:v>33.333333333333329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E7-4089-A46C-D3D0B5C44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Q7bis_CL_FATT_BR!$P$2</c15:sqref>
                        </c15:formulaRef>
                      </c:ext>
                    </c:extLst>
                    <c:strCache>
                      <c:ptCount val="1"/>
                      <c:pt idx="0">
                        <c:v>Micro-Piccole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Q7bis_CL_FATT_BR!$O$3:$O$11</c15:sqref>
                        </c15:formulaRef>
                      </c:ext>
                    </c:extLst>
                    <c:strCache>
                      <c:ptCount val="9"/>
                      <c:pt idx="0">
                        <c:v>Formazione funzioni RRUU</c:v>
                      </c:pt>
                      <c:pt idx="1">
                        <c:v>Formazione funzioni amm.one, finanza, controllo</c:v>
                      </c:pt>
                      <c:pt idx="2">
                        <c:v>Formazione funzioni commerciali/marketing</c:v>
                      </c:pt>
                      <c:pt idx="3">
                        <c:v>Assunzione figure professionali</c:v>
                      </c:pt>
                      <c:pt idx="4">
                        <c:v>Formazione R&amp;S</c:v>
                      </c:pt>
                      <c:pt idx="5">
                        <c:v>Formazione funzioni acquisti/magazzino/logistica</c:v>
                      </c:pt>
                      <c:pt idx="6">
                        <c:v>Nessuna</c:v>
                      </c:pt>
                      <c:pt idx="7">
                        <c:v>Formazione pcs produttivi</c:v>
                      </c:pt>
                      <c:pt idx="8">
                        <c:v>Impiego specialisti esterni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Q7bis_CL_FATT_BR!$P$3:$P$11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>
                        <c:v>4.4642857142857144</c:v>
                      </c:pt>
                      <c:pt idx="1">
                        <c:v>6.25</c:v>
                      </c:pt>
                      <c:pt idx="2">
                        <c:v>10.714285714285714</c:v>
                      </c:pt>
                      <c:pt idx="3">
                        <c:v>10.714285714285714</c:v>
                      </c:pt>
                      <c:pt idx="4">
                        <c:v>10.714285714285714</c:v>
                      </c:pt>
                      <c:pt idx="5">
                        <c:v>18.75</c:v>
                      </c:pt>
                      <c:pt idx="6">
                        <c:v>37.5</c:v>
                      </c:pt>
                      <c:pt idx="7">
                        <c:v>28.571428571428569</c:v>
                      </c:pt>
                      <c:pt idx="8">
                        <c:v>27.678571428571431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5E7-4089-A46C-D3D0B5C448F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Q7bis_CL_FATT_BR!$Q$2</c15:sqref>
                        </c15:formulaRef>
                      </c:ext>
                    </c:extLst>
                    <c:strCache>
                      <c:ptCount val="1"/>
                      <c:pt idx="0">
                        <c:v>Medie-Grandi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Q7bis_CL_FATT_BR!$O$3:$O$11</c15:sqref>
                        </c15:formulaRef>
                      </c:ext>
                    </c:extLst>
                    <c:strCache>
                      <c:ptCount val="9"/>
                      <c:pt idx="0">
                        <c:v>Formazione funzioni RRUU</c:v>
                      </c:pt>
                      <c:pt idx="1">
                        <c:v>Formazione funzioni amm.one, finanza, controllo</c:v>
                      </c:pt>
                      <c:pt idx="2">
                        <c:v>Formazione funzioni commerciali/marketing</c:v>
                      </c:pt>
                      <c:pt idx="3">
                        <c:v>Assunzione figure professionali</c:v>
                      </c:pt>
                      <c:pt idx="4">
                        <c:v>Formazione R&amp;S</c:v>
                      </c:pt>
                      <c:pt idx="5">
                        <c:v>Formazione funzioni acquisti/magazzino/logistica</c:v>
                      </c:pt>
                      <c:pt idx="6">
                        <c:v>Nessuna</c:v>
                      </c:pt>
                      <c:pt idx="7">
                        <c:v>Formazione pcs produttivi</c:v>
                      </c:pt>
                      <c:pt idx="8">
                        <c:v>Impiego specialisti esterni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Q7bis_CL_FATT_BR!$Q$3:$Q$11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>
                        <c:v>11.224489795918368</c:v>
                      </c:pt>
                      <c:pt idx="1">
                        <c:v>14.285714285714285</c:v>
                      </c:pt>
                      <c:pt idx="2">
                        <c:v>14.285714285714285</c:v>
                      </c:pt>
                      <c:pt idx="3">
                        <c:v>17.346938775510203</c:v>
                      </c:pt>
                      <c:pt idx="4">
                        <c:v>25.510204081632654</c:v>
                      </c:pt>
                      <c:pt idx="5">
                        <c:v>26.530612244897959</c:v>
                      </c:pt>
                      <c:pt idx="6">
                        <c:v>18.367346938775512</c:v>
                      </c:pt>
                      <c:pt idx="7">
                        <c:v>34.693877551020407</c:v>
                      </c:pt>
                      <c:pt idx="8">
                        <c:v>39.795918367346935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5E7-4089-A46C-D3D0B5C448FD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it-IT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Grafici_BIREX!$K$72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ECBD00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59-41B7-BC02-90AF904C89B5}"/>
              </c:ext>
            </c:extLst>
          </c:dPt>
          <c:dPt>
            <c:idx val="12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C59-41B7-BC02-90AF904C89B5}"/>
              </c:ext>
            </c:extLst>
          </c:dPt>
          <c:dPt>
            <c:idx val="13"/>
            <c:invertIfNegative val="0"/>
            <c:bubble3D val="0"/>
            <c:spPr>
              <a:solidFill>
                <a:srgbClr val="003A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59-41B7-BC02-90AF904C89B5}"/>
              </c:ext>
            </c:extLst>
          </c:dPt>
          <c:dPt>
            <c:idx val="14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C59-41B7-BC02-90AF904C89B5}"/>
              </c:ext>
            </c:extLst>
          </c:dPt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3A7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59-41B7-BC02-90AF904C89B5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3A7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C59-41B7-BC02-90AF904C89B5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3A7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59-41B7-BC02-90AF904C89B5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C59-41B7-BC02-90AF904C89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Grafici_BIREX!$H$73:$H$87</c:f>
              <c:strCache>
                <c:ptCount val="15"/>
                <c:pt idx="0">
                  <c:v>Nanotecnologie</c:v>
                </c:pt>
                <c:pt idx="1">
                  <c:v>Altro</c:v>
                </c:pt>
                <c:pt idx="2">
                  <c:v>Realtà Aumentata</c:v>
                </c:pt>
                <c:pt idx="3">
                  <c:v>Digital Twins E Simulazione</c:v>
                </c:pt>
                <c:pt idx="4">
                  <c:v>Gestione Big data</c:v>
                </c:pt>
                <c:pt idx="5">
                  <c:v>Intelligenza Artificiale</c:v>
                </c:pt>
                <c:pt idx="6">
                  <c:v>Internet Of Things</c:v>
                </c:pt>
                <c:pt idx="7">
                  <c:v>Blockchain, Tracciabilità</c:v>
                </c:pt>
                <c:pt idx="8">
                  <c:v>Stampanti 3D</c:v>
                </c:pt>
                <c:pt idx="9">
                  <c:v>Sistemi Interazione Uomo/Macchina</c:v>
                </c:pt>
                <c:pt idx="10">
                  <c:v>Cyber-Security</c:v>
                </c:pt>
                <c:pt idx="11">
                  <c:v>Magazzini Automatizzati</c:v>
                </c:pt>
                <c:pt idx="12">
                  <c:v>Cloud Computing</c:v>
                </c:pt>
                <c:pt idx="13">
                  <c:v>Archiviazione, Trasmissione, Analisi Dati</c:v>
                </c:pt>
                <c:pt idx="14">
                  <c:v>Robotica</c:v>
                </c:pt>
              </c:strCache>
            </c:strRef>
          </c:cat>
          <c:val>
            <c:numRef>
              <c:f>Grafici_BIREX!$K$73:$K$87</c:f>
              <c:numCache>
                <c:formatCode>0.0</c:formatCode>
                <c:ptCount val="15"/>
                <c:pt idx="0">
                  <c:v>1.1904761904761905</c:v>
                </c:pt>
                <c:pt idx="1">
                  <c:v>1.1904761904761905</c:v>
                </c:pt>
                <c:pt idx="2">
                  <c:v>1.7857142857142856</c:v>
                </c:pt>
                <c:pt idx="3">
                  <c:v>2.3809523809523809</c:v>
                </c:pt>
                <c:pt idx="4">
                  <c:v>4.1666666666666661</c:v>
                </c:pt>
                <c:pt idx="5">
                  <c:v>7.7380952380952381</c:v>
                </c:pt>
                <c:pt idx="6">
                  <c:v>10.119047619047619</c:v>
                </c:pt>
                <c:pt idx="7">
                  <c:v>15.476190476190476</c:v>
                </c:pt>
                <c:pt idx="8">
                  <c:v>16.666666666666664</c:v>
                </c:pt>
                <c:pt idx="9">
                  <c:v>19.047619047619047</c:v>
                </c:pt>
                <c:pt idx="10">
                  <c:v>26.785714285714285</c:v>
                </c:pt>
                <c:pt idx="11">
                  <c:v>32.738095238095241</c:v>
                </c:pt>
                <c:pt idx="12">
                  <c:v>33.928571428571431</c:v>
                </c:pt>
                <c:pt idx="13">
                  <c:v>38.095238095238095</c:v>
                </c:pt>
                <c:pt idx="14">
                  <c:v>49.404761904761905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1E-46B2-95F5-754B1C152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48600129030195"/>
          <c:y val="4.8694350061138071E-2"/>
          <c:w val="0.7173518951976241"/>
          <c:h val="0.6411637705670015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Q_4_5_ER!$B$57</c:f>
              <c:strCache>
                <c:ptCount val="1"/>
                <c:pt idx="0">
                  <c:v>Sì e più di quanto avrei investito in assenza di incentivo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Q_4_5_ER!$C$56:$E$56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Totali</c:v>
                </c:pt>
              </c:strCache>
            </c:strRef>
          </c:cat>
          <c:val>
            <c:numRef>
              <c:f>Q_4_5_ER!$C$57:$E$57</c:f>
              <c:numCache>
                <c:formatCode>0.0</c:formatCode>
                <c:ptCount val="3"/>
                <c:pt idx="0">
                  <c:v>5.7377049180327866</c:v>
                </c:pt>
                <c:pt idx="1">
                  <c:v>14.563106796116504</c:v>
                </c:pt>
                <c:pt idx="2">
                  <c:v>9.7777777777777786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D-43A0-B496-564216C000AA}"/>
            </c:ext>
          </c:extLst>
        </c:ser>
        <c:ser>
          <c:idx val="1"/>
          <c:order val="1"/>
          <c:tx>
            <c:strRef>
              <c:f>Q_4_5_ER!$B$58</c:f>
              <c:strCache>
                <c:ptCount val="1"/>
                <c:pt idx="0">
                  <c:v>Sì, ma in linea con quanto avrei investito anche in assenza di incentivo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Q_4_5_ER!$C$56:$E$56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Totali</c:v>
                </c:pt>
              </c:strCache>
            </c:strRef>
          </c:cat>
          <c:val>
            <c:numRef>
              <c:f>Q_4_5_ER!$C$58:$E$58</c:f>
              <c:numCache>
                <c:formatCode>0.0</c:formatCode>
                <c:ptCount val="3"/>
                <c:pt idx="0">
                  <c:v>10.655737704918032</c:v>
                </c:pt>
                <c:pt idx="1">
                  <c:v>22.330097087378643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5D-43A0-B496-564216C000AA}"/>
            </c:ext>
          </c:extLst>
        </c:ser>
        <c:ser>
          <c:idx val="2"/>
          <c:order val="2"/>
          <c:tx>
            <c:strRef>
              <c:f>Q_4_5_ER!$B$59</c:f>
              <c:strCache>
                <c:ptCount val="1"/>
                <c:pt idx="0">
                  <c:v>Non so se farò investimenti 5.0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Q_4_5_ER!$C$56:$E$56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Totali</c:v>
                </c:pt>
              </c:strCache>
            </c:strRef>
          </c:cat>
          <c:val>
            <c:numRef>
              <c:f>Q_4_5_ER!$C$59:$E$59</c:f>
              <c:numCache>
                <c:formatCode>0.0</c:formatCode>
                <c:ptCount val="3"/>
                <c:pt idx="0">
                  <c:v>40.983606557377051</c:v>
                </c:pt>
                <c:pt idx="1">
                  <c:v>35.922330097087382</c:v>
                </c:pt>
                <c:pt idx="2">
                  <c:v>38.666666666666664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5D-43A0-B496-564216C000AA}"/>
            </c:ext>
          </c:extLst>
        </c:ser>
        <c:ser>
          <c:idx val="3"/>
          <c:order val="3"/>
          <c:tx>
            <c:strRef>
              <c:f>Q_4_5_ER!$B$60</c:f>
              <c:strCache>
                <c:ptCount val="1"/>
                <c:pt idx="0">
                  <c:v>Non conosco l'incentivo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Q_4_5_ER!$C$56:$E$56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Totali</c:v>
                </c:pt>
              </c:strCache>
            </c:strRef>
          </c:cat>
          <c:val>
            <c:numRef>
              <c:f>Q_4_5_ER!$C$60:$E$60</c:f>
              <c:numCache>
                <c:formatCode>0.0</c:formatCode>
                <c:ptCount val="3"/>
                <c:pt idx="0">
                  <c:v>4.0983606557377046</c:v>
                </c:pt>
                <c:pt idx="1">
                  <c:v>1.9417475728155338</c:v>
                </c:pt>
                <c:pt idx="2">
                  <c:v>3.1111111111111112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5D-43A0-B496-564216C000AA}"/>
            </c:ext>
          </c:extLst>
        </c:ser>
        <c:ser>
          <c:idx val="4"/>
          <c:order val="4"/>
          <c:tx>
            <c:strRef>
              <c:f>Q_4_5_ER!$B$61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Q_4_5_ER!$C$56:$E$56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Totali</c:v>
                </c:pt>
              </c:strCache>
            </c:strRef>
          </c:cat>
          <c:val>
            <c:numRef>
              <c:f>Q_4_5_ER!$C$61:$E$61</c:f>
              <c:numCache>
                <c:formatCode>0.0</c:formatCode>
                <c:ptCount val="3"/>
                <c:pt idx="0">
                  <c:v>38.524590163934427</c:v>
                </c:pt>
                <c:pt idx="1">
                  <c:v>25.242718446601941</c:v>
                </c:pt>
                <c:pt idx="2">
                  <c:v>32.444444444444443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5D-43A0-B496-564216C00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8311616"/>
        <c:axId val="788310536"/>
      </c:barChart>
      <c:catAx>
        <c:axId val="78831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8310536"/>
        <c:crosses val="autoZero"/>
        <c:auto val="1"/>
        <c:lblAlgn val="ctr"/>
        <c:lblOffset val="100"/>
        <c:noMultiLvlLbl val="0"/>
      </c:catAx>
      <c:valAx>
        <c:axId val="7883105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831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182376543209879"/>
          <c:w val="1"/>
          <c:h val="0.29817623456790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595-4CCE-8A49-446B6BC0D7B7}"/>
              </c:ext>
            </c:extLst>
          </c:dPt>
          <c:dPt>
            <c:idx val="4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95-4CCE-8A49-446B6BC0D7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Q_4_5_ER!$B$96:$B$100</c:f>
              <c:strCache>
                <c:ptCount val="5"/>
                <c:pt idx="0">
                  <c:v>No</c:v>
                </c:pt>
                <c:pt idx="1">
                  <c:v>Non conosco l'incentivo</c:v>
                </c:pt>
                <c:pt idx="2">
                  <c:v>Non so se farò investimenti 5.0</c:v>
                </c:pt>
                <c:pt idx="3">
                  <c:v>Sì, ma in linea con quanto avrei investito anche in assenza di incentivo</c:v>
                </c:pt>
                <c:pt idx="4">
                  <c:v>Sì e più di quanto avrei investito in assenza di incentivo</c:v>
                </c:pt>
              </c:strCache>
            </c:strRef>
          </c:cat>
          <c:val>
            <c:numRef>
              <c:f>Q_4_5_ER!$C$96:$C$100</c:f>
              <c:numCache>
                <c:formatCode>0.0</c:formatCode>
                <c:ptCount val="5"/>
                <c:pt idx="0">
                  <c:v>32.444444444444443</c:v>
                </c:pt>
                <c:pt idx="1">
                  <c:v>3.1111111111111112</c:v>
                </c:pt>
                <c:pt idx="2">
                  <c:v>38.666666666666664</c:v>
                </c:pt>
                <c:pt idx="3">
                  <c:v>16</c:v>
                </c:pt>
                <c:pt idx="4">
                  <c:v>9.7777777777777786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95-4CCE-8A49-446B6BC0D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3080808080807"/>
          <c:y val="4.3117283950617286E-2"/>
          <c:w val="0.83961969696969696"/>
          <c:h val="0.6181725308641975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Q_4_5_ER!$AM$70</c:f>
              <c:strCache>
                <c:ptCount val="1"/>
                <c:pt idx="0">
                  <c:v>Sì e più di quanto avrei investito in assenza di incentivo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Q_4_5_ER!$AN$69:$AQ$69</c:f>
              <c:strCache>
                <c:ptCount val="4"/>
                <c:pt idx="0">
                  <c:v>Media</c:v>
                </c:pt>
                <c:pt idx="1">
                  <c:v>No 4.0</c:v>
                </c:pt>
                <c:pt idx="2">
                  <c:v>Bassa</c:v>
                </c:pt>
                <c:pt idx="3">
                  <c:v>Alta</c:v>
                </c:pt>
              </c:strCache>
            </c:strRef>
          </c:cat>
          <c:val>
            <c:numRef>
              <c:f>Q_4_5_ER!$AN$70:$AQ$70</c:f>
              <c:numCache>
                <c:formatCode>0</c:formatCode>
                <c:ptCount val="4"/>
                <c:pt idx="0">
                  <c:v>7.0175438596491224</c:v>
                </c:pt>
                <c:pt idx="1">
                  <c:v>9.0909090909090917</c:v>
                </c:pt>
                <c:pt idx="2">
                  <c:v>13.114754098360656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73-4C08-BA44-0782FC65960C}"/>
            </c:ext>
          </c:extLst>
        </c:ser>
        <c:ser>
          <c:idx val="1"/>
          <c:order val="1"/>
          <c:tx>
            <c:strRef>
              <c:f>Q_4_5_ER!$AM$71</c:f>
              <c:strCache>
                <c:ptCount val="1"/>
                <c:pt idx="0">
                  <c:v>Sì, ma in linea con quanto avrei investito anche in assenza di incentivo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Q_4_5_ER!$AN$69:$AQ$69</c:f>
              <c:strCache>
                <c:ptCount val="4"/>
                <c:pt idx="0">
                  <c:v>Media</c:v>
                </c:pt>
                <c:pt idx="1">
                  <c:v>No 4.0</c:v>
                </c:pt>
                <c:pt idx="2">
                  <c:v>Bassa</c:v>
                </c:pt>
                <c:pt idx="3">
                  <c:v>Alta</c:v>
                </c:pt>
              </c:strCache>
            </c:strRef>
          </c:cat>
          <c:val>
            <c:numRef>
              <c:f>Q_4_5_ER!$AN$71:$AQ$71</c:f>
              <c:numCache>
                <c:formatCode>0</c:formatCode>
                <c:ptCount val="4"/>
                <c:pt idx="0">
                  <c:v>8.7719298245614024</c:v>
                </c:pt>
                <c:pt idx="1">
                  <c:v>11.688311688311687</c:v>
                </c:pt>
                <c:pt idx="2">
                  <c:v>18.032786885245901</c:v>
                </c:pt>
                <c:pt idx="3">
                  <c:v>36.666666666666664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73-4C08-BA44-0782FC65960C}"/>
            </c:ext>
          </c:extLst>
        </c:ser>
        <c:ser>
          <c:idx val="2"/>
          <c:order val="2"/>
          <c:tx>
            <c:strRef>
              <c:f>Q_4_5_ER!$AM$72</c:f>
              <c:strCache>
                <c:ptCount val="1"/>
                <c:pt idx="0">
                  <c:v>Non so se farò investimenti 5.0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Q_4_5_ER!$AN$69:$AQ$69</c:f>
              <c:strCache>
                <c:ptCount val="4"/>
                <c:pt idx="0">
                  <c:v>Media</c:v>
                </c:pt>
                <c:pt idx="1">
                  <c:v>No 4.0</c:v>
                </c:pt>
                <c:pt idx="2">
                  <c:v>Bassa</c:v>
                </c:pt>
                <c:pt idx="3">
                  <c:v>Alta</c:v>
                </c:pt>
              </c:strCache>
            </c:strRef>
          </c:cat>
          <c:val>
            <c:numRef>
              <c:f>Q_4_5_ER!$AN$72:$AQ$72</c:f>
              <c:numCache>
                <c:formatCode>0</c:formatCode>
                <c:ptCount val="4"/>
                <c:pt idx="0">
                  <c:v>29.82456140350877</c:v>
                </c:pt>
                <c:pt idx="1">
                  <c:v>46.753246753246749</c:v>
                </c:pt>
                <c:pt idx="2">
                  <c:v>40.983606557377051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73-4C08-BA44-0782FC65960C}"/>
            </c:ext>
          </c:extLst>
        </c:ser>
        <c:ser>
          <c:idx val="3"/>
          <c:order val="3"/>
          <c:tx>
            <c:strRef>
              <c:f>Q_4_5_ER!$AM$73</c:f>
              <c:strCache>
                <c:ptCount val="1"/>
                <c:pt idx="0">
                  <c:v>Non conosco l'incentivo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Q_4_5_ER!$AN$69:$AQ$69</c:f>
              <c:strCache>
                <c:ptCount val="4"/>
                <c:pt idx="0">
                  <c:v>Media</c:v>
                </c:pt>
                <c:pt idx="1">
                  <c:v>No 4.0</c:v>
                </c:pt>
                <c:pt idx="2">
                  <c:v>Bassa</c:v>
                </c:pt>
                <c:pt idx="3">
                  <c:v>Alta</c:v>
                </c:pt>
              </c:strCache>
            </c:strRef>
          </c:cat>
          <c:val>
            <c:numRef>
              <c:f>Q_4_5_ER!$AN$73:$AQ$73</c:f>
              <c:numCache>
                <c:formatCode>0</c:formatCode>
                <c:ptCount val="4"/>
                <c:pt idx="0">
                  <c:v>7.0175438596491224</c:v>
                </c:pt>
                <c:pt idx="1">
                  <c:v>1.2987012987012987</c:v>
                </c:pt>
                <c:pt idx="2">
                  <c:v>1.639344262295082</c:v>
                </c:pt>
                <c:pt idx="3">
                  <c:v>3.3333333333333335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73-4C08-BA44-0782FC65960C}"/>
            </c:ext>
          </c:extLst>
        </c:ser>
        <c:ser>
          <c:idx val="4"/>
          <c:order val="4"/>
          <c:tx>
            <c:strRef>
              <c:f>Q_4_5_ER!$AM$74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Q_4_5_ER!$AN$69:$AQ$69</c:f>
              <c:strCache>
                <c:ptCount val="4"/>
                <c:pt idx="0">
                  <c:v>Media</c:v>
                </c:pt>
                <c:pt idx="1">
                  <c:v>No 4.0</c:v>
                </c:pt>
                <c:pt idx="2">
                  <c:v>Bassa</c:v>
                </c:pt>
                <c:pt idx="3">
                  <c:v>Alta</c:v>
                </c:pt>
              </c:strCache>
            </c:strRef>
          </c:cat>
          <c:val>
            <c:numRef>
              <c:f>Q_4_5_ER!$AN$74:$AQ$74</c:f>
              <c:numCache>
                <c:formatCode>0</c:formatCode>
                <c:ptCount val="4"/>
                <c:pt idx="0">
                  <c:v>47.368421052631575</c:v>
                </c:pt>
                <c:pt idx="1">
                  <c:v>31.168831168831169</c:v>
                </c:pt>
                <c:pt idx="2">
                  <c:v>26.229508196721312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73-4C08-BA44-0782FC659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0074384"/>
        <c:axId val="920071864"/>
      </c:barChart>
      <c:catAx>
        <c:axId val="920074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20071864"/>
        <c:crosses val="autoZero"/>
        <c:auto val="1"/>
        <c:lblAlgn val="ctr"/>
        <c:lblOffset val="100"/>
        <c:noMultiLvlLbl val="0"/>
      </c:catAx>
      <c:valAx>
        <c:axId val="9200718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2007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93939393939391E-2"/>
          <c:y val="0.70048734567901239"/>
          <c:w val="0.94997651515151516"/>
          <c:h val="0.275994135802469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Q6_CL_FATT_BR!$R$2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28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E4-478D-B73C-D5914FBFF873}"/>
              </c:ext>
            </c:extLst>
          </c:dPt>
          <c:dPt>
            <c:idx val="1"/>
            <c:invertIfNegative val="0"/>
            <c:bubble3D val="0"/>
            <c:spPr>
              <a:solidFill>
                <a:srgbClr val="828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08F-4071-BBFE-102DF1AD25D8}"/>
              </c:ext>
            </c:extLst>
          </c:dPt>
          <c:dPt>
            <c:idx val="3"/>
            <c:invertIfNegative val="0"/>
            <c:bubble3D val="0"/>
            <c:spPr>
              <a:solidFill>
                <a:srgbClr val="828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08F-4071-BBFE-102DF1AD25D8}"/>
              </c:ext>
            </c:extLst>
          </c:dPt>
          <c:dPt>
            <c:idx val="5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08F-4071-BBFE-102DF1AD25D8}"/>
              </c:ext>
            </c:extLst>
          </c:dPt>
          <c:dPt>
            <c:idx val="6"/>
            <c:invertIfNegative val="0"/>
            <c:bubble3D val="0"/>
            <c:spPr>
              <a:solidFill>
                <a:srgbClr val="0A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08F-4071-BBFE-102DF1AD25D8}"/>
              </c:ext>
            </c:extLst>
          </c:dPt>
          <c:dPt>
            <c:idx val="9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8F-4071-BBFE-102DF1AD25D8}"/>
              </c:ext>
            </c:extLst>
          </c:dPt>
          <c:dPt>
            <c:idx val="10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08F-4071-BBFE-102DF1AD25D8}"/>
              </c:ext>
            </c:extLst>
          </c:dPt>
          <c:dPt>
            <c:idx val="11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08F-4071-BBFE-102DF1AD25D8}"/>
              </c:ext>
            </c:extLst>
          </c:dPt>
          <c:dPt>
            <c:idx val="1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08F-4071-BBFE-102DF1AD25D8}"/>
              </c:ext>
            </c:extLst>
          </c:dPt>
          <c:dPt>
            <c:idx val="13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8F-4071-BBFE-102DF1AD25D8}"/>
              </c:ext>
            </c:extLst>
          </c:dPt>
          <c:dPt>
            <c:idx val="14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08F-4071-BBFE-102DF1AD25D8}"/>
              </c:ext>
            </c:extLst>
          </c:dPt>
          <c:dPt>
            <c:idx val="15"/>
            <c:invertIfNegative val="0"/>
            <c:bubble3D val="0"/>
            <c:spPr>
              <a:solidFill>
                <a:srgbClr val="4091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8F-4071-BBFE-102DF1AD25D8}"/>
              </c:ext>
            </c:extLst>
          </c:dPt>
          <c:dPt>
            <c:idx val="16"/>
            <c:invertIfNegative val="0"/>
            <c:bubble3D val="0"/>
            <c:spPr>
              <a:solidFill>
                <a:srgbClr val="828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8F-4071-BBFE-102DF1AD25D8}"/>
              </c:ext>
            </c:extLst>
          </c:dPt>
          <c:dPt>
            <c:idx val="17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8F-4071-BBFE-102DF1AD25D8}"/>
              </c:ext>
            </c:extLst>
          </c:dPt>
          <c:dPt>
            <c:idx val="18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08F-4071-BBFE-102DF1AD25D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FE4-478D-B73C-D5914FBFF87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FE4-478D-B73C-D5914FBFF87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08F-4071-BBFE-102DF1AD25D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FE4-478D-B73C-D5914FBFF873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FE4-478D-B73C-D5914FBFF873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08F-4071-BBFE-102DF1AD25D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08F-4071-BBFE-102DF1AD25D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08F-4071-BBFE-102DF1AD25D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08F-4071-BBFE-102DF1AD25D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08F-4071-BBFE-102DF1AD25D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8F-4071-BBFE-102DF1AD25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Q6_CL_FATT_BR!$O$3:$O$21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Q6_CL_FATT_BR!$R$3:$R$21</c:f>
              <c:numCache>
                <c:formatCode>0.0</c:formatCode>
                <c:ptCount val="19"/>
                <c:pt idx="0">
                  <c:v>0.44444444444444442</c:v>
                </c:pt>
                <c:pt idx="1">
                  <c:v>0.88888888888888884</c:v>
                </c:pt>
                <c:pt idx="2">
                  <c:v>2.666666666666667</c:v>
                </c:pt>
                <c:pt idx="3">
                  <c:v>3.5555555555555554</c:v>
                </c:pt>
                <c:pt idx="4">
                  <c:v>4</c:v>
                </c:pt>
                <c:pt idx="5">
                  <c:v>4.8888888888888893</c:v>
                </c:pt>
                <c:pt idx="6">
                  <c:v>6.666666666666667</c:v>
                </c:pt>
                <c:pt idx="7">
                  <c:v>8.4444444444444446</c:v>
                </c:pt>
                <c:pt idx="8">
                  <c:v>8.8888888888888893</c:v>
                </c:pt>
                <c:pt idx="9">
                  <c:v>10.666666666666668</c:v>
                </c:pt>
                <c:pt idx="10">
                  <c:v>16</c:v>
                </c:pt>
                <c:pt idx="11">
                  <c:v>24.444444444444443</c:v>
                </c:pt>
                <c:pt idx="12">
                  <c:v>34.666666666666671</c:v>
                </c:pt>
                <c:pt idx="13">
                  <c:v>35.111111111111107</c:v>
                </c:pt>
                <c:pt idx="14">
                  <c:v>36.888888888888886</c:v>
                </c:pt>
                <c:pt idx="15">
                  <c:v>36.888888888888886</c:v>
                </c:pt>
                <c:pt idx="16">
                  <c:v>37.777777777777779</c:v>
                </c:pt>
                <c:pt idx="17">
                  <c:v>39.111111111111114</c:v>
                </c:pt>
                <c:pt idx="18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5-4706-A750-9B69368EC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Q6_CL_FATT_BR!$P$2</c15:sqref>
                        </c15:formulaRef>
                      </c:ext>
                    </c:extLst>
                    <c:strCache>
                      <c:ptCount val="1"/>
                      <c:pt idx="0">
                        <c:v>Micro-Piccole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Q6_CL_FATT_BR!$O$3:$O$21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Q6_CL_FATT_BR!$P$3:$P$21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2.459016393442623</c:v>
                      </c:pt>
                      <c:pt idx="3">
                        <c:v>0.81967213114754101</c:v>
                      </c:pt>
                      <c:pt idx="4">
                        <c:v>1.639344262295082</c:v>
                      </c:pt>
                      <c:pt idx="5">
                        <c:v>4.0983606557377046</c:v>
                      </c:pt>
                      <c:pt idx="6">
                        <c:v>8.1967213114754092</c:v>
                      </c:pt>
                      <c:pt idx="7">
                        <c:v>8.1967213114754092</c:v>
                      </c:pt>
                      <c:pt idx="8">
                        <c:v>7.3770491803278686</c:v>
                      </c:pt>
                      <c:pt idx="9">
                        <c:v>7.3770491803278686</c:v>
                      </c:pt>
                      <c:pt idx="10">
                        <c:v>16.393442622950818</c:v>
                      </c:pt>
                      <c:pt idx="11">
                        <c:v>19.672131147540984</c:v>
                      </c:pt>
                      <c:pt idx="12">
                        <c:v>31.147540983606557</c:v>
                      </c:pt>
                      <c:pt idx="13">
                        <c:v>31.967213114754102</c:v>
                      </c:pt>
                      <c:pt idx="14">
                        <c:v>34.42622950819672</c:v>
                      </c:pt>
                      <c:pt idx="15">
                        <c:v>28.688524590163933</c:v>
                      </c:pt>
                      <c:pt idx="16">
                        <c:v>36.065573770491802</c:v>
                      </c:pt>
                      <c:pt idx="17">
                        <c:v>39.344262295081968</c:v>
                      </c:pt>
                      <c:pt idx="18">
                        <c:v>34.42622950819672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C5-4706-A750-9B69368ECAC1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Q6_CL_FATT_BR!$Q$2</c15:sqref>
                        </c15:formulaRef>
                      </c:ext>
                    </c:extLst>
                    <c:strCache>
                      <c:ptCount val="1"/>
                      <c:pt idx="0">
                        <c:v>Medie-Grandi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Q6_CL_FATT_BR!$O$3:$O$21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Q6_CL_FATT_BR!$Q$3:$Q$21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0.97087378640776689</c:v>
                      </c:pt>
                      <c:pt idx="1">
                        <c:v>1.9417475728155338</c:v>
                      </c:pt>
                      <c:pt idx="2">
                        <c:v>2.912621359223301</c:v>
                      </c:pt>
                      <c:pt idx="3">
                        <c:v>6.7961165048543686</c:v>
                      </c:pt>
                      <c:pt idx="4">
                        <c:v>6.7961165048543686</c:v>
                      </c:pt>
                      <c:pt idx="5">
                        <c:v>5.825242718446602</c:v>
                      </c:pt>
                      <c:pt idx="6">
                        <c:v>4.8543689320388346</c:v>
                      </c:pt>
                      <c:pt idx="7">
                        <c:v>8.7378640776699026</c:v>
                      </c:pt>
                      <c:pt idx="8">
                        <c:v>10.679611650485436</c:v>
                      </c:pt>
                      <c:pt idx="9">
                        <c:v>14.563106796116504</c:v>
                      </c:pt>
                      <c:pt idx="10">
                        <c:v>15.53398058252427</c:v>
                      </c:pt>
                      <c:pt idx="11">
                        <c:v>30.097087378640776</c:v>
                      </c:pt>
                      <c:pt idx="12">
                        <c:v>38.834951456310677</c:v>
                      </c:pt>
                      <c:pt idx="13">
                        <c:v>38.834951456310677</c:v>
                      </c:pt>
                      <c:pt idx="14">
                        <c:v>39.805825242718448</c:v>
                      </c:pt>
                      <c:pt idx="15">
                        <c:v>46.601941747572816</c:v>
                      </c:pt>
                      <c:pt idx="16">
                        <c:v>39.805825242718448</c:v>
                      </c:pt>
                      <c:pt idx="17">
                        <c:v>38.834951456310677</c:v>
                      </c:pt>
                      <c:pt idx="18">
                        <c:v>55.339805825242713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CC5-4706-A750-9B69368ECAC1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2E7-4374-8928-8EE847E31374}"/>
              </c:ext>
            </c:extLst>
          </c:dPt>
          <c:dPt>
            <c:idx val="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E7-4374-8928-8EE847E3137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2E7-4374-8928-8EE847E313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2E7-4374-8928-8EE847E31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Q6_FASCIA_DIG_BR!$U$3:$U$21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Q6_FASCIA_DIG_BR!$AA$3:$AA$21</c:f>
              <c:numCache>
                <c:formatCode>0</c:formatCode>
                <c:ptCount val="19"/>
                <c:pt idx="0">
                  <c:v>0</c:v>
                </c:pt>
                <c:pt idx="1">
                  <c:v>3.3333333333333335</c:v>
                </c:pt>
                <c:pt idx="2">
                  <c:v>-1.7543859649122806</c:v>
                </c:pt>
                <c:pt idx="3">
                  <c:v>11.578947368421053</c:v>
                </c:pt>
                <c:pt idx="4">
                  <c:v>8.2456140350877192</c:v>
                </c:pt>
                <c:pt idx="5">
                  <c:v>8.2456140350877192</c:v>
                </c:pt>
                <c:pt idx="6">
                  <c:v>-21.052631578947366</c:v>
                </c:pt>
                <c:pt idx="7">
                  <c:v>2.8070175438596507</c:v>
                </c:pt>
                <c:pt idx="8">
                  <c:v>2.9824561403508776</c:v>
                </c:pt>
                <c:pt idx="9">
                  <c:v>13.157894736842103</c:v>
                </c:pt>
                <c:pt idx="10">
                  <c:v>2.6315789473684195</c:v>
                </c:pt>
                <c:pt idx="11">
                  <c:v>20.701754385964914</c:v>
                </c:pt>
                <c:pt idx="12">
                  <c:v>47.017543859649123</c:v>
                </c:pt>
                <c:pt idx="13">
                  <c:v>48.94736842105263</c:v>
                </c:pt>
                <c:pt idx="14">
                  <c:v>23.508771929824565</c:v>
                </c:pt>
                <c:pt idx="15">
                  <c:v>38.94736842105263</c:v>
                </c:pt>
                <c:pt idx="16">
                  <c:v>20.350877192982455</c:v>
                </c:pt>
                <c:pt idx="17">
                  <c:v>30.17543859649123</c:v>
                </c:pt>
                <c:pt idx="18">
                  <c:v>60.175438596491233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7-4374-8928-8EE847E31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994665201733504"/>
          <c:y val="3.0250145433391506E-2"/>
          <c:w val="0.75612317646340721"/>
          <c:h val="0.87517261912941513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Q6_FASCIA_DIG_BR!$Y$2</c:f>
              <c:strCache>
                <c:ptCount val="1"/>
                <c:pt idx="0">
                  <c:v>Alta digitalizzazione</c:v>
                </c:pt>
              </c:strCache>
            </c:strRef>
          </c:tx>
          <c:spPr>
            <a:solidFill>
              <a:srgbClr val="EC6400"/>
            </a:solidFill>
            <a:ln>
              <a:noFill/>
            </a:ln>
            <a:effectLst/>
          </c:spPr>
          <c:invertIfNegative val="0"/>
          <c:cat>
            <c:strRef>
              <c:f>Q6_FASCIA_DIG_BR!$U$3:$U$21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Q6_FASCIA_DIG_BR!$Y$3:$Y$21</c:f>
              <c:numCache>
                <c:formatCode>0.0</c:formatCode>
                <c:ptCount val="19"/>
                <c:pt idx="0">
                  <c:v>0</c:v>
                </c:pt>
                <c:pt idx="1">
                  <c:v>3.3333333333333335</c:v>
                </c:pt>
                <c:pt idx="2">
                  <c:v>0</c:v>
                </c:pt>
                <c:pt idx="3">
                  <c:v>13.333333333333334</c:v>
                </c:pt>
                <c:pt idx="4">
                  <c:v>10</c:v>
                </c:pt>
                <c:pt idx="5">
                  <c:v>10</c:v>
                </c:pt>
                <c:pt idx="6">
                  <c:v>0</c:v>
                </c:pt>
                <c:pt idx="7">
                  <c:v>13.333333333333334</c:v>
                </c:pt>
                <c:pt idx="8">
                  <c:v>10</c:v>
                </c:pt>
                <c:pt idx="9">
                  <c:v>16.666666666666664</c:v>
                </c:pt>
                <c:pt idx="10">
                  <c:v>16.666666666666664</c:v>
                </c:pt>
                <c:pt idx="11">
                  <c:v>40</c:v>
                </c:pt>
                <c:pt idx="12">
                  <c:v>73.333333333333329</c:v>
                </c:pt>
                <c:pt idx="13">
                  <c:v>70</c:v>
                </c:pt>
                <c:pt idx="14">
                  <c:v>53.333333333333336</c:v>
                </c:pt>
                <c:pt idx="15">
                  <c:v>60</c:v>
                </c:pt>
                <c:pt idx="16">
                  <c:v>46.666666666666664</c:v>
                </c:pt>
                <c:pt idx="17">
                  <c:v>60</c:v>
                </c:pt>
                <c:pt idx="18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C3-4796-9289-F038F36CDE67}"/>
            </c:ext>
          </c:extLst>
        </c:ser>
        <c:ser>
          <c:idx val="0"/>
          <c:order val="3"/>
          <c:tx>
            <c:strRef>
              <c:f>Q6_FASCIA_DIG_BR!$V$2</c:f>
              <c:strCache>
                <c:ptCount val="1"/>
                <c:pt idx="0">
                  <c:v>NO 4.0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cat>
            <c:strRef>
              <c:f>Q6_FASCIA_DIG_BR!$U$3:$U$21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Q6_FASCIA_DIG_BR!$V$3:$V$21</c:f>
              <c:numCache>
                <c:formatCode>0.0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1.7543859649122806</c:v>
                </c:pt>
                <c:pt idx="3">
                  <c:v>1.7543859649122806</c:v>
                </c:pt>
                <c:pt idx="4">
                  <c:v>1.7543859649122806</c:v>
                </c:pt>
                <c:pt idx="5">
                  <c:v>1.7543859649122806</c:v>
                </c:pt>
                <c:pt idx="6">
                  <c:v>21.052631578947366</c:v>
                </c:pt>
                <c:pt idx="7">
                  <c:v>10.526315789473683</c:v>
                </c:pt>
                <c:pt idx="8">
                  <c:v>7.0175438596491224</c:v>
                </c:pt>
                <c:pt idx="9">
                  <c:v>3.5087719298245612</c:v>
                </c:pt>
                <c:pt idx="10">
                  <c:v>14.035087719298245</c:v>
                </c:pt>
                <c:pt idx="11">
                  <c:v>19.298245614035086</c:v>
                </c:pt>
                <c:pt idx="12">
                  <c:v>26.315789473684209</c:v>
                </c:pt>
                <c:pt idx="13">
                  <c:v>21.052631578947366</c:v>
                </c:pt>
                <c:pt idx="14">
                  <c:v>29.82456140350877</c:v>
                </c:pt>
                <c:pt idx="15">
                  <c:v>21.052631578947366</c:v>
                </c:pt>
                <c:pt idx="16">
                  <c:v>26.315789473684209</c:v>
                </c:pt>
                <c:pt idx="17">
                  <c:v>29.82456140350877</c:v>
                </c:pt>
                <c:pt idx="18">
                  <c:v>29.82456140350877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C3-4796-9289-F038F36CD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Q6_FASCIA_DIG_BR!$X$2</c15:sqref>
                        </c15:formulaRef>
                      </c:ext>
                    </c:extLst>
                    <c:strCache>
                      <c:ptCount val="1"/>
                      <c:pt idx="0">
                        <c:v>Media digitalizzazione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Q6_FASCIA_DIG_BR!$U$3:$U$21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Q6_FASCIA_DIG_BR!$X$3:$X$21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1.639344262295082</c:v>
                      </c:pt>
                      <c:pt idx="1">
                        <c:v>1.639344262295082</c:v>
                      </c:pt>
                      <c:pt idx="2">
                        <c:v>4.918032786885246</c:v>
                      </c:pt>
                      <c:pt idx="3">
                        <c:v>1.639344262295082</c:v>
                      </c:pt>
                      <c:pt idx="4">
                        <c:v>6.557377049180328</c:v>
                      </c:pt>
                      <c:pt idx="5">
                        <c:v>6.557377049180328</c:v>
                      </c:pt>
                      <c:pt idx="6">
                        <c:v>0</c:v>
                      </c:pt>
                      <c:pt idx="7">
                        <c:v>11.475409836065573</c:v>
                      </c:pt>
                      <c:pt idx="8">
                        <c:v>8.1967213114754092</c:v>
                      </c:pt>
                      <c:pt idx="9">
                        <c:v>14.754098360655737</c:v>
                      </c:pt>
                      <c:pt idx="10">
                        <c:v>11.475409836065573</c:v>
                      </c:pt>
                      <c:pt idx="11">
                        <c:v>26.229508196721312</c:v>
                      </c:pt>
                      <c:pt idx="12">
                        <c:v>40.983606557377051</c:v>
                      </c:pt>
                      <c:pt idx="13">
                        <c:v>40.983606557377051</c:v>
                      </c:pt>
                      <c:pt idx="14">
                        <c:v>44.26229508196721</c:v>
                      </c:pt>
                      <c:pt idx="15">
                        <c:v>44.26229508196721</c:v>
                      </c:pt>
                      <c:pt idx="16">
                        <c:v>44.26229508196721</c:v>
                      </c:pt>
                      <c:pt idx="17">
                        <c:v>49.180327868852459</c:v>
                      </c:pt>
                      <c:pt idx="18">
                        <c:v>52.459016393442624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2C3-4796-9289-F038F36CDE67}"/>
                  </c:ext>
                </c:extLst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Q6_FASCIA_DIG_BR!$W$2</c15:sqref>
                        </c15:formulaRef>
                      </c:ext>
                    </c:extLst>
                    <c:strCache>
                      <c:ptCount val="1"/>
                      <c:pt idx="0">
                        <c:v>Bassa digitalizzazione</c:v>
                      </c:pt>
                    </c:strCache>
                  </c:strRef>
                </c:tx>
                <c:spPr>
                  <a:solidFill>
                    <a:srgbClr val="EC640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Q6_FASCIA_DIG_BR!$W$3:$W$21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2.5974025974025974</c:v>
                      </c:pt>
                      <c:pt idx="3">
                        <c:v>2.5974025974025974</c:v>
                      </c:pt>
                      <c:pt idx="4">
                        <c:v>1.2987012987012987</c:v>
                      </c:pt>
                      <c:pt idx="5">
                        <c:v>3.8961038961038961</c:v>
                      </c:pt>
                      <c:pt idx="6">
                        <c:v>3.8961038961038961</c:v>
                      </c:pt>
                      <c:pt idx="7">
                        <c:v>2.5974025974025974</c:v>
                      </c:pt>
                      <c:pt idx="8">
                        <c:v>10.38961038961039</c:v>
                      </c:pt>
                      <c:pt idx="9">
                        <c:v>10.38961038961039</c:v>
                      </c:pt>
                      <c:pt idx="10">
                        <c:v>20.779220779220779</c:v>
                      </c:pt>
                      <c:pt idx="11">
                        <c:v>20.779220779220779</c:v>
                      </c:pt>
                      <c:pt idx="12">
                        <c:v>20.779220779220779</c:v>
                      </c:pt>
                      <c:pt idx="13">
                        <c:v>27.27272727272727</c:v>
                      </c:pt>
                      <c:pt idx="14">
                        <c:v>29.870129870129869</c:v>
                      </c:pt>
                      <c:pt idx="15">
                        <c:v>33.766233766233768</c:v>
                      </c:pt>
                      <c:pt idx="16">
                        <c:v>37.662337662337663</c:v>
                      </c:pt>
                      <c:pt idx="17">
                        <c:v>29.870129870129869</c:v>
                      </c:pt>
                      <c:pt idx="18">
                        <c:v>29.870129870129869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2C3-4796-9289-F038F36CDE6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Q6_FASCIA_DIG_BR!$Z$2</c15:sqref>
                        </c15:formulaRef>
                      </c:ext>
                    </c:extLst>
                    <c:strCache>
                      <c:ptCount val="1"/>
                      <c:pt idx="0">
                        <c:v>Totale</c:v>
                      </c:pt>
                    </c:strCache>
                  </c:strRef>
                </c:tx>
                <c:spPr>
                  <a:solidFill>
                    <a:srgbClr val="003A79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Q6_FASCIA_DIG_BR!$Z$3:$Z$21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0.44444444444444442</c:v>
                      </c:pt>
                      <c:pt idx="1">
                        <c:v>0.88888888888888884</c:v>
                      </c:pt>
                      <c:pt idx="2">
                        <c:v>2.666666666666667</c:v>
                      </c:pt>
                      <c:pt idx="3">
                        <c:v>3.5555555555555554</c:v>
                      </c:pt>
                      <c:pt idx="4">
                        <c:v>4</c:v>
                      </c:pt>
                      <c:pt idx="5">
                        <c:v>4.8888888888888893</c:v>
                      </c:pt>
                      <c:pt idx="6">
                        <c:v>6.666666666666667</c:v>
                      </c:pt>
                      <c:pt idx="7">
                        <c:v>8.4444444444444446</c:v>
                      </c:pt>
                      <c:pt idx="8">
                        <c:v>8.8888888888888893</c:v>
                      </c:pt>
                      <c:pt idx="9">
                        <c:v>10.666666666666668</c:v>
                      </c:pt>
                      <c:pt idx="10">
                        <c:v>16</c:v>
                      </c:pt>
                      <c:pt idx="11">
                        <c:v>24.444444444444443</c:v>
                      </c:pt>
                      <c:pt idx="12">
                        <c:v>34.666666666666671</c:v>
                      </c:pt>
                      <c:pt idx="13">
                        <c:v>35.111111111111107</c:v>
                      </c:pt>
                      <c:pt idx="14">
                        <c:v>36.888888888888886</c:v>
                      </c:pt>
                      <c:pt idx="15">
                        <c:v>36.888888888888886</c:v>
                      </c:pt>
                      <c:pt idx="16">
                        <c:v>37.777777777777779</c:v>
                      </c:pt>
                      <c:pt idx="17">
                        <c:v>39.111111111111114</c:v>
                      </c:pt>
                      <c:pt idx="18">
                        <c:v>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2C3-4796-9289-F038F36CDE67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47994949494949"/>
          <c:y val="0.76703117283950617"/>
          <c:w val="0.37239570707070702"/>
          <c:h val="0.11929598765432099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994665201733504"/>
          <c:y val="3.0250145433391506E-2"/>
          <c:w val="0.75612317646340721"/>
          <c:h val="0.9300652096292259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Q6_FASCIA_GREEN_BR!$Y$2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rgbClr val="EC6400"/>
            </a:solidFill>
            <a:ln>
              <a:noFill/>
            </a:ln>
            <a:effectLst/>
          </c:spPr>
          <c:invertIfNegative val="0"/>
          <c:cat>
            <c:strRef>
              <c:f>Q6_FASCIA_GREEN_BR!$U$3:$U$21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Q6_FASCIA_GREEN_BR!$Y$3:$Y$21</c:f>
              <c:numCache>
                <c:formatCode>0.0</c:formatCode>
                <c:ptCount val="19"/>
                <c:pt idx="0">
                  <c:v>2.5</c:v>
                </c:pt>
                <c:pt idx="1">
                  <c:v>5</c:v>
                </c:pt>
                <c:pt idx="2">
                  <c:v>0</c:v>
                </c:pt>
                <c:pt idx="3">
                  <c:v>10</c:v>
                </c:pt>
                <c:pt idx="4">
                  <c:v>10</c:v>
                </c:pt>
                <c:pt idx="5">
                  <c:v>12.5</c:v>
                </c:pt>
                <c:pt idx="6">
                  <c:v>0</c:v>
                </c:pt>
                <c:pt idx="7">
                  <c:v>15</c:v>
                </c:pt>
                <c:pt idx="8">
                  <c:v>7.5</c:v>
                </c:pt>
                <c:pt idx="9">
                  <c:v>12.5</c:v>
                </c:pt>
                <c:pt idx="10">
                  <c:v>12.5</c:v>
                </c:pt>
                <c:pt idx="11">
                  <c:v>50</c:v>
                </c:pt>
                <c:pt idx="12">
                  <c:v>65</c:v>
                </c:pt>
                <c:pt idx="13">
                  <c:v>67.5</c:v>
                </c:pt>
                <c:pt idx="14">
                  <c:v>57.499999999999993</c:v>
                </c:pt>
                <c:pt idx="15">
                  <c:v>72.5</c:v>
                </c:pt>
                <c:pt idx="16">
                  <c:v>62.5</c:v>
                </c:pt>
                <c:pt idx="17">
                  <c:v>47.5</c:v>
                </c:pt>
                <c:pt idx="18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B-4C9D-B465-8F9BA7317395}"/>
            </c:ext>
          </c:extLst>
        </c:ser>
        <c:ser>
          <c:idx val="0"/>
          <c:order val="3"/>
          <c:tx>
            <c:strRef>
              <c:f>Q6_FASCIA_GREEN_BR!$V$2</c:f>
              <c:strCache>
                <c:ptCount val="1"/>
                <c:pt idx="0">
                  <c:v>Molto basso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cat>
            <c:strRef>
              <c:f>Q6_FASCIA_GREEN_BR!$U$3:$U$21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Q6_FASCIA_GREEN_BR!$V$3:$V$21</c:f>
              <c:numCache>
                <c:formatCode>0.0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6.666666666666667</c:v>
                </c:pt>
                <c:pt idx="3">
                  <c:v>0</c:v>
                </c:pt>
                <c:pt idx="4">
                  <c:v>0</c:v>
                </c:pt>
                <c:pt idx="5">
                  <c:v>6.666666666666667</c:v>
                </c:pt>
                <c:pt idx="6">
                  <c:v>46.666666666666664</c:v>
                </c:pt>
                <c:pt idx="7">
                  <c:v>6.666666666666667</c:v>
                </c:pt>
                <c:pt idx="8">
                  <c:v>0</c:v>
                </c:pt>
                <c:pt idx="9">
                  <c:v>0</c:v>
                </c:pt>
                <c:pt idx="10">
                  <c:v>13.333333333333334</c:v>
                </c:pt>
                <c:pt idx="11">
                  <c:v>13.333333333333334</c:v>
                </c:pt>
                <c:pt idx="12">
                  <c:v>6.666666666666667</c:v>
                </c:pt>
                <c:pt idx="13">
                  <c:v>6.666666666666667</c:v>
                </c:pt>
                <c:pt idx="14">
                  <c:v>20</c:v>
                </c:pt>
                <c:pt idx="15">
                  <c:v>0</c:v>
                </c:pt>
                <c:pt idx="16">
                  <c:v>6.666666666666667</c:v>
                </c:pt>
                <c:pt idx="17">
                  <c:v>13.333333333333334</c:v>
                </c:pt>
                <c:pt idx="18">
                  <c:v>26.666666666666668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2B-4C9D-B465-8F9BA7317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1801688"/>
        <c:axId val="481803656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Q6_FASCIA_GREEN_BR!$X$2</c15:sqref>
                        </c15:formulaRef>
                      </c:ext>
                    </c:extLst>
                    <c:strCache>
                      <c:ptCount val="1"/>
                      <c:pt idx="0">
                        <c:v>Medio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Q6_FASCIA_GREEN_BR!$U$3:$U$21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Q6_FASCIA_GREEN_BR!$X$3:$X$21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4.2857142857142856</c:v>
                      </c:pt>
                      <c:pt idx="3">
                        <c:v>2.8571428571428572</c:v>
                      </c:pt>
                      <c:pt idx="4">
                        <c:v>2.8571428571428572</c:v>
                      </c:pt>
                      <c:pt idx="5">
                        <c:v>7.1428571428571423</c:v>
                      </c:pt>
                      <c:pt idx="6">
                        <c:v>1.4285714285714286</c:v>
                      </c:pt>
                      <c:pt idx="7">
                        <c:v>11.428571428571429</c:v>
                      </c:pt>
                      <c:pt idx="8">
                        <c:v>8.5714285714285712</c:v>
                      </c:pt>
                      <c:pt idx="9">
                        <c:v>14.285714285714285</c:v>
                      </c:pt>
                      <c:pt idx="10">
                        <c:v>20</c:v>
                      </c:pt>
                      <c:pt idx="11">
                        <c:v>27.142857142857142</c:v>
                      </c:pt>
                      <c:pt idx="12">
                        <c:v>38.571428571428577</c:v>
                      </c:pt>
                      <c:pt idx="13">
                        <c:v>37.142857142857146</c:v>
                      </c:pt>
                      <c:pt idx="14">
                        <c:v>40</c:v>
                      </c:pt>
                      <c:pt idx="15">
                        <c:v>50</c:v>
                      </c:pt>
                      <c:pt idx="16">
                        <c:v>35.714285714285715</c:v>
                      </c:pt>
                      <c:pt idx="17">
                        <c:v>47.142857142857139</c:v>
                      </c:pt>
                      <c:pt idx="18">
                        <c:v>47.142857142857139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F2B-4C9D-B465-8F9BA7317395}"/>
                  </c:ext>
                </c:extLst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Q6_FASCIA_GREEN_BR!$W$2</c15:sqref>
                        </c15:formulaRef>
                      </c:ext>
                    </c:extLst>
                    <c:strCache>
                      <c:ptCount val="1"/>
                      <c:pt idx="0">
                        <c:v>Basso</c:v>
                      </c:pt>
                    </c:strCache>
                  </c:strRef>
                </c:tx>
                <c:spPr>
                  <a:solidFill>
                    <a:srgbClr val="EC640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Q6_FASCIA_GREEN_BR!$W$3:$W$21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0</c:v>
                      </c:pt>
                      <c:pt idx="6">
                        <c:v>7.0000000000000009</c:v>
                      </c:pt>
                      <c:pt idx="7">
                        <c:v>4</c:v>
                      </c:pt>
                      <c:pt idx="8">
                        <c:v>11</c:v>
                      </c:pt>
                      <c:pt idx="9">
                        <c:v>9</c:v>
                      </c:pt>
                      <c:pt idx="10">
                        <c:v>15</c:v>
                      </c:pt>
                      <c:pt idx="11">
                        <c:v>14.000000000000002</c:v>
                      </c:pt>
                      <c:pt idx="12">
                        <c:v>24</c:v>
                      </c:pt>
                      <c:pt idx="13">
                        <c:v>25</c:v>
                      </c:pt>
                      <c:pt idx="14">
                        <c:v>28.999999999999996</c:v>
                      </c:pt>
                      <c:pt idx="15">
                        <c:v>19</c:v>
                      </c:pt>
                      <c:pt idx="16">
                        <c:v>34</c:v>
                      </c:pt>
                      <c:pt idx="17">
                        <c:v>34</c:v>
                      </c:pt>
                      <c:pt idx="18">
                        <c:v>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F2B-4C9D-B465-8F9BA731739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Q6_FASCIA_GREEN_BR!$Z$2</c15:sqref>
                        </c15:formulaRef>
                      </c:ext>
                    </c:extLst>
                    <c:strCache>
                      <c:ptCount val="1"/>
                      <c:pt idx="0">
                        <c:v>Totale</c:v>
                      </c:pt>
                    </c:strCache>
                  </c:strRef>
                </c:tx>
                <c:spPr>
                  <a:solidFill>
                    <a:srgbClr val="003A79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Q6_FASCIA_GREEN_BR!$U$3:$U$21</c15:sqref>
                        </c15:formulaRef>
                      </c:ext>
                    </c:extLst>
                    <c:strCache>
                      <c:ptCount val="19"/>
                      <c:pt idx="0">
                        <c:v>Reshoring in Italia</c:v>
                      </c:pt>
                      <c:pt idx="1">
                        <c:v>Aperture in Europa</c:v>
                      </c:pt>
                      <c:pt idx="2">
                        <c:v>Nuovi fondi proprietà</c:v>
                      </c:pt>
                      <c:pt idx="3">
                        <c:v>Aperture fuori Europa</c:v>
                      </c:pt>
                      <c:pt idx="4">
                        <c:v>Acquisizione competitor</c:v>
                      </c:pt>
                      <c:pt idx="5">
                        <c:v>Ingresso nuovi comparti</c:v>
                      </c:pt>
                      <c:pt idx="6">
                        <c:v>Nessuna</c:v>
                      </c:pt>
                      <c:pt idx="7">
                        <c:v>Ingresso nuovi soci</c:v>
                      </c:pt>
                      <c:pt idx="8">
                        <c:v>Acquisizione imprese filiera</c:v>
                      </c:pt>
                      <c:pt idx="9">
                        <c:v>Investimenti in nuovi impianti IT</c:v>
                      </c:pt>
                      <c:pt idx="10">
                        <c:v>Passaggio generazionale</c:v>
                      </c:pt>
                      <c:pt idx="11">
                        <c:v>Riqualificazione strutture/impianti</c:v>
                      </c:pt>
                      <c:pt idx="12">
                        <c:v>Digitalizzazione</c:v>
                      </c:pt>
                      <c:pt idx="13">
                        <c:v>Investimenti in formazione</c:v>
                      </c:pt>
                      <c:pt idx="14">
                        <c:v>Assunzione personale</c:v>
                      </c:pt>
                      <c:pt idx="15">
                        <c:v>Investimenti in ottica green</c:v>
                      </c:pt>
                      <c:pt idx="16">
                        <c:v>Potenziamento export</c:v>
                      </c:pt>
                      <c:pt idx="17">
                        <c:v>Nuovi prodotti</c:v>
                      </c:pt>
                      <c:pt idx="18">
                        <c:v>R&amp;S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Q6_FASCIA_GREEN_BR!$Z$3:$Z$21</c15:sqref>
                        </c15:formulaRef>
                      </c:ext>
                    </c:extLst>
                    <c:numCache>
                      <c:formatCode>0.0</c:formatCode>
                      <c:ptCount val="19"/>
                      <c:pt idx="0">
                        <c:v>0.44444444444444442</c:v>
                      </c:pt>
                      <c:pt idx="1">
                        <c:v>0.88888888888888884</c:v>
                      </c:pt>
                      <c:pt idx="2">
                        <c:v>2.666666666666667</c:v>
                      </c:pt>
                      <c:pt idx="3">
                        <c:v>3.5555555555555554</c:v>
                      </c:pt>
                      <c:pt idx="4">
                        <c:v>4</c:v>
                      </c:pt>
                      <c:pt idx="5">
                        <c:v>4.8888888888888893</c:v>
                      </c:pt>
                      <c:pt idx="6">
                        <c:v>6.666666666666667</c:v>
                      </c:pt>
                      <c:pt idx="7">
                        <c:v>8.4444444444444446</c:v>
                      </c:pt>
                      <c:pt idx="8">
                        <c:v>8.8888888888888893</c:v>
                      </c:pt>
                      <c:pt idx="9">
                        <c:v>10.666666666666668</c:v>
                      </c:pt>
                      <c:pt idx="10">
                        <c:v>16</c:v>
                      </c:pt>
                      <c:pt idx="11">
                        <c:v>24.444444444444443</c:v>
                      </c:pt>
                      <c:pt idx="12">
                        <c:v>34.666666666666671</c:v>
                      </c:pt>
                      <c:pt idx="13">
                        <c:v>35.111111111111107</c:v>
                      </c:pt>
                      <c:pt idx="14">
                        <c:v>36.888888888888886</c:v>
                      </c:pt>
                      <c:pt idx="15">
                        <c:v>36.888888888888886</c:v>
                      </c:pt>
                      <c:pt idx="16">
                        <c:v>37.777777777777779</c:v>
                      </c:pt>
                      <c:pt idx="17">
                        <c:v>39.111111111111114</c:v>
                      </c:pt>
                      <c:pt idx="18">
                        <c:v>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F2B-4C9D-B465-8F9BA7317395}"/>
                  </c:ext>
                </c:extLst>
              </c15:ser>
            </c15:filteredBarSeries>
          </c:ext>
        </c:extLst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171742424242413"/>
          <c:y val="0.81160401234567903"/>
          <c:w val="0.25922803030303032"/>
          <c:h val="0.12292932098765431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F22-4FB7-8319-76BEE4F90AFE}"/>
              </c:ext>
            </c:extLst>
          </c:dPt>
          <c:dPt>
            <c:idx val="6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22-4FB7-8319-76BEE4F90AFE}"/>
              </c:ext>
            </c:extLst>
          </c:dPt>
          <c:dPt>
            <c:idx val="1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22-4FB7-8319-76BEE4F90AF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F22-4FB7-8319-76BEE4F90AF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F22-4FB7-8319-76BEE4F90AF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F22-4FB7-8319-76BEE4F90A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Q6_FASCIA_GREEN_BR!$U$3:$U$21</c:f>
              <c:strCache>
                <c:ptCount val="19"/>
                <c:pt idx="0">
                  <c:v>Reshoring in Italia</c:v>
                </c:pt>
                <c:pt idx="1">
                  <c:v>Aperture in Europa</c:v>
                </c:pt>
                <c:pt idx="2">
                  <c:v>Nuovi fondi proprietà</c:v>
                </c:pt>
                <c:pt idx="3">
                  <c:v>Aperture fuori Europa</c:v>
                </c:pt>
                <c:pt idx="4">
                  <c:v>Acquisizione competitor</c:v>
                </c:pt>
                <c:pt idx="5">
                  <c:v>Ingresso nuovi comparti</c:v>
                </c:pt>
                <c:pt idx="6">
                  <c:v>Nessuna</c:v>
                </c:pt>
                <c:pt idx="7">
                  <c:v>Ingresso nuovi soci</c:v>
                </c:pt>
                <c:pt idx="8">
                  <c:v>Acquisizione imprese filiera</c:v>
                </c:pt>
                <c:pt idx="9">
                  <c:v>Investimenti in nuovi impianti IT</c:v>
                </c:pt>
                <c:pt idx="10">
                  <c:v>Passaggio generazionale</c:v>
                </c:pt>
                <c:pt idx="11">
                  <c:v>Riqualificazione strutture/impianti</c:v>
                </c:pt>
                <c:pt idx="12">
                  <c:v>Digitalizzazione</c:v>
                </c:pt>
                <c:pt idx="13">
                  <c:v>Investimenti in formazione</c:v>
                </c:pt>
                <c:pt idx="14">
                  <c:v>Assunzione personale</c:v>
                </c:pt>
                <c:pt idx="15">
                  <c:v>Investimenti in ottica green</c:v>
                </c:pt>
                <c:pt idx="16">
                  <c:v>Potenziamento export</c:v>
                </c:pt>
                <c:pt idx="17">
                  <c:v>Nuovi prodotti</c:v>
                </c:pt>
                <c:pt idx="18">
                  <c:v>R&amp;S</c:v>
                </c:pt>
              </c:strCache>
            </c:strRef>
          </c:cat>
          <c:val>
            <c:numRef>
              <c:f>Q6_FASCIA_GREEN_BR!$AA$3:$AA$21</c:f>
              <c:numCache>
                <c:formatCode>0</c:formatCode>
                <c:ptCount val="19"/>
                <c:pt idx="0">
                  <c:v>2.5</c:v>
                </c:pt>
                <c:pt idx="1">
                  <c:v>5</c:v>
                </c:pt>
                <c:pt idx="2">
                  <c:v>-6.666666666666667</c:v>
                </c:pt>
                <c:pt idx="3">
                  <c:v>10</c:v>
                </c:pt>
                <c:pt idx="4">
                  <c:v>10</c:v>
                </c:pt>
                <c:pt idx="5">
                  <c:v>5.833333333333333</c:v>
                </c:pt>
                <c:pt idx="6">
                  <c:v>-46.666666666666664</c:v>
                </c:pt>
                <c:pt idx="7">
                  <c:v>8.3333333333333321</c:v>
                </c:pt>
                <c:pt idx="8">
                  <c:v>7.5</c:v>
                </c:pt>
                <c:pt idx="9">
                  <c:v>12.5</c:v>
                </c:pt>
                <c:pt idx="10">
                  <c:v>-0.83333333333333393</c:v>
                </c:pt>
                <c:pt idx="11">
                  <c:v>36.666666666666664</c:v>
                </c:pt>
                <c:pt idx="12">
                  <c:v>58.333333333333336</c:v>
                </c:pt>
                <c:pt idx="13">
                  <c:v>60.833333333333336</c:v>
                </c:pt>
                <c:pt idx="14">
                  <c:v>37.499999999999993</c:v>
                </c:pt>
                <c:pt idx="15">
                  <c:v>72.5</c:v>
                </c:pt>
                <c:pt idx="16">
                  <c:v>55.833333333333336</c:v>
                </c:pt>
                <c:pt idx="17">
                  <c:v>34.166666666666664</c:v>
                </c:pt>
                <c:pt idx="18">
                  <c:v>43.333333333333329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2-4FB7-8319-76BEE4F90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678787878787878"/>
          <c:y val="4.2936117388635793E-2"/>
          <c:w val="0.57016717171717168"/>
          <c:h val="0.712429130050333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Grafici_BIREX!$I$110</c:f>
              <c:strCache>
                <c:ptCount val="1"/>
                <c:pt idx="0">
                  <c:v>Micro-Piccole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Grafici_BIREX!$H$111:$H$115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Grafici_BIREX!$I$111:$I$115</c:f>
              <c:numCache>
                <c:formatCode>0.0</c:formatCode>
                <c:ptCount val="5"/>
                <c:pt idx="0">
                  <c:v>5.3333333333333339</c:v>
                </c:pt>
                <c:pt idx="1">
                  <c:v>14.666666666666666</c:v>
                </c:pt>
                <c:pt idx="2">
                  <c:v>17.333333333333336</c:v>
                </c:pt>
                <c:pt idx="3">
                  <c:v>28.000000000000004</c:v>
                </c:pt>
                <c:pt idx="4">
                  <c:v>34.666666666666671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9-47E8-834D-E6BF192FA849}"/>
            </c:ext>
          </c:extLst>
        </c:ser>
        <c:ser>
          <c:idx val="1"/>
          <c:order val="1"/>
          <c:tx>
            <c:strRef>
              <c:f>Grafici_BIREX!$J$110</c:f>
              <c:strCache>
                <c:ptCount val="1"/>
                <c:pt idx="0">
                  <c:v>Medie-Grandi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Grafici_BIREX!$H$111:$H$115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Grafici_BIREX!$J$111:$J$115</c:f>
              <c:numCache>
                <c:formatCode>0.0</c:formatCode>
                <c:ptCount val="5"/>
                <c:pt idx="0">
                  <c:v>19.354838709677416</c:v>
                </c:pt>
                <c:pt idx="1">
                  <c:v>9.67741935483871</c:v>
                </c:pt>
                <c:pt idx="2">
                  <c:v>15.053763440860216</c:v>
                </c:pt>
                <c:pt idx="3">
                  <c:v>29.032258064516132</c:v>
                </c:pt>
                <c:pt idx="4">
                  <c:v>26.881720430107524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09-47E8-834D-E6BF192FA849}"/>
            </c:ext>
          </c:extLst>
        </c:ser>
        <c:ser>
          <c:idx val="2"/>
          <c:order val="2"/>
          <c:tx>
            <c:strRef>
              <c:f>Grafici_BIREX!$K$110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Grafici_BIREX!$H$111:$H$115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Grafici_BIREX!$K$111:$K$115</c:f>
              <c:numCache>
                <c:formatCode>0.0</c:formatCode>
                <c:ptCount val="5"/>
                <c:pt idx="0">
                  <c:v>13.095238095238095</c:v>
                </c:pt>
                <c:pt idx="1">
                  <c:v>11.904761904761903</c:v>
                </c:pt>
                <c:pt idx="2">
                  <c:v>16.071428571428573</c:v>
                </c:pt>
                <c:pt idx="3">
                  <c:v>28.571428571428569</c:v>
                </c:pt>
                <c:pt idx="4">
                  <c:v>30.357142857142854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09-47E8-834D-E6BF192FA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07752525252526"/>
          <c:y val="0.86420138975329708"/>
          <c:w val="0.75432954545454545"/>
          <c:h val="6.9442792464265754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Grafici_BIREX!$L$125</c:f>
              <c:strCache>
                <c:ptCount val="1"/>
                <c:pt idx="0">
                  <c:v>Alimentare e bevande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Grafici_BIREX!$K$126:$K$130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Grafici_BIREX!$L$126:$L$130</c:f>
              <c:numCache>
                <c:formatCode>0.0</c:formatCode>
                <c:ptCount val="5"/>
                <c:pt idx="0">
                  <c:v>7.352941176470587</c:v>
                </c:pt>
                <c:pt idx="1">
                  <c:v>7.3529411764705888</c:v>
                </c:pt>
                <c:pt idx="2">
                  <c:v>13.23529411764706</c:v>
                </c:pt>
                <c:pt idx="3">
                  <c:v>33.82352941176471</c:v>
                </c:pt>
                <c:pt idx="4">
                  <c:v>38.235294117647058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D-40CE-A698-A94787E7C763}"/>
            </c:ext>
          </c:extLst>
        </c:ser>
        <c:ser>
          <c:idx val="1"/>
          <c:order val="1"/>
          <c:tx>
            <c:strRef>
              <c:f>Grafici_BIREX!$M$125</c:f>
              <c:strCache>
                <c:ptCount val="1"/>
                <c:pt idx="0">
                  <c:v>Elettronica ed elettrotecnica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Grafici_BIREX!$K$126:$K$130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Grafici_BIREX!$M$126:$M$130</c:f>
              <c:numCache>
                <c:formatCode>0.0</c:formatCode>
                <c:ptCount val="5"/>
                <c:pt idx="0">
                  <c:v>20.68965517241379</c:v>
                </c:pt>
                <c:pt idx="1">
                  <c:v>13.793103448275861</c:v>
                </c:pt>
                <c:pt idx="2">
                  <c:v>24.137931034482758</c:v>
                </c:pt>
                <c:pt idx="3">
                  <c:v>31.03448275862069</c:v>
                </c:pt>
                <c:pt idx="4">
                  <c:v>10.344827586206897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D-40CE-A698-A94787E7C763}"/>
            </c:ext>
          </c:extLst>
        </c:ser>
        <c:ser>
          <c:idx val="2"/>
          <c:order val="2"/>
          <c:tx>
            <c:strRef>
              <c:f>Grafici_BIREX!$N$125</c:f>
              <c:strCache>
                <c:ptCount val="1"/>
                <c:pt idx="0">
                  <c:v>Meccanica</c:v>
                </c:pt>
              </c:strCache>
            </c:strRef>
          </c:tx>
          <c:spPr>
            <a:solidFill>
              <a:srgbClr val="003A7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Grafici_BIREX!$K$126:$K$130</c:f>
              <c:strCache>
                <c:ptCount val="5"/>
                <c:pt idx="0">
                  <c:v>Almeno 5 tecnologie</c:v>
                </c:pt>
                <c:pt idx="1">
                  <c:v>4 tecnologie</c:v>
                </c:pt>
                <c:pt idx="2">
                  <c:v>3 tecnologie</c:v>
                </c:pt>
                <c:pt idx="3">
                  <c:v>2 tecnologie</c:v>
                </c:pt>
                <c:pt idx="4">
                  <c:v>1 tecnologia</c:v>
                </c:pt>
              </c:strCache>
            </c:strRef>
          </c:cat>
          <c:val>
            <c:numRef>
              <c:f>Grafici_BIREX!$N$126:$N$130</c:f>
              <c:numCache>
                <c:formatCode>0.0</c:formatCode>
                <c:ptCount val="5"/>
                <c:pt idx="0">
                  <c:v>18.032786885245905</c:v>
                </c:pt>
                <c:pt idx="1">
                  <c:v>11.475409836065573</c:v>
                </c:pt>
                <c:pt idx="2">
                  <c:v>18.032786885245901</c:v>
                </c:pt>
                <c:pt idx="3">
                  <c:v>24.590163934426229</c:v>
                </c:pt>
                <c:pt idx="4">
                  <c:v>27.868852459016392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D-40CE-A698-A94787E7C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29600005046458E-2"/>
          <c:y val="0.83739870709556374"/>
          <c:w val="0.95593154478416931"/>
          <c:h val="0.12376890632711056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74-4E89-9D6D-5DFBB403D3BD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274-4E89-9D6D-5DFBB403D3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Graf_Q_11_tot!$D$2:$D$7</c:f>
              <c:strCache>
                <c:ptCount val="6"/>
                <c:pt idx="0">
                  <c:v>Risorse umane</c:v>
                </c:pt>
                <c:pt idx="1">
                  <c:v>Marketing</c:v>
                </c:pt>
                <c:pt idx="2">
                  <c:v>Logistica</c:v>
                </c:pt>
                <c:pt idx="3">
                  <c:v>Amministrazione</c:v>
                </c:pt>
                <c:pt idx="4">
                  <c:v>R&amp;S</c:v>
                </c:pt>
                <c:pt idx="5">
                  <c:v>Produzione</c:v>
                </c:pt>
              </c:strCache>
            </c:strRef>
          </c:cat>
          <c:val>
            <c:numRef>
              <c:f>Graf_Q_11_tot!$E$2:$E$7</c:f>
              <c:numCache>
                <c:formatCode>0.0</c:formatCode>
                <c:ptCount val="6"/>
                <c:pt idx="0">
                  <c:v>21.788990825688074</c:v>
                </c:pt>
                <c:pt idx="1">
                  <c:v>27.981651376146786</c:v>
                </c:pt>
                <c:pt idx="2">
                  <c:v>35.550458715596328</c:v>
                </c:pt>
                <c:pt idx="3">
                  <c:v>36.009174311926607</c:v>
                </c:pt>
                <c:pt idx="4">
                  <c:v>37.155963302752291</c:v>
                </c:pt>
                <c:pt idx="5">
                  <c:v>58.944954128440365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D6-4ABD-9E15-CB4DF26B8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C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E0-4A52-85A0-AF1ACC103AFA}"/>
              </c:ext>
            </c:extLst>
          </c:dPt>
          <c:dPt>
            <c:idx val="10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EFA-4CAE-942B-325DE2B262C2}"/>
              </c:ext>
            </c:extLst>
          </c:dPt>
          <c:dPt>
            <c:idx val="11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FA-4CAE-942B-325DE2B262C2}"/>
              </c:ext>
            </c:extLst>
          </c:dPt>
          <c:dPt>
            <c:idx val="12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EFA-4CAE-942B-325DE2B262C2}"/>
              </c:ext>
            </c:extLst>
          </c:dPt>
          <c:dPt>
            <c:idx val="13"/>
            <c:invertIfNegative val="0"/>
            <c:bubble3D val="0"/>
            <c:spPr>
              <a:solidFill>
                <a:srgbClr val="EC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DA-4FFC-A53C-F529F6AD4982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8EE0-4A52-85A0-AF1ACC103AFA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EFA-4CAE-942B-325DE2B262C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EFA-4CAE-942B-325DE2B262C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EFA-4CAE-942B-325DE2B262C2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0DA-4FFC-A53C-F529F6AD4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Graf_Q_11_tot!$D$18:$D$31</c:f>
              <c:strCache>
                <c:ptCount val="14"/>
                <c:pt idx="0">
                  <c:v>Nanotecnologie</c:v>
                </c:pt>
                <c:pt idx="1">
                  <c:v>Digital twins</c:v>
                </c:pt>
                <c:pt idx="2">
                  <c:v>Robotica</c:v>
                </c:pt>
                <c:pt idx="3">
                  <c:v>Stampanti 3D- Risorse umane</c:v>
                </c:pt>
                <c:pt idx="4">
                  <c:v>Interazione uomo macchina</c:v>
                </c:pt>
                <c:pt idx="5">
                  <c:v>Magazzini automatizzati</c:v>
                </c:pt>
                <c:pt idx="6">
                  <c:v>Intelligenza artificiale</c:v>
                </c:pt>
                <c:pt idx="7">
                  <c:v>Blockchain</c:v>
                </c:pt>
                <c:pt idx="8">
                  <c:v>IoT</c:v>
                </c:pt>
                <c:pt idx="9">
                  <c:v>Big data</c:v>
                </c:pt>
                <c:pt idx="10">
                  <c:v>Analisi dati</c:v>
                </c:pt>
                <c:pt idx="11">
                  <c:v>Cloud</c:v>
                </c:pt>
                <c:pt idx="12">
                  <c:v>Cybersecurity</c:v>
                </c:pt>
                <c:pt idx="13">
                  <c:v>Realtà aumentata</c:v>
                </c:pt>
              </c:strCache>
            </c:strRef>
          </c:cat>
          <c:val>
            <c:numRef>
              <c:f>Graf_Q_11_tot!$E$18:$E$31</c:f>
              <c:numCache>
                <c:formatCode>0.0</c:formatCode>
                <c:ptCount val="14"/>
                <c:pt idx="0">
                  <c:v>0.5</c:v>
                </c:pt>
                <c:pt idx="1">
                  <c:v>1</c:v>
                </c:pt>
                <c:pt idx="2">
                  <c:v>1.3734939759036144</c:v>
                </c:pt>
                <c:pt idx="3">
                  <c:v>1.5357142857142858</c:v>
                </c:pt>
                <c:pt idx="4">
                  <c:v>1.625</c:v>
                </c:pt>
                <c:pt idx="5">
                  <c:v>1.6545454545454545</c:v>
                </c:pt>
                <c:pt idx="6">
                  <c:v>1.9230769230769231</c:v>
                </c:pt>
                <c:pt idx="7">
                  <c:v>2</c:v>
                </c:pt>
                <c:pt idx="8">
                  <c:v>2.1176470588235294</c:v>
                </c:pt>
                <c:pt idx="9">
                  <c:v>2.5714285714285716</c:v>
                </c:pt>
                <c:pt idx="10">
                  <c:v>3</c:v>
                </c:pt>
                <c:pt idx="11">
                  <c:v>3.0701754385964914</c:v>
                </c:pt>
                <c:pt idx="12">
                  <c:v>3.1111111111111112</c:v>
                </c:pt>
                <c:pt idx="13">
                  <c:v>3.6666666666666665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A-4FFC-A53C-F529F6AD4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16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Grafici_BIREX!$G$300</c:f>
              <c:strCache>
                <c:ptCount val="1"/>
                <c:pt idx="0">
                  <c:v>0. NO 4.0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Grafici_BIREX!$A$307:$A$310</c:f>
              <c:strCache>
                <c:ptCount val="4"/>
                <c:pt idx="0">
                  <c:v>Alimentare e bevande</c:v>
                </c:pt>
                <c:pt idx="1">
                  <c:v>Elettronica ed elettrotecnica</c:v>
                </c:pt>
                <c:pt idx="2">
                  <c:v>Meccanica</c:v>
                </c:pt>
                <c:pt idx="3">
                  <c:v>Totale </c:v>
                </c:pt>
              </c:strCache>
            </c:strRef>
          </c:cat>
          <c:val>
            <c:numRef>
              <c:f>Grafici_BIREX!$G$301:$G$304</c:f>
              <c:numCache>
                <c:formatCode>0</c:formatCode>
                <c:ptCount val="4"/>
                <c:pt idx="0">
                  <c:v>24.444444444444443</c:v>
                </c:pt>
                <c:pt idx="1">
                  <c:v>17.142857142857142</c:v>
                </c:pt>
                <c:pt idx="2">
                  <c:v>27.380952380952383</c:v>
                </c:pt>
                <c:pt idx="3">
                  <c:v>25.333333333333336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40-4B06-BD11-A3DE3212A008}"/>
            </c:ext>
          </c:extLst>
        </c:ser>
        <c:ser>
          <c:idx val="1"/>
          <c:order val="1"/>
          <c:tx>
            <c:strRef>
              <c:f>Grafici_BIREX!$H$300</c:f>
              <c:strCache>
                <c:ptCount val="1"/>
                <c:pt idx="0">
                  <c:v>Bassa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Grafici_BIREX!$A$307:$A$310</c:f>
              <c:strCache>
                <c:ptCount val="4"/>
                <c:pt idx="0">
                  <c:v>Alimentare e bevande</c:v>
                </c:pt>
                <c:pt idx="1">
                  <c:v>Elettronica ed elettrotecnica</c:v>
                </c:pt>
                <c:pt idx="2">
                  <c:v>Meccanica</c:v>
                </c:pt>
                <c:pt idx="3">
                  <c:v>Totale </c:v>
                </c:pt>
              </c:strCache>
            </c:strRef>
          </c:cat>
          <c:val>
            <c:numRef>
              <c:f>Grafici_BIREX!$H$301:$H$304</c:f>
              <c:numCache>
                <c:formatCode>0</c:formatCode>
                <c:ptCount val="4"/>
                <c:pt idx="0">
                  <c:v>47.777777777777779</c:v>
                </c:pt>
                <c:pt idx="1">
                  <c:v>22.857142857142858</c:v>
                </c:pt>
                <c:pt idx="2">
                  <c:v>26.190476190476193</c:v>
                </c:pt>
                <c:pt idx="3">
                  <c:v>34.222222222222221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40-4B06-BD11-A3DE3212A008}"/>
            </c:ext>
          </c:extLst>
        </c:ser>
        <c:ser>
          <c:idx val="2"/>
          <c:order val="2"/>
          <c:tx>
            <c:strRef>
              <c:f>Grafici_BIREX!$I$300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rgbClr val="EC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Grafici_BIREX!$A$307:$A$310</c:f>
              <c:strCache>
                <c:ptCount val="4"/>
                <c:pt idx="0">
                  <c:v>Alimentare e bevande</c:v>
                </c:pt>
                <c:pt idx="1">
                  <c:v>Elettronica ed elettrotecnica</c:v>
                </c:pt>
                <c:pt idx="2">
                  <c:v>Meccanica</c:v>
                </c:pt>
                <c:pt idx="3">
                  <c:v>Totale </c:v>
                </c:pt>
              </c:strCache>
            </c:strRef>
          </c:cat>
          <c:val>
            <c:numRef>
              <c:f>Grafici_BIREX!$I$301:$I$304</c:f>
              <c:numCache>
                <c:formatCode>0</c:formatCode>
                <c:ptCount val="4"/>
                <c:pt idx="0">
                  <c:v>21.111111111111111</c:v>
                </c:pt>
                <c:pt idx="1">
                  <c:v>42.857142857142854</c:v>
                </c:pt>
                <c:pt idx="2">
                  <c:v>26.190476190476193</c:v>
                </c:pt>
                <c:pt idx="3">
                  <c:v>27.111111111111114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40-4B06-BD11-A3DE3212A008}"/>
            </c:ext>
          </c:extLst>
        </c:ser>
        <c:ser>
          <c:idx val="3"/>
          <c:order val="3"/>
          <c:tx>
            <c:strRef>
              <c:f>Grafici_BIREX!$J$300</c:f>
              <c:strCache>
                <c:ptCount val="1"/>
                <c:pt idx="0">
                  <c:v>Alta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Grafici_BIREX!$A$307:$A$310</c:f>
              <c:strCache>
                <c:ptCount val="4"/>
                <c:pt idx="0">
                  <c:v>Alimentare e bevande</c:v>
                </c:pt>
                <c:pt idx="1">
                  <c:v>Elettronica ed elettrotecnica</c:v>
                </c:pt>
                <c:pt idx="2">
                  <c:v>Meccanica</c:v>
                </c:pt>
                <c:pt idx="3">
                  <c:v>Totale </c:v>
                </c:pt>
              </c:strCache>
            </c:strRef>
          </c:cat>
          <c:val>
            <c:numRef>
              <c:f>Grafici_BIREX!$J$301:$J$304</c:f>
              <c:numCache>
                <c:formatCode>0</c:formatCode>
                <c:ptCount val="4"/>
                <c:pt idx="0">
                  <c:v>6.666666666666667</c:v>
                </c:pt>
                <c:pt idx="1">
                  <c:v>17.142857142857142</c:v>
                </c:pt>
                <c:pt idx="2">
                  <c:v>20.238095238095237</c:v>
                </c:pt>
                <c:pt idx="3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40-4B06-BD11-A3DE3212A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66613526570048"/>
          <c:y val="0.89498641975308646"/>
          <c:w val="0.60667705314009657"/>
          <c:h val="6.973580246913579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931523277006115"/>
          <c:y val="3.1456944854807975E-2"/>
          <c:w val="0.59142001308287162"/>
          <c:h val="0.748340548851149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Grafici_BIREX!$G$332</c:f>
              <c:strCache>
                <c:ptCount val="1"/>
                <c:pt idx="0">
                  <c:v>0. NO 4.0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Grafici_BIREX!$A$333:$A$335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Totale</c:v>
                </c:pt>
              </c:strCache>
            </c:strRef>
          </c:cat>
          <c:val>
            <c:numRef>
              <c:f>Grafici_BIREX!$G$333:$G$335</c:f>
              <c:numCache>
                <c:formatCode>0</c:formatCode>
                <c:ptCount val="3"/>
                <c:pt idx="0">
                  <c:v>38.524590163934427</c:v>
                </c:pt>
                <c:pt idx="1">
                  <c:v>9.7087378640776691</c:v>
                </c:pt>
                <c:pt idx="2">
                  <c:v>25.333333333333336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2-43CF-AB70-4C450E5D82F5}"/>
            </c:ext>
          </c:extLst>
        </c:ser>
        <c:ser>
          <c:idx val="1"/>
          <c:order val="1"/>
          <c:tx>
            <c:strRef>
              <c:f>Grafici_BIREX!$H$332</c:f>
              <c:strCache>
                <c:ptCount val="1"/>
                <c:pt idx="0">
                  <c:v>Bassa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Grafici_BIREX!$A$333:$A$335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Totale</c:v>
                </c:pt>
              </c:strCache>
            </c:strRef>
          </c:cat>
          <c:val>
            <c:numRef>
              <c:f>Grafici_BIREX!$H$333:$H$335</c:f>
              <c:numCache>
                <c:formatCode>0</c:formatCode>
                <c:ptCount val="3"/>
                <c:pt idx="0">
                  <c:v>32.786885245901637</c:v>
                </c:pt>
                <c:pt idx="1">
                  <c:v>35.922330097087382</c:v>
                </c:pt>
                <c:pt idx="2">
                  <c:v>34.222222222222221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02-43CF-AB70-4C450E5D82F5}"/>
            </c:ext>
          </c:extLst>
        </c:ser>
        <c:ser>
          <c:idx val="2"/>
          <c:order val="2"/>
          <c:tx>
            <c:strRef>
              <c:f>Grafici_BIREX!$I$332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rgbClr val="EC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Grafici_BIREX!$A$333:$A$335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Totale</c:v>
                </c:pt>
              </c:strCache>
            </c:strRef>
          </c:cat>
          <c:val>
            <c:numRef>
              <c:f>Grafici_BIREX!$I$333:$I$335</c:f>
              <c:numCache>
                <c:formatCode>0</c:formatCode>
                <c:ptCount val="3"/>
                <c:pt idx="0">
                  <c:v>20.491803278688526</c:v>
                </c:pt>
                <c:pt idx="1">
                  <c:v>34.95145631067961</c:v>
                </c:pt>
                <c:pt idx="2">
                  <c:v>27.111111111111114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02-43CF-AB70-4C450E5D82F5}"/>
            </c:ext>
          </c:extLst>
        </c:ser>
        <c:ser>
          <c:idx val="3"/>
          <c:order val="3"/>
          <c:tx>
            <c:strRef>
              <c:f>Grafici_BIREX!$J$332</c:f>
              <c:strCache>
                <c:ptCount val="1"/>
                <c:pt idx="0">
                  <c:v>Alta</c:v>
                </c:pt>
              </c:strCache>
            </c:strRef>
          </c:tx>
          <c:spPr>
            <a:solidFill>
              <a:srgbClr val="409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Grafici_BIREX!$A$333:$A$335</c:f>
              <c:strCache>
                <c:ptCount val="3"/>
                <c:pt idx="0">
                  <c:v>Micro-Piccole</c:v>
                </c:pt>
                <c:pt idx="1">
                  <c:v>Medie-Grandi</c:v>
                </c:pt>
                <c:pt idx="2">
                  <c:v>Totale</c:v>
                </c:pt>
              </c:strCache>
            </c:strRef>
          </c:cat>
          <c:val>
            <c:numRef>
              <c:f>Grafici_BIREX!$J$333:$J$335</c:f>
              <c:numCache>
                <c:formatCode>0</c:formatCode>
                <c:ptCount val="3"/>
                <c:pt idx="0">
                  <c:v>8.1967213114754092</c:v>
                </c:pt>
                <c:pt idx="1">
                  <c:v>19.417475728155338</c:v>
                </c:pt>
                <c:pt idx="2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02-43CF-AB70-4C450E5D8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481801688"/>
        <c:axId val="481803656"/>
      </c:barChart>
      <c:catAx>
        <c:axId val="4818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1803656"/>
        <c:crosses val="autoZero"/>
        <c:auto val="1"/>
        <c:lblAlgn val="ctr"/>
        <c:lblOffset val="100"/>
        <c:noMultiLvlLbl val="0"/>
      </c:catAx>
      <c:valAx>
        <c:axId val="481803656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818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20241545893721"/>
          <c:y val="0.83619012345679"/>
          <c:w val="0.60667705314009657"/>
          <c:h val="6.973580246913579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9F19490F-23B3-DD55-04DA-AFBB7E7FB628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15B14320-E43B-681C-908F-AAE88A6D558F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328A3989-D269-5CDB-443D-50586440DF7D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Bar*PPT-LargeWithText*Falso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0.0111</cdr:x>
      <cdr:y>0.01834</cdr:y>
    </cdr:from>
    <cdr:to>
      <cdr:x>0.0111</cdr:x>
      <cdr:y>0.01834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03C41D95-3E28-C0C7-FA8E-ECBA26BDAE86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Bar*Page Width*Falso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0.0111</cdr:x>
      <cdr:y>0.01872</cdr:y>
    </cdr:from>
    <cdr:to>
      <cdr:x>0.0111</cdr:x>
      <cdr:y>0.01872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D3F4E5C1-F063-7ACD-704B-E8D44E6783F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Bar*Page Width*Falso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0.0111</cdr:x>
      <cdr:y>0.01872</cdr:y>
    </cdr:from>
    <cdr:to>
      <cdr:x>0.0111</cdr:x>
      <cdr:y>0.01872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D3F4E5C1-F063-7ACD-704B-E8D44E6783F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Bar*Page Width*Falso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4C5A6DA8-4DE8-B282-FEB5-61AF3D86BB9B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0778C600-7E82-C3F3-5159-1A59817E3B5E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81065F78-D122-70CC-C834-C38EEE927983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0.01116</cdr:x>
      <cdr:y>0.01888</cdr:y>
    </cdr:from>
    <cdr:to>
      <cdr:x>0.01116</cdr:x>
      <cdr:y>0.01888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0576B07E-F300-E6F2-D4B9-30581807A3CD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0.01117</cdr:x>
      <cdr:y>0.01852</cdr:y>
    </cdr:from>
    <cdr:to>
      <cdr:x>0.01117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A7F03A10-5E5C-6311-3FB4-25113C46A6B0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12A9A0EA-B350-D597-37EB-AE3A2714D613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0.01116</cdr:x>
      <cdr:y>0.01888</cdr:y>
    </cdr:from>
    <cdr:to>
      <cdr:x>0.01116</cdr:x>
      <cdr:y>0.01888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6D1401E6-CC86-110E-E5DA-CA489595B99F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E9C89A74-299A-DDE5-0738-9F207996477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E9C89A74-299A-DDE5-0738-9F207996477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C97B75C-7469-AF4A-B123-2A4EB3DC7482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0.01282</cdr:x>
      <cdr:y>0.01568</cdr:y>
    </cdr:from>
    <cdr:to>
      <cdr:x>0.01282</cdr:x>
      <cdr:y>0.01568</cdr:y>
    </cdr:to>
    <cdr:sp macro="" textlink="">
      <cdr:nvSpPr>
        <cdr:cNvPr id="3" name="ChartSettings">
          <a:extLst xmlns:a="http://schemas.openxmlformats.org/drawingml/2006/main">
            <a:ext uri="{FF2B5EF4-FFF2-40B4-BE49-F238E27FC236}">
              <a16:creationId xmlns:a16="http://schemas.microsoft.com/office/drawing/2014/main" id="{D79C77AB-1700-978F-2F88-C63C594B7274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Bar*PPT-2ChartWithText*Falso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F70F7755-9CD8-D5F5-B5EA-F59D4874F4E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38E86B92-985A-B02C-B46E-00BD517CD3BA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Bar*PPT-LargeNoText*Falso</a:t>
          </a:r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0D859D62-0F23-C6E2-2854-E3C8122F9F5E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8184273-606B-047E-8C87-4AB7C8BBC45C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Bar*Text Width*Falso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5069CBEF-27D7-13F2-BDCD-06086BE9A883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F99C9B36-78D6-31DC-43F8-2D4B35B75736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CB7458F7-37C6-71BC-A9E5-85595E8E29A8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A2EEF8D9-83DD-BA16-4D31-CF8E89CA8573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6F0CC1A0-1D25-CBDE-694B-35FDBD0BA26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Bar*Side-by-Side Page Width*Falso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0.01117</cdr:x>
      <cdr:y>0.01888</cdr:y>
    </cdr:from>
    <cdr:to>
      <cdr:x>0.01117</cdr:x>
      <cdr:y>0.01888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F4B44B6B-3C6D-26FE-15B5-9E4BA4CEF7A2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0.01117</cdr:x>
      <cdr:y>0.01888</cdr:y>
    </cdr:from>
    <cdr:to>
      <cdr:x>0.01117</cdr:x>
      <cdr:y>0.01888</cdr:y>
    </cdr:to>
    <cdr:sp macro="" textlink="">
      <cdr:nvSpPr>
        <cdr:cNvPr id="2" name="ChartSettings">
          <a:extLst xmlns:a="http://schemas.openxmlformats.org/drawingml/2006/main">
            <a:ext uri="{FF2B5EF4-FFF2-40B4-BE49-F238E27FC236}">
              <a16:creationId xmlns:a16="http://schemas.microsoft.com/office/drawing/2014/main" id="{9EE8AD4C-FCA2-AFB1-8D4A-A39E2365630F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/>
        <a:lstStyle xmlns:a="http://schemas.openxmlformats.org/drawingml/2006/main"/>
        <a:p xmlns:a="http://schemas.openxmlformats.org/drawingml/2006/main">
          <a:r>
            <a:rPr lang="it-IT" sz="1100"/>
            <a:t>Bar*PPT-2ChartNoText*Falso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493E6-20FF-479A-95F4-0B342EFFAE8B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9436D-D640-4827-8D89-1914C478FB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69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4C92-EE27-A609-CAB4-1285A413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AE310B5-33FA-8902-8138-84A64C058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C4B24B-9183-E71F-1114-C24A49FB3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A8AE60-BEAC-7A94-6789-86AF52C9E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9436D-D640-4827-8D89-1914C478FB8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36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5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 può dire a voce che c’è buona diffusione di tecnologie 4.0, in linea con dato italiano indagine? Meccanica inferiore a alimentare piace poco. Indagine scorsa valori più bassi sia per dimensione che per settori ( anche se perimetro diverso)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02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Robotica si conferma la principale tecnologia 4.0 adottata come altra indagine. Confermato anche rilevanza cloud e magazzini . Archiviazione/Analisi dati aveva altra etichetta . Dato strano per IA piccole e interazione uomo macchina, superiore a grandi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45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79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39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Cìì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98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Oltre la metà dei soggetti (45%) vede come principale responsabile il titolare /proprietario, con percentuali più elevate per le imprese più piccole ( 65%).</a:t>
            </a:r>
          </a:p>
          <a:p>
            <a:r>
              <a:rPr lang="it-IT" dirty="0">
                <a:highlight>
                  <a:srgbClr val="FFFF00"/>
                </a:highlight>
              </a:rPr>
              <a:t>FARE incrocio con fasce digitalizzazione?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36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6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6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3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37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Decidere se mettere insieme si con intende farlo. Opzioni diverse per rappresentazione, quale più efficace?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9436D-D640-4827-8D89-1914C478FB8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120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Decidere se mettere insieme si con intende farlo. Opzioni diverse per rappresentazione, quale più efficace?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47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principale </a:t>
            </a:r>
            <a:r>
              <a:rPr lang="it-IT" dirty="0" err="1"/>
              <a:t>obt</a:t>
            </a:r>
            <a:r>
              <a:rPr lang="it-IT" dirty="0"/>
              <a:t> raggiunto è l’automazione dei processi ( sia per livello di digitalizzazione, che per settore e dimensione). Per le imprese più evolute spicca anche il dato sulla connettività interna tra reparti/sedi aziendali evidenziando un processo 4.0 più avanzato. In media gli </a:t>
            </a:r>
            <a:r>
              <a:rPr lang="it-IT" dirty="0" err="1"/>
              <a:t>obt</a:t>
            </a:r>
            <a:r>
              <a:rPr lang="it-IT" dirty="0"/>
              <a:t> raggiunti sono 7 per le imprese più evolute contro i 4delle altre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41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64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34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6C84-6F7E-4917-968C-7363E1A8AAE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1FC89-634A-0A46-83E5-467C06FD6EB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25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1FC89-634A-0A46-83E5-467C06FD6EB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9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1FC89-634A-0A46-83E5-467C06FD6EB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72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1FC89-634A-0A46-83E5-467C06FD6EB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5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1FC89-634A-0A46-83E5-467C06FD6EB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2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Dati </a:t>
            </a:r>
            <a:r>
              <a:rPr lang="it-IT" dirty="0">
                <a:solidFill>
                  <a:srgbClr val="FF0000"/>
                </a:solidFill>
              </a:rPr>
              <a:t>aggiornati 31/10/24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9436D-D640-4827-8D89-1914C478FB8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23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C5AA-AC4A-6B06-27FC-E31DC4B4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1C000A-66DB-0328-47E1-AFCE29660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630135-280A-640F-BC1B-1D6103C92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Dati 31/10/24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99575B-9225-C91C-E1E1-20DBEA92A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436D-D640-4827-8D89-1914C478FB8C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890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C5AA-AC4A-6B06-27FC-E31DC4B4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1C000A-66DB-0328-47E1-AFCE29660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630135-280A-640F-BC1B-1D6103C92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Dati 31/10/24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99575B-9225-C91C-E1E1-20DBEA92A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436D-D640-4827-8D89-1914C478FB8C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6158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Riferimento Catalogo completo servizi BI-REX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436D-D640-4827-8D89-1914C478FB8C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0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32" marR="2973" defTabSz="535107">
              <a:lnSpc>
                <a:spcPct val="116100"/>
              </a:lnSpc>
              <a:spcBef>
                <a:spcPts val="59"/>
              </a:spcBef>
              <a:defRPr/>
            </a:pP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La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Linea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Pilota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è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una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linea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di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produzione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dove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le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tecnologie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Industria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4.0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vengono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integrate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15">
                <a:solidFill>
                  <a:sysClr val="windowText" lastClr="000000"/>
                </a:solidFill>
                <a:latin typeface="Arial"/>
                <a:cs typeface="Arial"/>
              </a:rPr>
              <a:t>con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quelle</a:t>
            </a:r>
            <a:r>
              <a:rPr lang="it-IT" sz="700" kern="0" spc="11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tradizionali,</a:t>
            </a:r>
            <a:r>
              <a:rPr lang="it-IT" sz="700" kern="0" spc="1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lang="it-IT" sz="700" kern="0" spc="1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un</a:t>
            </a:r>
            <a:r>
              <a:rPr lang="it-IT" sz="700" kern="0" spc="12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ambiente</a:t>
            </a:r>
            <a:r>
              <a:rPr lang="it-IT" sz="700" b="1" kern="0" spc="123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digitalmente</a:t>
            </a:r>
            <a:r>
              <a:rPr lang="it-IT" sz="700" b="1" kern="0" spc="123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 spc="-6">
                <a:solidFill>
                  <a:srgbClr val="943737"/>
                </a:solidFill>
                <a:latin typeface="Arial"/>
                <a:cs typeface="Arial"/>
              </a:rPr>
              <a:t>interconnesso</a:t>
            </a:r>
            <a:r>
              <a:rPr lang="it-IT" sz="700" kern="0" spc="-6">
                <a:solidFill>
                  <a:sysClr val="windowText" lastClr="000000"/>
                </a:solidFill>
                <a:latin typeface="Arial"/>
                <a:cs typeface="Arial"/>
              </a:rPr>
              <a:t>.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Una</a:t>
            </a:r>
            <a:r>
              <a:rPr lang="it-IT" sz="700" kern="0" spc="88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fabbrica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digitale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del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futuro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dove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poter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testare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soluzioni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processi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ad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alto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valore</a:t>
            </a:r>
            <a:r>
              <a:rPr lang="it-IT" sz="700" kern="0" spc="9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6">
                <a:solidFill>
                  <a:sysClr val="windowText" lastClr="000000"/>
                </a:solidFill>
                <a:latin typeface="Arial"/>
                <a:cs typeface="Arial"/>
              </a:rPr>
              <a:t>aggiunto.</a:t>
            </a:r>
          </a:p>
          <a:p>
            <a:pPr marL="7432" defTabSz="535107">
              <a:spcBef>
                <a:spcPts val="375"/>
              </a:spcBef>
              <a:defRPr/>
            </a:pP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L’impianto</a:t>
            </a:r>
            <a:r>
              <a:rPr lang="it-IT" sz="700" kern="0" spc="11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è</a:t>
            </a:r>
            <a:r>
              <a:rPr lang="it-IT" sz="700" kern="0" spc="11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stato</a:t>
            </a:r>
            <a:r>
              <a:rPr lang="it-IT" sz="700" kern="0" spc="11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progettato</a:t>
            </a:r>
            <a:r>
              <a:rPr lang="it-IT" sz="700" kern="0" spc="11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12">
                <a:solidFill>
                  <a:sysClr val="windowText" lastClr="000000"/>
                </a:solidFill>
                <a:latin typeface="Arial"/>
                <a:cs typeface="Arial"/>
              </a:rPr>
              <a:t>per:</a:t>
            </a:r>
            <a:endParaRPr lang="it-IT" sz="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8379" indent="-267553" defTabSz="535107">
              <a:spcBef>
                <a:spcPts val="316"/>
              </a:spcBef>
              <a:buFont typeface="Arial" panose="020B0604020202020204" pitchFamily="34" charset="0"/>
              <a:buChar char="•"/>
              <a:defRPr/>
            </a:pP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Mettere</a:t>
            </a:r>
            <a:r>
              <a:rPr lang="it-IT" sz="700" kern="0" spc="11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lang="it-IT" sz="700" kern="0" spc="11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disposizione</a:t>
            </a:r>
            <a:r>
              <a:rPr lang="it-IT" sz="700" kern="0" spc="11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un’ambiente</a:t>
            </a:r>
            <a:r>
              <a:rPr lang="it-IT" sz="700" kern="0" spc="119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lang="it-IT" sz="700" kern="0" spc="117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produzione</a:t>
            </a:r>
            <a:r>
              <a:rPr lang="it-IT" sz="700" b="1" kern="0" spc="114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senza</a:t>
            </a:r>
            <a:r>
              <a:rPr lang="it-IT" sz="700" b="1" kern="0" spc="119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 spc="-6">
                <a:solidFill>
                  <a:srgbClr val="943737"/>
                </a:solidFill>
                <a:latin typeface="Arial"/>
                <a:cs typeface="Arial"/>
              </a:rPr>
              <a:t>vincoli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per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servizi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Test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 err="1">
                <a:solidFill>
                  <a:srgbClr val="943737"/>
                </a:solidFill>
                <a:latin typeface="Arial"/>
                <a:cs typeface="Arial"/>
              </a:rPr>
              <a:t>Before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 spc="-6">
                <a:solidFill>
                  <a:srgbClr val="943737"/>
                </a:solidFill>
                <a:latin typeface="Arial"/>
                <a:cs typeface="Arial"/>
              </a:rPr>
              <a:t>Invest</a:t>
            </a:r>
            <a:r>
              <a:rPr lang="it-IT" sz="700" b="1" kern="0" spc="-6">
                <a:solidFill>
                  <a:sysClr val="windowText" lastClr="000000"/>
                </a:solidFill>
                <a:latin typeface="Arial"/>
                <a:cs typeface="Arial"/>
              </a:rPr>
              <a:t>;</a:t>
            </a:r>
            <a:endParaRPr lang="it-IT" sz="700" kern="0" spc="-6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33953" indent="-267553" defTabSz="535107">
              <a:spcBef>
                <a:spcPts val="316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Supportare</a:t>
            </a:r>
            <a:r>
              <a:rPr lang="it-IT" sz="700" b="1" kern="0" spc="158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l’innovazione</a:t>
            </a:r>
            <a:r>
              <a:rPr lang="it-IT" sz="700" b="1" kern="0" spc="16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tecnologica</a:t>
            </a:r>
            <a:r>
              <a:rPr lang="it-IT" sz="700" b="1" kern="0" spc="158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delle</a:t>
            </a:r>
            <a:r>
              <a:rPr lang="it-IT" sz="700" kern="0" spc="16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6">
                <a:solidFill>
                  <a:sysClr val="windowText" lastClr="000000"/>
                </a:solidFill>
                <a:latin typeface="Arial"/>
                <a:cs typeface="Arial"/>
              </a:rPr>
              <a:t>imprese;</a:t>
            </a:r>
          </a:p>
          <a:p>
            <a:pPr marL="633953" indent="-267553" defTabSz="535107">
              <a:spcBef>
                <a:spcPts val="316"/>
              </a:spcBef>
              <a:buFont typeface="Arial" panose="020B0604020202020204" pitchFamily="34" charset="0"/>
              <a:buChar char="•"/>
              <a:defRPr/>
            </a:pP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Supportare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i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servizi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BI-REX</a:t>
            </a:r>
            <a:r>
              <a:rPr lang="it-IT" sz="700" kern="0" spc="91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come</a:t>
            </a:r>
            <a:r>
              <a:rPr lang="it-IT" sz="700" kern="0" spc="85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formazione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«hands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b="1" kern="0">
                <a:solidFill>
                  <a:srgbClr val="943737"/>
                </a:solidFill>
                <a:latin typeface="Arial"/>
                <a:cs typeface="Arial"/>
              </a:rPr>
              <a:t>on»</a:t>
            </a:r>
            <a:r>
              <a:rPr lang="it-IT" sz="700" b="1" kern="0" spc="91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lang="it-IT" sz="700" kern="0" spc="94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6">
                <a:solidFill>
                  <a:sysClr val="windowText" lastClr="000000"/>
                </a:solidFill>
                <a:latin typeface="Arial"/>
                <a:cs typeface="Arial"/>
              </a:rPr>
              <a:t>orientamento </a:t>
            </a:r>
            <a:r>
              <a:rPr lang="it-IT" sz="700" kern="0">
                <a:solidFill>
                  <a:sysClr val="windowText" lastClr="000000"/>
                </a:solidFill>
                <a:latin typeface="Arial"/>
                <a:cs typeface="Arial"/>
              </a:rPr>
              <a:t>alle</a:t>
            </a:r>
            <a:r>
              <a:rPr lang="it-IT" sz="700" kern="0" spc="76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it-IT" sz="700" kern="0" spc="-6">
                <a:solidFill>
                  <a:sysClr val="windowText" lastClr="000000"/>
                </a:solidFill>
                <a:latin typeface="Arial"/>
                <a:cs typeface="Arial"/>
              </a:rPr>
              <a:t>imprese.</a:t>
            </a:r>
          </a:p>
          <a:p>
            <a:pPr marL="366400" defTabSz="535107">
              <a:spcBef>
                <a:spcPts val="316"/>
              </a:spcBef>
              <a:defRPr/>
            </a:pP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Possibilità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provare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componenti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4.0 per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migliorare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ideare-progettare-testare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nuovi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7553" lvl="1" defTabSz="267553">
              <a:defRPr/>
            </a:pPr>
            <a:r>
              <a:rPr lang="en-US" sz="7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</a:t>
            </a:r>
            <a:r>
              <a:rPr lang="en-US" sz="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o “Smart-Product”.</a:t>
            </a:r>
            <a:endParaRPr lang="it-IT" sz="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400" defTabSz="535107">
              <a:spcBef>
                <a:spcPts val="316"/>
              </a:spcBef>
              <a:defRPr/>
            </a:pPr>
            <a:endParaRPr lang="it-IT" sz="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432" marR="2973" defTabSz="535107">
              <a:lnSpc>
                <a:spcPct val="116100"/>
              </a:lnSpc>
              <a:spcBef>
                <a:spcPts val="59"/>
              </a:spcBef>
              <a:defRPr/>
            </a:pPr>
            <a:endParaRPr lang="it-IT" sz="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436D-D640-4827-8D89-1914C478FB8C}" type="slidenum">
              <a:rPr kumimoji="0" lang="it-IT" sz="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711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436D-D640-4827-8D89-1914C478FB8C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8918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82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ap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AE5F1345-769C-E747-5A1C-884C927E8DA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pic>
        <p:nvPicPr>
          <p:cNvPr id="8" name="Immagine 7" descr="Immagine che contiene logo, Elementi grafici, rosso, Carminio&#10;&#10;Descrizione generata automaticamente">
            <a:extLst>
              <a:ext uri="{FF2B5EF4-FFF2-40B4-BE49-F238E27FC236}">
                <a16:creationId xmlns:a16="http://schemas.microsoft.com/office/drawing/2014/main" id="{FD38A9A7-5F83-C9F3-5A24-629BDDEF86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5801"/>
            <a:ext cx="920706" cy="1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ction Technolo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AE5F1345-769C-E747-5A1C-884C927E8DA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pic>
        <p:nvPicPr>
          <p:cNvPr id="3" name="Immagine 2" descr="Immagine che contiene nero, schermata, oscurità&#10;&#10;Descrizione generata automaticamente">
            <a:extLst>
              <a:ext uri="{FF2B5EF4-FFF2-40B4-BE49-F238E27FC236}">
                <a16:creationId xmlns:a16="http://schemas.microsoft.com/office/drawing/2014/main" id="{E36F719D-9915-E3DE-C92E-41A8BF767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834032"/>
            <a:ext cx="861066" cy="2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-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AE5F1345-769C-E747-5A1C-884C927E8DA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schermata&#10;&#10;Descrizione generata automaticamente">
            <a:extLst>
              <a:ext uri="{FF2B5EF4-FFF2-40B4-BE49-F238E27FC236}">
                <a16:creationId xmlns:a16="http://schemas.microsoft.com/office/drawing/2014/main" id="{1830C49D-9C6F-0979-CFBF-0693E3790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8" y="9854237"/>
            <a:ext cx="781050" cy="295063"/>
          </a:xfrm>
          <a:prstGeom prst="rect">
            <a:avLst/>
          </a:prstGeom>
        </p:spPr>
      </p:pic>
      <p:sp>
        <p:nvSpPr>
          <p:cNvPr id="7" name="Segnaposto titolo 5">
            <a:extLst>
              <a:ext uri="{FF2B5EF4-FFF2-40B4-BE49-F238E27FC236}">
                <a16:creationId xmlns:a16="http://schemas.microsoft.com/office/drawing/2014/main" id="{427CAAD5-D472-6B2E-ECB2-61F7A5EE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57" y="591080"/>
            <a:ext cx="9648482" cy="1012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it-IT" sz="5700" kern="1200" dirty="0">
                <a:solidFill>
                  <a:srgbClr val="1C1C1C"/>
                </a:solidFill>
                <a:latin typeface="Avenir Next LT Pro Demi"/>
                <a:ea typeface="+mj-ea"/>
                <a:cs typeface="+mj-cs"/>
              </a:defRPr>
            </a:lvl1pPr>
          </a:lstStyle>
          <a:p>
            <a:r>
              <a:rPr lang="it-IT" dirty="0"/>
              <a:t>SLIDE TITLE</a:t>
            </a:r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0CF53C11-4DDC-3E44-3D75-BFDDB490D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8265" y="6227610"/>
            <a:ext cx="7329488" cy="124649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Altro test da inserire</a:t>
            </a:r>
          </a:p>
        </p:txBody>
      </p:sp>
    </p:spTree>
    <p:extLst>
      <p:ext uri="{BB962C8B-B14F-4D97-AF65-F5344CB8AC3E}">
        <p14:creationId xmlns:p14="http://schemas.microsoft.com/office/powerpoint/2010/main" val="190977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62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93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42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58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50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00FE1E-CD7B-4772-A104-B8312D8F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8282584" cy="10287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167385A-D333-4A30-BDBC-B5119199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28" y="76914"/>
            <a:ext cx="11415048" cy="705600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1251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C9AEF83-9E9A-7ECB-1F92-C002AD2C7F3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5C8DC6"/>
              </a:gs>
              <a:gs pos="100000">
                <a:srgbClr val="CC4D86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  <p:pic>
        <p:nvPicPr>
          <p:cNvPr id="3" name="Immagine 2" descr="Immagine che contiene testo, Elementi grafici, schermata, grafica&#10;&#10;Descrizione generata automaticamente">
            <a:extLst>
              <a:ext uri="{FF2B5EF4-FFF2-40B4-BE49-F238E27FC236}">
                <a16:creationId xmlns:a16="http://schemas.microsoft.com/office/drawing/2014/main" id="{91B341F6-FB72-3B09-2464-A18185FF2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781" y="335285"/>
            <a:ext cx="731525" cy="101293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C02ED9-6443-2094-EEA2-64EB13F34DC6}"/>
              </a:ext>
            </a:extLst>
          </p:cNvPr>
          <p:cNvSpPr txBox="1"/>
          <p:nvPr userDrawn="1"/>
        </p:nvSpPr>
        <p:spPr>
          <a:xfrm>
            <a:off x="13837241" y="9706995"/>
            <a:ext cx="4210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1459-ADE0-47E7-AC24-14AA9BDA4A12}" type="slidenum">
              <a:rPr lang="it-IT" sz="1650" b="0" i="0" smtClean="0">
                <a:solidFill>
                  <a:schemeClr val="bg1"/>
                </a:solidFill>
                <a:latin typeface="AvenirNext LT Pro Regular" panose="020B0504020202020204" pitchFamily="34" charset="77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lang="it-IT" sz="1650" b="0" i="0" dirty="0">
                <a:solidFill>
                  <a:schemeClr val="bg1"/>
                </a:solidFill>
                <a:latin typeface="AvenirNext LT Pro Regular" panose="020B0504020202020204" pitchFamily="34" charset="77"/>
              </a:rPr>
              <a:t> | Vection Technologies’ Copyright</a:t>
            </a:r>
          </a:p>
        </p:txBody>
      </p:sp>
    </p:spTree>
    <p:extLst>
      <p:ext uri="{BB962C8B-B14F-4D97-AF65-F5344CB8AC3E}">
        <p14:creationId xmlns:p14="http://schemas.microsoft.com/office/powerpoint/2010/main" val="367288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 no b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06F0D167-8669-7A6F-CD20-DAEF01736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22" y="329997"/>
            <a:ext cx="731525" cy="1012935"/>
          </a:xfrm>
          <a:prstGeom prst="rect">
            <a:avLst/>
          </a:prstGeom>
        </p:spPr>
      </p:pic>
      <p:sp>
        <p:nvSpPr>
          <p:cNvPr id="5" name="Segnaposto titolo 5">
            <a:extLst>
              <a:ext uri="{FF2B5EF4-FFF2-40B4-BE49-F238E27FC236}">
                <a16:creationId xmlns:a16="http://schemas.microsoft.com/office/drawing/2014/main" id="{BFF9D11C-F3A7-BDC9-5C20-0845CE99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57" y="591080"/>
            <a:ext cx="9648482" cy="1012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it-IT" sz="5700" kern="1200" dirty="0">
                <a:solidFill>
                  <a:srgbClr val="1C1C1C"/>
                </a:solidFill>
                <a:latin typeface="Avenir Next LT Pro Demi"/>
                <a:ea typeface="+mj-ea"/>
                <a:cs typeface="+mj-cs"/>
              </a:defRPr>
            </a:lvl1pPr>
          </a:lstStyle>
          <a:p>
            <a:r>
              <a:rPr lang="it-IT" dirty="0"/>
              <a:t>SLIDE TITLE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3B2F23D2-5439-3B13-0035-59F78C8EFE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1695664"/>
            <a:ext cx="964882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it-IT" dirty="0"/>
              <a:t>Slide </a:t>
            </a:r>
            <a:r>
              <a:rPr lang="it-IT" dirty="0" err="1"/>
              <a:t>subtitle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DE0FBF-D2E9-C7FD-EE04-DE32398A9ABC}"/>
              </a:ext>
            </a:extLst>
          </p:cNvPr>
          <p:cNvSpPr txBox="1"/>
          <p:nvPr userDrawn="1"/>
        </p:nvSpPr>
        <p:spPr>
          <a:xfrm>
            <a:off x="13837241" y="9706995"/>
            <a:ext cx="4210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1459-ADE0-47E7-AC24-14AA9BDA4A12}" type="slidenum">
              <a:rPr lang="it-IT" sz="1650" b="0" i="0" smtClean="0">
                <a:solidFill>
                  <a:schemeClr val="tx1"/>
                </a:solidFill>
                <a:latin typeface="AvenirNext LT Pro Regular" panose="020B0504020202020204" pitchFamily="34" charset="77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lang="it-IT" sz="1650" b="0" i="0" dirty="0">
                <a:solidFill>
                  <a:schemeClr val="tx1"/>
                </a:solidFill>
                <a:latin typeface="AvenirNext LT Pro Regular" panose="020B0504020202020204" pitchFamily="34" charset="77"/>
              </a:rPr>
              <a:t> | Vection Technologies’ Copyright</a:t>
            </a:r>
          </a:p>
        </p:txBody>
      </p:sp>
    </p:spTree>
    <p:extLst>
      <p:ext uri="{BB962C8B-B14F-4D97-AF65-F5344CB8AC3E}">
        <p14:creationId xmlns:p14="http://schemas.microsoft.com/office/powerpoint/2010/main" val="652966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4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 b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8F1420-838E-8E1C-4758-C5434B7E4935}"/>
              </a:ext>
            </a:extLst>
          </p:cNvPr>
          <p:cNvSpPr txBox="1"/>
          <p:nvPr userDrawn="1"/>
        </p:nvSpPr>
        <p:spPr>
          <a:xfrm>
            <a:off x="13837241" y="9706995"/>
            <a:ext cx="4210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1459-ADE0-47E7-AC24-14AA9BDA4A12}" type="slidenum">
              <a:rPr lang="it-IT" sz="1650" b="0" i="0" smtClean="0">
                <a:solidFill>
                  <a:schemeClr val="tx1"/>
                </a:solidFill>
                <a:latin typeface="AvenirNext LT Pro Regular" panose="020B0504020202020204" pitchFamily="34" charset="77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lang="it-IT" sz="1650" b="0" i="0" dirty="0">
                <a:solidFill>
                  <a:schemeClr val="tx1"/>
                </a:solidFill>
                <a:latin typeface="AvenirNext LT Pro Regular" panose="020B0504020202020204" pitchFamily="34" charset="77"/>
              </a:rPr>
              <a:t> | Vection Technologies’ Copyright</a:t>
            </a:r>
          </a:p>
        </p:txBody>
      </p:sp>
      <p:pic>
        <p:nvPicPr>
          <p:cNvPr id="3" name="Immagine 2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06F0D167-8669-7A6F-CD20-DAEF01736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22" y="329997"/>
            <a:ext cx="731525" cy="1012935"/>
          </a:xfrm>
          <a:prstGeom prst="rect">
            <a:avLst/>
          </a:prstGeom>
        </p:spPr>
      </p:pic>
      <p:sp>
        <p:nvSpPr>
          <p:cNvPr id="5" name="Segnaposto titolo 5">
            <a:extLst>
              <a:ext uri="{FF2B5EF4-FFF2-40B4-BE49-F238E27FC236}">
                <a16:creationId xmlns:a16="http://schemas.microsoft.com/office/drawing/2014/main" id="{BFF9D11C-F3A7-BDC9-5C20-0845CE99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57" y="591080"/>
            <a:ext cx="9648482" cy="1012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it-IT" sz="5700" kern="1200" dirty="0">
                <a:solidFill>
                  <a:srgbClr val="1C1C1C"/>
                </a:solidFill>
                <a:latin typeface="Avenir Next LT Pro Demi"/>
                <a:ea typeface="+mj-ea"/>
                <a:cs typeface="+mj-cs"/>
              </a:defRPr>
            </a:lvl1pPr>
          </a:lstStyle>
          <a:p>
            <a:r>
              <a:rPr lang="it-IT" dirty="0"/>
              <a:t>SLIDE TITLE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3B2F23D2-5439-3B13-0035-59F78C8EFE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1695664"/>
            <a:ext cx="964882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it-IT" dirty="0"/>
              <a:t>Slide </a:t>
            </a:r>
            <a:r>
              <a:rPr lang="it-IT" dirty="0" err="1"/>
              <a:t>subtitle</a:t>
            </a:r>
            <a:endParaRPr lang="it-IT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720E2750-5A7F-EDF2-A72D-93B4D372EE93}"/>
              </a:ext>
            </a:extLst>
          </p:cNvPr>
          <p:cNvCxnSpPr>
            <a:cxnSpLocks/>
          </p:cNvCxnSpPr>
          <p:nvPr userDrawn="1"/>
        </p:nvCxnSpPr>
        <p:spPr>
          <a:xfrm flipH="1">
            <a:off x="14249400" y="9534221"/>
            <a:ext cx="4210050" cy="0"/>
          </a:xfrm>
          <a:prstGeom prst="line">
            <a:avLst/>
          </a:prstGeom>
          <a:ln w="22225" cap="rnd">
            <a:gradFill>
              <a:gsLst>
                <a:gs pos="100000">
                  <a:srgbClr val="5C8DC6"/>
                </a:gs>
                <a:gs pos="0">
                  <a:srgbClr val="CC4D86"/>
                </a:gs>
              </a:gsLst>
              <a:lin ang="2400000" scaled="0"/>
            </a:gra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686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 no b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06F0D167-8669-7A6F-CD20-DAEF01736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22" y="329997"/>
            <a:ext cx="731525" cy="1012935"/>
          </a:xfrm>
          <a:prstGeom prst="rect">
            <a:avLst/>
          </a:prstGeom>
        </p:spPr>
      </p:pic>
      <p:sp>
        <p:nvSpPr>
          <p:cNvPr id="5" name="Segnaposto titolo 5">
            <a:extLst>
              <a:ext uri="{FF2B5EF4-FFF2-40B4-BE49-F238E27FC236}">
                <a16:creationId xmlns:a16="http://schemas.microsoft.com/office/drawing/2014/main" id="{BFF9D11C-F3A7-BDC9-5C20-0845CE99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57" y="591080"/>
            <a:ext cx="9648482" cy="1012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it-IT" sz="5700" kern="1200" dirty="0">
                <a:solidFill>
                  <a:srgbClr val="1C1C1C"/>
                </a:solidFill>
                <a:latin typeface="Avenir Next LT Pro Demi"/>
                <a:ea typeface="+mj-ea"/>
                <a:cs typeface="+mj-cs"/>
              </a:defRPr>
            </a:lvl1pPr>
          </a:lstStyle>
          <a:p>
            <a:r>
              <a:rPr lang="it-IT" dirty="0"/>
              <a:t>SLIDE TITLE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3B2F23D2-5439-3B13-0035-59F78C8EFE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1695664"/>
            <a:ext cx="9648825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it-IT"/>
              <a:t>Slide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DE0FBF-D2E9-C7FD-EE04-DE32398A9ABC}"/>
              </a:ext>
            </a:extLst>
          </p:cNvPr>
          <p:cNvSpPr txBox="1"/>
          <p:nvPr userDrawn="1"/>
        </p:nvSpPr>
        <p:spPr>
          <a:xfrm>
            <a:off x="13837241" y="9706995"/>
            <a:ext cx="4210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1459-ADE0-47E7-AC24-14AA9BDA4A12}" type="slidenum">
              <a:rPr lang="it-IT" sz="1650" b="0" i="0" smtClean="0">
                <a:solidFill>
                  <a:schemeClr val="tx1"/>
                </a:solidFill>
                <a:latin typeface="AvenirNext LT Pro Regular" panose="020B0504020202020204" pitchFamily="34" charset="77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lang="it-IT" sz="1650" b="0" i="0">
                <a:solidFill>
                  <a:schemeClr val="tx1"/>
                </a:solidFill>
                <a:latin typeface="AvenirNext LT Pro Regular" panose="020B0504020202020204" pitchFamily="34" charset="77"/>
              </a:rPr>
              <a:t> | Vection Technologies’ Copyright</a:t>
            </a:r>
          </a:p>
        </p:txBody>
      </p:sp>
      <p:sp>
        <p:nvSpPr>
          <p:cNvPr id="2" name="Segnaposto testo 9">
            <a:extLst>
              <a:ext uri="{FF2B5EF4-FFF2-40B4-BE49-F238E27FC236}">
                <a16:creationId xmlns:a16="http://schemas.microsoft.com/office/drawing/2014/main" id="{C220AC82-3E79-6464-3569-4FFCE61BB8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8265" y="6227610"/>
            <a:ext cx="7329488" cy="124649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Altro test da inserire</a:t>
            </a:r>
          </a:p>
        </p:txBody>
      </p:sp>
      <p:sp>
        <p:nvSpPr>
          <p:cNvPr id="7" name="Segnaposto testo 9">
            <a:extLst>
              <a:ext uri="{FF2B5EF4-FFF2-40B4-BE49-F238E27FC236}">
                <a16:creationId xmlns:a16="http://schemas.microsoft.com/office/drawing/2014/main" id="{6E60B488-26F6-9E91-AA2D-F9B10B920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8263" y="3221832"/>
            <a:ext cx="7329488" cy="6463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00"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it-IT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4164057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E2E2A93-EEBD-110F-1FE5-A5FDD61D186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2A73B9"/>
              </a:gs>
              <a:gs pos="100000">
                <a:srgbClr val="AA217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  <p:pic>
        <p:nvPicPr>
          <p:cNvPr id="5" name="Immagine 4" descr="Immagine che contiene schermata, bianco e nero, nero, oscurità&#10;&#10;Descrizione generata automaticamente">
            <a:extLst>
              <a:ext uri="{FF2B5EF4-FFF2-40B4-BE49-F238E27FC236}">
                <a16:creationId xmlns:a16="http://schemas.microsoft.com/office/drawing/2014/main" id="{79465B74-A708-F640-8ECC-9FEC50F14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4133296"/>
            <a:ext cx="8704299" cy="12307409"/>
          </a:xfrm>
          <a:prstGeom prst="rect">
            <a:avLst/>
          </a:prstGeom>
        </p:spPr>
      </p:pic>
      <p:pic>
        <p:nvPicPr>
          <p:cNvPr id="6" name="Immagine 5" descr="Immagine che contiene schermata, bianco e nero, nero, oscurità&#10;&#10;Descrizione generata automaticamente">
            <a:extLst>
              <a:ext uri="{FF2B5EF4-FFF2-40B4-BE49-F238E27FC236}">
                <a16:creationId xmlns:a16="http://schemas.microsoft.com/office/drawing/2014/main" id="{1A81A5C8-2CD8-B3C6-FA34-CC35B2C64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5107" y="-5358328"/>
            <a:ext cx="8704299" cy="12307409"/>
          </a:xfrm>
          <a:prstGeom prst="rect">
            <a:avLst/>
          </a:prstGeom>
        </p:spPr>
      </p:pic>
      <p:sp>
        <p:nvSpPr>
          <p:cNvPr id="4" name="Segnaposto testo 8">
            <a:extLst>
              <a:ext uri="{FF2B5EF4-FFF2-40B4-BE49-F238E27FC236}">
                <a16:creationId xmlns:a16="http://schemas.microsoft.com/office/drawing/2014/main" id="{145361DD-1F47-23A0-075F-8F17110FC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2300" y="4965456"/>
            <a:ext cx="11925300" cy="11188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767" rIns="0" bIns="0" rtlCol="0" anchor="t" anchorCtr="0">
            <a:spAutoFit/>
          </a:bodyPr>
          <a:lstStyle>
            <a:lvl1pPr>
              <a:defRPr lang="it-IT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  <a:ea typeface="+mj-ea"/>
                <a:cs typeface="+mj-cs"/>
              </a:defRPr>
            </a:lvl1pPr>
            <a:lvl2pPr>
              <a:defRPr lang="it-IT" sz="2700" dirty="0" smtClean="0"/>
            </a:lvl2pPr>
            <a:lvl3pPr>
              <a:defRPr lang="it-IT" sz="2700" dirty="0" smtClean="0"/>
            </a:lvl3pPr>
            <a:lvl4pPr>
              <a:defRPr lang="it-IT" dirty="0" smtClean="0"/>
            </a:lvl4pPr>
            <a:lvl5pPr>
              <a:defRPr lang="it-IT" dirty="0"/>
            </a:lvl5pPr>
          </a:lstStyle>
          <a:p>
            <a:pPr marL="24765"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it-IT"/>
              <a:t>TITLE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B43ED6-55A1-9B82-66AE-614828822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450" y="997855"/>
            <a:ext cx="1943100" cy="26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1E1AFD3A-1BBE-91C9-AE17-22CCCB8F1B67}"/>
              </a:ext>
            </a:extLst>
          </p:cNvPr>
          <p:cNvSpPr/>
          <p:nvPr userDrawn="1"/>
        </p:nvSpPr>
        <p:spPr>
          <a:xfrm>
            <a:off x="7558016" y="4433483"/>
            <a:ext cx="12443048" cy="12443048"/>
          </a:xfrm>
          <a:prstGeom prst="ellipse">
            <a:avLst/>
          </a:prstGeom>
          <a:gradFill>
            <a:gsLst>
              <a:gs pos="0">
                <a:srgbClr val="CC4D86"/>
              </a:gs>
              <a:gs pos="100000">
                <a:srgbClr val="5C8DC6"/>
              </a:gs>
            </a:gsLst>
            <a:lin ang="8100000" scaled="1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none" lIns="0" tIns="54000" rIns="0" bIns="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ts val="4100"/>
            </a:pPr>
            <a:endParaRPr lang="it-IT" sz="195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41F7B58-1514-8863-5F53-A08ED003A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6670" y="2270624"/>
            <a:ext cx="10629900" cy="1107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  <a:latin typeface="AvenirNext LT Pro Bold" panose="020B0804020202020204" pitchFamily="34" charset="0"/>
              </a:defRPr>
            </a:lvl1pPr>
          </a:lstStyle>
          <a:p>
            <a:pPr lvl="0"/>
            <a:r>
              <a:rPr lang="it-IT" dirty="0"/>
              <a:t>TITOLO CAPITOLO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DDCD23FA-4281-07B2-4B79-6ACD34D61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670" y="3290428"/>
            <a:ext cx="10629900" cy="14441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it-IT" sz="3600" kern="1200" dirty="0">
                <a:solidFill>
                  <a:schemeClr val="tx1"/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1pPr>
          </a:lstStyle>
          <a:p>
            <a:r>
              <a:rPr lang="it-IT" dirty="0"/>
              <a:t>Sottotitolo</a:t>
            </a:r>
          </a:p>
        </p:txBody>
      </p:sp>
      <p:pic>
        <p:nvPicPr>
          <p:cNvPr id="8" name="Immagine 7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B10FAB61-67B9-A5C4-44C3-307BDF9F21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22" y="329997"/>
            <a:ext cx="731525" cy="10129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CE3D7A-EDB5-E3F3-E173-67DCB3BF334A}"/>
              </a:ext>
            </a:extLst>
          </p:cNvPr>
          <p:cNvSpPr txBox="1"/>
          <p:nvPr userDrawn="1"/>
        </p:nvSpPr>
        <p:spPr>
          <a:xfrm>
            <a:off x="13837241" y="9706995"/>
            <a:ext cx="4210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1459-ADE0-47E7-AC24-14AA9BDA4A12}" type="slidenum">
              <a:rPr lang="it-IT" sz="1650" b="0" i="0" smtClean="0">
                <a:solidFill>
                  <a:schemeClr val="bg1"/>
                </a:solidFill>
                <a:latin typeface="AvenirNext LT Pro Regular" panose="020B0504020202020204" pitchFamily="34" charset="77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lang="it-IT" sz="1650" b="0" i="0" dirty="0">
                <a:solidFill>
                  <a:schemeClr val="bg1"/>
                </a:solidFill>
                <a:latin typeface="AvenirNext LT Pro Regular" panose="020B0504020202020204" pitchFamily="34" charset="77"/>
              </a:rPr>
              <a:t> | Vection Technologies’ Copyright</a:t>
            </a:r>
          </a:p>
        </p:txBody>
      </p:sp>
    </p:spTree>
    <p:extLst>
      <p:ext uri="{BB962C8B-B14F-4D97-AF65-F5344CB8AC3E}">
        <p14:creationId xmlns:p14="http://schemas.microsoft.com/office/powerpoint/2010/main" val="2066255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066652" y="5042119"/>
            <a:ext cx="13716000" cy="1281690"/>
          </a:xfrm>
        </p:spPr>
        <p:txBody>
          <a:bodyPr>
            <a:noAutofit/>
          </a:bodyPr>
          <a:lstStyle>
            <a:lvl1pPr marL="0" indent="0" algn="l">
              <a:buNone/>
              <a:defRPr sz="5179" b="1" baseline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85757" indent="0" algn="ctr">
              <a:buNone/>
              <a:defRPr sz="1689"/>
            </a:lvl2pPr>
            <a:lvl3pPr marL="771512" indent="0" algn="ctr">
              <a:buNone/>
              <a:defRPr sz="1520"/>
            </a:lvl3pPr>
            <a:lvl4pPr marL="1157268" indent="0" algn="ctr">
              <a:buNone/>
              <a:defRPr sz="1351"/>
            </a:lvl4pPr>
            <a:lvl5pPr marL="1543025" indent="0" algn="ctr">
              <a:buNone/>
              <a:defRPr sz="1351"/>
            </a:lvl5pPr>
            <a:lvl6pPr marL="1928782" indent="0" algn="ctr">
              <a:buNone/>
              <a:defRPr sz="1351"/>
            </a:lvl6pPr>
            <a:lvl7pPr marL="2314539" indent="0" algn="ctr">
              <a:buNone/>
              <a:defRPr sz="1351"/>
            </a:lvl7pPr>
            <a:lvl8pPr marL="2700295" indent="0" algn="ctr">
              <a:buNone/>
              <a:defRPr sz="1351"/>
            </a:lvl8pPr>
            <a:lvl9pPr marL="3086052" indent="0" algn="ctr">
              <a:buNone/>
              <a:defRPr sz="1351"/>
            </a:lvl9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26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066652" y="6432694"/>
            <a:ext cx="13716000" cy="1371600"/>
          </a:xfrm>
        </p:spPr>
        <p:txBody>
          <a:bodyPr>
            <a:noAutofit/>
          </a:bodyPr>
          <a:lstStyle>
            <a:lvl1pPr marL="0" indent="0" eaLnBrk="1" fontAlgn="auto" hangingPunct="1">
              <a:spcAft>
                <a:spcPts val="0"/>
              </a:spcAft>
              <a:buFontTx/>
              <a:buNone/>
              <a:defRPr lang="it-IT" sz="3586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5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Sottotitolo / luogo e data: 18pt Century </a:t>
            </a:r>
            <a:r>
              <a:rPr lang="it-IT" sz="3586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Gothic</a:t>
            </a:r>
            <a:r>
              <a:rPr lang="it-IT" sz="35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, colore nero 70%</a:t>
            </a:r>
            <a:endParaRPr lang="it-IT" sz="2251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40" name="Immagine 4" descr="INTESA_SANPAOLO white.png">
            <a:extLst>
              <a:ext uri="{FF2B5EF4-FFF2-40B4-BE49-F238E27FC236}">
                <a16:creationId xmlns:a16="http://schemas.microsoft.com/office/drawing/2014/main" id="{014BCC8B-6233-4A25-9CA7-299988B96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0" y="2331746"/>
            <a:ext cx="6877338" cy="7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igura a mano libera 5">
            <a:extLst>
              <a:ext uri="{FF2B5EF4-FFF2-40B4-BE49-F238E27FC236}">
                <a16:creationId xmlns:a16="http://schemas.microsoft.com/office/drawing/2014/main" id="{C2F6E1CF-A2FC-4E03-9EC3-C5D41F07A56A}"/>
              </a:ext>
            </a:extLst>
          </p:cNvPr>
          <p:cNvSpPr/>
          <p:nvPr userDrawn="1"/>
        </p:nvSpPr>
        <p:spPr>
          <a:xfrm rot="20686196">
            <a:off x="-6325" y="-1216025"/>
            <a:ext cx="9186693" cy="2463802"/>
          </a:xfrm>
          <a:custGeom>
            <a:avLst/>
            <a:gdLst>
              <a:gd name="connsiteX0" fmla="*/ 0 w 9746788"/>
              <a:gd name="connsiteY0" fmla="*/ 0 h 2448000"/>
              <a:gd name="connsiteX1" fmla="*/ 9746788 w 9746788"/>
              <a:gd name="connsiteY1" fmla="*/ 0 h 2448000"/>
              <a:gd name="connsiteX2" fmla="*/ 9746788 w 9746788"/>
              <a:gd name="connsiteY2" fmla="*/ 2448000 h 2448000"/>
              <a:gd name="connsiteX3" fmla="*/ 0 w 9746788"/>
              <a:gd name="connsiteY3" fmla="*/ 2448000 h 2448000"/>
              <a:gd name="connsiteX4" fmla="*/ 0 w 9746788"/>
              <a:gd name="connsiteY4" fmla="*/ 0 h 2448000"/>
              <a:gd name="connsiteX0" fmla="*/ 0 w 9746788"/>
              <a:gd name="connsiteY0" fmla="*/ 0 h 2449464"/>
              <a:gd name="connsiteX1" fmla="*/ 9746788 w 9746788"/>
              <a:gd name="connsiteY1" fmla="*/ 0 h 2449464"/>
              <a:gd name="connsiteX2" fmla="*/ 8974352 w 9746788"/>
              <a:gd name="connsiteY2" fmla="*/ 2449464 h 2449464"/>
              <a:gd name="connsiteX3" fmla="*/ 0 w 9746788"/>
              <a:gd name="connsiteY3" fmla="*/ 2448000 h 2449464"/>
              <a:gd name="connsiteX4" fmla="*/ 0 w 9746788"/>
              <a:gd name="connsiteY4" fmla="*/ 0 h 2449464"/>
              <a:gd name="connsiteX0" fmla="*/ 0 w 9220400"/>
              <a:gd name="connsiteY0" fmla="*/ 0 h 2449464"/>
              <a:gd name="connsiteX1" fmla="*/ 9220400 w 9220400"/>
              <a:gd name="connsiteY1" fmla="*/ 1016281 h 2449464"/>
              <a:gd name="connsiteX2" fmla="*/ 8974352 w 9220400"/>
              <a:gd name="connsiteY2" fmla="*/ 2449464 h 2449464"/>
              <a:gd name="connsiteX3" fmla="*/ 0 w 9220400"/>
              <a:gd name="connsiteY3" fmla="*/ 2448000 h 2449464"/>
              <a:gd name="connsiteX4" fmla="*/ 0 w 9220400"/>
              <a:gd name="connsiteY4" fmla="*/ 0 h 2449464"/>
              <a:gd name="connsiteX0" fmla="*/ 0 w 9136593"/>
              <a:gd name="connsiteY0" fmla="*/ 0 h 2449464"/>
              <a:gd name="connsiteX1" fmla="*/ 9136593 w 9136593"/>
              <a:gd name="connsiteY1" fmla="*/ 1504439 h 2449464"/>
              <a:gd name="connsiteX2" fmla="*/ 8974352 w 9136593"/>
              <a:gd name="connsiteY2" fmla="*/ 2449464 h 2449464"/>
              <a:gd name="connsiteX3" fmla="*/ 0 w 9136593"/>
              <a:gd name="connsiteY3" fmla="*/ 2448000 h 2449464"/>
              <a:gd name="connsiteX4" fmla="*/ 0 w 9136593"/>
              <a:gd name="connsiteY4" fmla="*/ 0 h 2449464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117546 w 9136593"/>
              <a:gd name="connsiteY0" fmla="*/ 0 h 1720257"/>
              <a:gd name="connsiteX1" fmla="*/ 9136593 w 9136593"/>
              <a:gd name="connsiteY1" fmla="*/ 775232 h 1720257"/>
              <a:gd name="connsiteX2" fmla="*/ 8974352 w 9136593"/>
              <a:gd name="connsiteY2" fmla="*/ 1720257 h 1720257"/>
              <a:gd name="connsiteX3" fmla="*/ 0 w 9136593"/>
              <a:gd name="connsiteY3" fmla="*/ 1718793 h 1720257"/>
              <a:gd name="connsiteX4" fmla="*/ 117546 w 9136593"/>
              <a:gd name="connsiteY4" fmla="*/ 0 h 1720257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24516 w 8974352"/>
              <a:gd name="connsiteY0" fmla="*/ 0 h 1910186"/>
              <a:gd name="connsiteX1" fmla="*/ 8812931 w 8974352"/>
              <a:gd name="connsiteY1" fmla="*/ 1508786 h 1910186"/>
              <a:gd name="connsiteX2" fmla="*/ 8974352 w 8974352"/>
              <a:gd name="connsiteY2" fmla="*/ 1910186 h 1910186"/>
              <a:gd name="connsiteX3" fmla="*/ 0 w 8974352"/>
              <a:gd name="connsiteY3" fmla="*/ 1908722 h 1910186"/>
              <a:gd name="connsiteX4" fmla="*/ 24516 w 8974352"/>
              <a:gd name="connsiteY4" fmla="*/ 0 h 1910186"/>
              <a:gd name="connsiteX0" fmla="*/ 24516 w 9036669"/>
              <a:gd name="connsiteY0" fmla="*/ 0 h 1910186"/>
              <a:gd name="connsiteX1" fmla="*/ 9036669 w 9036669"/>
              <a:gd name="connsiteY1" fmla="*/ 1547197 h 1910186"/>
              <a:gd name="connsiteX2" fmla="*/ 8974352 w 9036669"/>
              <a:gd name="connsiteY2" fmla="*/ 1910186 h 1910186"/>
              <a:gd name="connsiteX3" fmla="*/ 0 w 9036669"/>
              <a:gd name="connsiteY3" fmla="*/ 1908722 h 1910186"/>
              <a:gd name="connsiteX4" fmla="*/ 24516 w 9036669"/>
              <a:gd name="connsiteY4" fmla="*/ 0 h 1910186"/>
              <a:gd name="connsiteX0" fmla="*/ 24516 w 9037769"/>
              <a:gd name="connsiteY0" fmla="*/ 0 h 1910186"/>
              <a:gd name="connsiteX1" fmla="*/ 9037769 w 9037769"/>
              <a:gd name="connsiteY1" fmla="*/ 1902949 h 1910186"/>
              <a:gd name="connsiteX2" fmla="*/ 8974352 w 9037769"/>
              <a:gd name="connsiteY2" fmla="*/ 1910186 h 1910186"/>
              <a:gd name="connsiteX3" fmla="*/ 0 w 9037769"/>
              <a:gd name="connsiteY3" fmla="*/ 1908722 h 1910186"/>
              <a:gd name="connsiteX4" fmla="*/ 24516 w 9037769"/>
              <a:gd name="connsiteY4" fmla="*/ 0 h 1910186"/>
              <a:gd name="connsiteX0" fmla="*/ 17758 w 9037769"/>
              <a:gd name="connsiteY0" fmla="*/ 0 h 1758889"/>
              <a:gd name="connsiteX1" fmla="*/ 9037769 w 9037769"/>
              <a:gd name="connsiteY1" fmla="*/ 1751652 h 1758889"/>
              <a:gd name="connsiteX2" fmla="*/ 8974352 w 9037769"/>
              <a:gd name="connsiteY2" fmla="*/ 1758889 h 1758889"/>
              <a:gd name="connsiteX3" fmla="*/ 0 w 9037769"/>
              <a:gd name="connsiteY3" fmla="*/ 1757425 h 1758889"/>
              <a:gd name="connsiteX4" fmla="*/ 17758 w 9037769"/>
              <a:gd name="connsiteY4" fmla="*/ 0 h 1758889"/>
              <a:gd name="connsiteX0" fmla="*/ 213007 w 9233018"/>
              <a:gd name="connsiteY0" fmla="*/ 0 h 1758889"/>
              <a:gd name="connsiteX1" fmla="*/ 9233018 w 9233018"/>
              <a:gd name="connsiteY1" fmla="*/ 1751652 h 1758889"/>
              <a:gd name="connsiteX2" fmla="*/ 9169601 w 9233018"/>
              <a:gd name="connsiteY2" fmla="*/ 1758889 h 1758889"/>
              <a:gd name="connsiteX3" fmla="*/ -1 w 9233018"/>
              <a:gd name="connsiteY3" fmla="*/ 1720658 h 1758889"/>
              <a:gd name="connsiteX4" fmla="*/ 213007 w 9233018"/>
              <a:gd name="connsiteY4" fmla="*/ 0 h 1758889"/>
              <a:gd name="connsiteX0" fmla="*/ 213007 w 9233018"/>
              <a:gd name="connsiteY0" fmla="*/ 0 h 1798514"/>
              <a:gd name="connsiteX1" fmla="*/ 9233018 w 9233018"/>
              <a:gd name="connsiteY1" fmla="*/ 1751652 h 1798514"/>
              <a:gd name="connsiteX2" fmla="*/ 9218312 w 9233018"/>
              <a:gd name="connsiteY2" fmla="*/ 1798514 h 1798514"/>
              <a:gd name="connsiteX3" fmla="*/ -1 w 9233018"/>
              <a:gd name="connsiteY3" fmla="*/ 1720658 h 1798514"/>
              <a:gd name="connsiteX4" fmla="*/ 213007 w 9233018"/>
              <a:gd name="connsiteY4" fmla="*/ 0 h 1798514"/>
              <a:gd name="connsiteX0" fmla="*/ 213007 w 9232004"/>
              <a:gd name="connsiteY0" fmla="*/ 0 h 1801249"/>
              <a:gd name="connsiteX1" fmla="*/ 9232005 w 9232004"/>
              <a:gd name="connsiteY1" fmla="*/ 1801249 h 1801249"/>
              <a:gd name="connsiteX2" fmla="*/ 9218312 w 9232004"/>
              <a:gd name="connsiteY2" fmla="*/ 1798514 h 1801249"/>
              <a:gd name="connsiteX3" fmla="*/ -1 w 9232004"/>
              <a:gd name="connsiteY3" fmla="*/ 1720658 h 1801249"/>
              <a:gd name="connsiteX4" fmla="*/ 213007 w 9232004"/>
              <a:gd name="connsiteY4" fmla="*/ 0 h 1801249"/>
              <a:gd name="connsiteX0" fmla="*/ 213009 w 9805231"/>
              <a:gd name="connsiteY0" fmla="*/ 0 h 1920782"/>
              <a:gd name="connsiteX1" fmla="*/ 9232007 w 9805231"/>
              <a:gd name="connsiteY1" fmla="*/ 1801249 h 1920782"/>
              <a:gd name="connsiteX2" fmla="*/ 9805231 w 9805231"/>
              <a:gd name="connsiteY2" fmla="*/ 1920782 h 1920782"/>
              <a:gd name="connsiteX3" fmla="*/ 1 w 9805231"/>
              <a:gd name="connsiteY3" fmla="*/ 1720658 h 1920782"/>
              <a:gd name="connsiteX4" fmla="*/ 213009 w 9805231"/>
              <a:gd name="connsiteY4" fmla="*/ 0 h 1920782"/>
              <a:gd name="connsiteX0" fmla="*/ 183037 w 9775259"/>
              <a:gd name="connsiteY0" fmla="*/ 0 h 1920782"/>
              <a:gd name="connsiteX1" fmla="*/ 9202035 w 9775259"/>
              <a:gd name="connsiteY1" fmla="*/ 1801249 h 1920782"/>
              <a:gd name="connsiteX2" fmla="*/ 9775259 w 9775259"/>
              <a:gd name="connsiteY2" fmla="*/ 1920782 h 1920782"/>
              <a:gd name="connsiteX3" fmla="*/ 0 w 9775259"/>
              <a:gd name="connsiteY3" fmla="*/ 1500030 h 1920782"/>
              <a:gd name="connsiteX4" fmla="*/ 183037 w 9775259"/>
              <a:gd name="connsiteY4" fmla="*/ 0 h 1920782"/>
              <a:gd name="connsiteX0" fmla="*/ 126790 w 9719012"/>
              <a:gd name="connsiteY0" fmla="*/ 0 h 1920782"/>
              <a:gd name="connsiteX1" fmla="*/ 9145788 w 9719012"/>
              <a:gd name="connsiteY1" fmla="*/ 1801249 h 1920782"/>
              <a:gd name="connsiteX2" fmla="*/ 9719012 w 9719012"/>
              <a:gd name="connsiteY2" fmla="*/ 1920782 h 1920782"/>
              <a:gd name="connsiteX3" fmla="*/ 0 w 9719012"/>
              <a:gd name="connsiteY3" fmla="*/ 1384324 h 1920782"/>
              <a:gd name="connsiteX4" fmla="*/ 126790 w 9719012"/>
              <a:gd name="connsiteY4" fmla="*/ 0 h 1920782"/>
              <a:gd name="connsiteX0" fmla="*/ 114801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1 w 9719012"/>
              <a:gd name="connsiteY4" fmla="*/ 0 h 1918151"/>
              <a:gd name="connsiteX0" fmla="*/ 114800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0 w 9719012"/>
              <a:gd name="connsiteY4" fmla="*/ 0 h 1918151"/>
              <a:gd name="connsiteX0" fmla="*/ 193030 w 9719012"/>
              <a:gd name="connsiteY0" fmla="*/ 0 h 1902527"/>
              <a:gd name="connsiteX1" fmla="*/ 9145788 w 9719012"/>
              <a:gd name="connsiteY1" fmla="*/ 1782994 h 1902527"/>
              <a:gd name="connsiteX2" fmla="*/ 9719012 w 9719012"/>
              <a:gd name="connsiteY2" fmla="*/ 1902527 h 1902527"/>
              <a:gd name="connsiteX3" fmla="*/ 0 w 9719012"/>
              <a:gd name="connsiteY3" fmla="*/ 1366069 h 1902527"/>
              <a:gd name="connsiteX4" fmla="*/ 193030 w 9719012"/>
              <a:gd name="connsiteY4" fmla="*/ 0 h 1902527"/>
              <a:gd name="connsiteX0" fmla="*/ 193030 w 10621430"/>
              <a:gd name="connsiteY0" fmla="*/ 0 h 2082758"/>
              <a:gd name="connsiteX1" fmla="*/ 9145788 w 10621430"/>
              <a:gd name="connsiteY1" fmla="*/ 1782994 h 2082758"/>
              <a:gd name="connsiteX2" fmla="*/ 10621430 w 10621430"/>
              <a:gd name="connsiteY2" fmla="*/ 2082759 h 2082758"/>
              <a:gd name="connsiteX3" fmla="*/ 0 w 10621430"/>
              <a:gd name="connsiteY3" fmla="*/ 1366069 h 2082758"/>
              <a:gd name="connsiteX4" fmla="*/ 193030 w 10621430"/>
              <a:gd name="connsiteY4" fmla="*/ 0 h 2082758"/>
              <a:gd name="connsiteX0" fmla="*/ 193030 w 10621432"/>
              <a:gd name="connsiteY0" fmla="*/ 0 h 2082759"/>
              <a:gd name="connsiteX1" fmla="*/ 10621431 w 10621432"/>
              <a:gd name="connsiteY1" fmla="*/ 2082758 h 2082759"/>
              <a:gd name="connsiteX2" fmla="*/ 10621430 w 10621432"/>
              <a:gd name="connsiteY2" fmla="*/ 2082759 h 2082759"/>
              <a:gd name="connsiteX3" fmla="*/ 0 w 10621432"/>
              <a:gd name="connsiteY3" fmla="*/ 1366069 h 2082759"/>
              <a:gd name="connsiteX4" fmla="*/ 193030 w 10621432"/>
              <a:gd name="connsiteY4" fmla="*/ 0 h 208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1432" h="2082759">
                <a:moveTo>
                  <a:pt x="193030" y="0"/>
                </a:moveTo>
                <a:lnTo>
                  <a:pt x="10621431" y="2082758"/>
                </a:lnTo>
                <a:lnTo>
                  <a:pt x="10621430" y="2082759"/>
                </a:lnTo>
                <a:lnTo>
                  <a:pt x="0" y="1366069"/>
                </a:lnTo>
                <a:lnTo>
                  <a:pt x="193030" y="0"/>
                </a:lnTo>
                <a:close/>
              </a:path>
            </a:pathLst>
          </a:custGeom>
          <a:solidFill>
            <a:srgbClr val="003A7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3187"/>
          </a:p>
        </p:txBody>
      </p:sp>
    </p:spTree>
    <p:extLst>
      <p:ext uri="{BB962C8B-B14F-4D97-AF65-F5344CB8AC3E}">
        <p14:creationId xmlns:p14="http://schemas.microsoft.com/office/powerpoint/2010/main" val="628571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0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17082993" y="287016"/>
            <a:ext cx="828677" cy="547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2" b="1" smtClean="0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E906B0-8BF5-4831-95CF-598DDFDDDAC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pic>
        <p:nvPicPr>
          <p:cNvPr id="55" name="Immagine 19" descr="INTESA_SANPAOLO white.png">
            <a:extLst>
              <a:ext uri="{FF2B5EF4-FFF2-40B4-BE49-F238E27FC236}">
                <a16:creationId xmlns:a16="http://schemas.microsoft.com/office/drawing/2014/main" id="{2EC73D69-6810-463D-8E43-9333EF4ED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335" y="973177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BAE40"/>
          </p15:clr>
        </p15:guide>
        <p15:guide id="2" pos="552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3"/>
          </p:nvPr>
        </p:nvSpPr>
        <p:spPr>
          <a:xfrm>
            <a:off x="17119600" y="269082"/>
            <a:ext cx="828675" cy="547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94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A8C9C-B6B8-40AF-90F5-1B3A93199BF6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  <p:sp>
        <p:nvSpPr>
          <p:cNvPr id="21" name="Titolo 1"/>
          <p:cNvSpPr>
            <a:spLocks noGrp="1"/>
          </p:cNvSpPr>
          <p:nvPr>
            <p:ph type="title" hasCustomPrompt="1"/>
          </p:nvPr>
        </p:nvSpPr>
        <p:spPr>
          <a:xfrm>
            <a:off x="814532" y="547690"/>
            <a:ext cx="15667199" cy="685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86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24</a:t>
            </a:r>
          </a:p>
        </p:txBody>
      </p:sp>
      <p:sp>
        <p:nvSpPr>
          <p:cNvPr id="17" name="Segnaposto testo 14">
            <a:extLst>
              <a:ext uri="{FF2B5EF4-FFF2-40B4-BE49-F238E27FC236}">
                <a16:creationId xmlns:a16="http://schemas.microsoft.com/office/drawing/2014/main" id="{BB5BAC4A-B6C1-40D8-8E61-2F53940A5A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83" y="1576779"/>
            <a:ext cx="15598356" cy="964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003A79"/>
              </a:buClr>
              <a:buSzPct val="130000"/>
              <a:buFont typeface="Wingdings" panose="05000000000000000000" pitchFamily="2" charset="2"/>
              <a:buNone/>
              <a:defRPr sz="239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Century </a:t>
            </a:r>
            <a:r>
              <a:rPr lang="it-IT" dirty="0" err="1"/>
              <a:t>Gothic</a:t>
            </a:r>
            <a:r>
              <a:rPr lang="it-IT" dirty="0"/>
              <a:t> 16 MIN Century </a:t>
            </a:r>
            <a:r>
              <a:rPr lang="it-IT" dirty="0" err="1"/>
              <a:t>Gothic</a:t>
            </a:r>
            <a:r>
              <a:rPr lang="it-IT" dirty="0"/>
              <a:t> 18 MAX</a:t>
            </a:r>
          </a:p>
          <a:p>
            <a:pPr lvl="0"/>
            <a:endParaRPr lang="it-IT" dirty="0"/>
          </a:p>
        </p:txBody>
      </p:sp>
      <p:pic>
        <p:nvPicPr>
          <p:cNvPr id="6" name="Immagine 19" descr="INTESA_SANPAOLO white.png">
            <a:extLst>
              <a:ext uri="{FF2B5EF4-FFF2-40B4-BE49-F238E27FC236}">
                <a16:creationId xmlns:a16="http://schemas.microsoft.com/office/drawing/2014/main" id="{DE87DDEF-DC02-4299-8F4F-372BE68B0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335" y="971900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00AAAE-A3CE-4504-A710-0B47F70B9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256" y="9322476"/>
            <a:ext cx="2017285" cy="7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82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-PPT-1ChartRigh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14542" y="547690"/>
            <a:ext cx="15667199" cy="685800"/>
          </a:xfrm>
        </p:spPr>
        <p:txBody>
          <a:bodyPr>
            <a:noAutofit/>
          </a:bodyPr>
          <a:lstStyle>
            <a:lvl1pPr>
              <a:defRPr sz="4781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24</a:t>
            </a:r>
          </a:p>
        </p:txBody>
      </p:sp>
      <p:sp>
        <p:nvSpPr>
          <p:cNvPr id="3" name="NewSlide"/>
          <p:cNvSpPr>
            <a:spLocks noGrp="1"/>
          </p:cNvSpPr>
          <p:nvPr>
            <p:ph idx="1" hasCustomPrompt="1"/>
          </p:nvPr>
        </p:nvSpPr>
        <p:spPr>
          <a:xfrm>
            <a:off x="1257302" y="2654926"/>
            <a:ext cx="8078400" cy="5940000"/>
          </a:xfrm>
        </p:spPr>
        <p:txBody>
          <a:bodyPr>
            <a:normAutofit/>
          </a:bodyPr>
          <a:lstStyle>
            <a:lvl1pPr>
              <a:defRPr sz="2789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Inserisci tabella o grafico misura 1ChartRightText</a:t>
            </a:r>
          </a:p>
        </p:txBody>
      </p:sp>
      <p:sp>
        <p:nvSpPr>
          <p:cNvPr id="10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611606" y="1908999"/>
            <a:ext cx="4695624" cy="539758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590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Titolo Century </a:t>
            </a:r>
            <a:r>
              <a:rPr lang="it-IT" dirty="0" err="1"/>
              <a:t>Gothic</a:t>
            </a:r>
            <a:r>
              <a:rPr lang="it-IT" dirty="0"/>
              <a:t> 13 </a:t>
            </a:r>
          </a:p>
        </p:txBody>
      </p:sp>
      <p:sp>
        <p:nvSpPr>
          <p:cNvPr id="11" name="Segnaposto contenuto 13"/>
          <p:cNvSpPr>
            <a:spLocks noGrp="1"/>
          </p:cNvSpPr>
          <p:nvPr>
            <p:ph sz="quarter" idx="11" hasCustomPrompt="1"/>
          </p:nvPr>
        </p:nvSpPr>
        <p:spPr>
          <a:xfrm>
            <a:off x="1257304" y="8760738"/>
            <a:ext cx="7714649" cy="347120"/>
          </a:xfrm>
        </p:spPr>
        <p:txBody>
          <a:bodyPr>
            <a:noAutofit/>
          </a:bodyPr>
          <a:lstStyle>
            <a:lvl1pPr marL="0" indent="0">
              <a:buNone/>
              <a:defRPr sz="1992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Fonte/ note Century </a:t>
            </a:r>
            <a:r>
              <a:rPr lang="it-IT" dirty="0" err="1"/>
              <a:t>Gothic</a:t>
            </a:r>
            <a:r>
              <a:rPr lang="it-IT" dirty="0"/>
              <a:t> 10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9817772" y="2654926"/>
            <a:ext cx="7301833" cy="5940000"/>
          </a:xfrm>
        </p:spPr>
        <p:txBody>
          <a:bodyPr>
            <a:noAutofit/>
          </a:bodyPr>
          <a:lstStyle>
            <a:lvl1pPr marL="0" indent="0">
              <a:buClr>
                <a:srgbClr val="003A79"/>
              </a:buClr>
              <a:buSzPct val="130000"/>
              <a:buFont typeface="Wingdings" panose="05000000000000000000" pitchFamily="2" charset="2"/>
              <a:buNone/>
              <a:defRPr sz="3187" baseline="0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Testo Century </a:t>
            </a:r>
            <a:r>
              <a:rPr lang="it-IT" dirty="0" err="1"/>
              <a:t>Gothic</a:t>
            </a:r>
            <a:r>
              <a:rPr lang="it-IT" dirty="0"/>
              <a:t> 16</a:t>
            </a: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13"/>
          </p:nvPr>
        </p:nvSpPr>
        <p:spPr>
          <a:xfrm>
            <a:off x="17119605" y="269086"/>
            <a:ext cx="828677" cy="547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2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A8C9C-B6B8-40AF-90F5-1B3A93199BF6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  <p:pic>
        <p:nvPicPr>
          <p:cNvPr id="9" name="Immagine 19" descr="INTESA_SANPAOLO white.png">
            <a:extLst>
              <a:ext uri="{FF2B5EF4-FFF2-40B4-BE49-F238E27FC236}">
                <a16:creationId xmlns:a16="http://schemas.microsoft.com/office/drawing/2014/main" id="{07A0C0E3-499B-4DB2-B457-DC922B2A9F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335" y="971900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88A22CC-25E0-43EB-BE60-1340DB34E6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256" y="9322476"/>
            <a:ext cx="2017285" cy="7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7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5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per analisi tec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gnaposto numero diapositiva 14"/>
          <p:cNvSpPr>
            <a:spLocks noGrp="1"/>
          </p:cNvSpPr>
          <p:nvPr>
            <p:ph type="sldNum" sz="quarter" idx="10"/>
          </p:nvPr>
        </p:nvSpPr>
        <p:spPr bwMode="auto">
          <a:xfrm>
            <a:off x="17119605" y="269086"/>
            <a:ext cx="828677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92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1753FE2-952E-4EE3-8FF4-F1DEDEBA9BF8}" type="slidenum">
              <a:rPr lang="it-IT" altLang="it-IT" smtClean="0">
                <a:solidFill>
                  <a:srgbClr val="003A79"/>
                </a:solidFill>
              </a:rPr>
              <a:pPr/>
              <a:t>‹N›</a:t>
            </a:fld>
            <a:endParaRPr lang="it-IT" altLang="it-IT" dirty="0">
              <a:solidFill>
                <a:srgbClr val="003A79"/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814532" y="547690"/>
            <a:ext cx="15667199" cy="685800"/>
          </a:xfrm>
        </p:spPr>
        <p:txBody>
          <a:bodyPr>
            <a:noAutofit/>
          </a:bodyPr>
          <a:lstStyle>
            <a:lvl1pPr>
              <a:defRPr sz="4781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24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11976300" y="1597937"/>
            <a:ext cx="5820444" cy="6969918"/>
          </a:xfrm>
        </p:spPr>
        <p:txBody>
          <a:bodyPr>
            <a:noAutofit/>
          </a:bodyPr>
          <a:lstStyle>
            <a:lvl1pPr marL="0" indent="0">
              <a:buClr>
                <a:srgbClr val="003A79"/>
              </a:buClr>
              <a:buSzPct val="130000"/>
              <a:buFont typeface="Wingdings" panose="05000000000000000000" pitchFamily="2" charset="2"/>
              <a:buNone/>
              <a:defRPr sz="2789" baseline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Testo Century </a:t>
            </a:r>
            <a:r>
              <a:rPr lang="it-IT" dirty="0" err="1"/>
              <a:t>Gothic</a:t>
            </a:r>
            <a:r>
              <a:rPr lang="it-IT" dirty="0"/>
              <a:t> 16</a:t>
            </a:r>
          </a:p>
        </p:txBody>
      </p:sp>
      <p:sp>
        <p:nvSpPr>
          <p:cNvPr id="11" name="NewSlide"/>
          <p:cNvSpPr>
            <a:spLocks noGrp="1"/>
          </p:cNvSpPr>
          <p:nvPr>
            <p:ph idx="1" hasCustomPrompt="1"/>
          </p:nvPr>
        </p:nvSpPr>
        <p:spPr>
          <a:xfrm>
            <a:off x="814534" y="1597937"/>
            <a:ext cx="10370023" cy="7714506"/>
          </a:xfrm>
        </p:spPr>
        <p:txBody>
          <a:bodyPr>
            <a:normAutofit/>
          </a:bodyPr>
          <a:lstStyle>
            <a:lvl1pPr>
              <a:defRPr sz="2789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immagine</a:t>
            </a:r>
          </a:p>
        </p:txBody>
      </p:sp>
      <p:sp>
        <p:nvSpPr>
          <p:cNvPr id="63" name="Segnaposto contenuto 13">
            <a:extLst>
              <a:ext uri="{FF2B5EF4-FFF2-40B4-BE49-F238E27FC236}">
                <a16:creationId xmlns:a16="http://schemas.microsoft.com/office/drawing/2014/main" id="{905DED45-CA94-4467-BCC3-E8D8289F919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4532" y="9453360"/>
            <a:ext cx="7714649" cy="347120"/>
          </a:xfrm>
        </p:spPr>
        <p:txBody>
          <a:bodyPr>
            <a:noAutofit/>
          </a:bodyPr>
          <a:lstStyle>
            <a:lvl1pPr marL="0" indent="0">
              <a:buNone/>
              <a:defRPr sz="1992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Fonte/ note Century </a:t>
            </a:r>
            <a:r>
              <a:rPr lang="it-IT" dirty="0" err="1"/>
              <a:t>Gothic</a:t>
            </a:r>
            <a:r>
              <a:rPr lang="it-IT" dirty="0"/>
              <a:t> 10</a:t>
            </a:r>
          </a:p>
        </p:txBody>
      </p:sp>
      <p:pic>
        <p:nvPicPr>
          <p:cNvPr id="8" name="Immagine 19" descr="INTESA_SANPAOLO white.png">
            <a:extLst>
              <a:ext uri="{FF2B5EF4-FFF2-40B4-BE49-F238E27FC236}">
                <a16:creationId xmlns:a16="http://schemas.microsoft.com/office/drawing/2014/main" id="{AB753B9E-2AC7-4ED4-9532-DB51BA95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584" y="964800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FB5580-9C2F-4BCC-8CF9-D30EB56A5D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256" y="9322476"/>
            <a:ext cx="2017285" cy="7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44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BAE40"/>
          </p15:clr>
        </p15:guide>
        <p15:guide id="2" pos="55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-PPT-2ChartN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14532" y="547690"/>
            <a:ext cx="15667199" cy="685800"/>
          </a:xfrm>
        </p:spPr>
        <p:txBody>
          <a:bodyPr>
            <a:noAutofit/>
          </a:bodyPr>
          <a:lstStyle>
            <a:lvl1pPr>
              <a:defRPr sz="4781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24</a:t>
            </a:r>
          </a:p>
        </p:txBody>
      </p:sp>
      <p:sp>
        <p:nvSpPr>
          <p:cNvPr id="3" name="NewSlideContent"/>
          <p:cNvSpPr>
            <a:spLocks noGrp="1"/>
          </p:cNvSpPr>
          <p:nvPr>
            <p:ph idx="1" hasCustomPrompt="1"/>
          </p:nvPr>
        </p:nvSpPr>
        <p:spPr>
          <a:xfrm>
            <a:off x="1140597" y="3169218"/>
            <a:ext cx="8078400" cy="5400000"/>
          </a:xfrm>
        </p:spPr>
        <p:txBody>
          <a:bodyPr>
            <a:noAutofit/>
          </a:bodyPr>
          <a:lstStyle>
            <a:lvl1pPr>
              <a:defRPr sz="2789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Inserisci tabella o grafico misura 2ChartNoText</a:t>
            </a:r>
          </a:p>
        </p:txBody>
      </p:sp>
      <p:sp>
        <p:nvSpPr>
          <p:cNvPr id="9" name="Segnaposto contenuto 2"/>
          <p:cNvSpPr>
            <a:spLocks noGrp="1"/>
          </p:cNvSpPr>
          <p:nvPr>
            <p:ph idx="13" hasCustomPrompt="1"/>
          </p:nvPr>
        </p:nvSpPr>
        <p:spPr>
          <a:xfrm>
            <a:off x="9492118" y="3169218"/>
            <a:ext cx="8078400" cy="5400000"/>
          </a:xfrm>
        </p:spPr>
        <p:txBody>
          <a:bodyPr>
            <a:noAutofit/>
          </a:bodyPr>
          <a:lstStyle>
            <a:lvl1pPr>
              <a:defRPr sz="2789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Inserisci tabella o grafico misura 2ChartNoText</a:t>
            </a:r>
          </a:p>
        </p:txBody>
      </p:sp>
      <p:sp>
        <p:nvSpPr>
          <p:cNvPr id="17" name="Segnaposto contenuto 13"/>
          <p:cNvSpPr>
            <a:spLocks noGrp="1"/>
          </p:cNvSpPr>
          <p:nvPr>
            <p:ph sz="quarter" idx="11" hasCustomPrompt="1"/>
          </p:nvPr>
        </p:nvSpPr>
        <p:spPr>
          <a:xfrm>
            <a:off x="1140598" y="8777634"/>
            <a:ext cx="7714649" cy="347120"/>
          </a:xfrm>
        </p:spPr>
        <p:txBody>
          <a:bodyPr>
            <a:noAutofit/>
          </a:bodyPr>
          <a:lstStyle>
            <a:lvl1pPr marL="0" indent="0">
              <a:buNone/>
              <a:defRPr sz="1992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Fonte/ note Century </a:t>
            </a:r>
            <a:r>
              <a:rPr lang="it-IT" dirty="0" err="1"/>
              <a:t>Gothic</a:t>
            </a:r>
            <a:r>
              <a:rPr lang="it-IT" dirty="0"/>
              <a:t> 10</a:t>
            </a:r>
          </a:p>
        </p:txBody>
      </p:sp>
      <p:sp>
        <p:nvSpPr>
          <p:cNvPr id="18" name="Segnaposto contenuto 13"/>
          <p:cNvSpPr>
            <a:spLocks noGrp="1"/>
          </p:cNvSpPr>
          <p:nvPr>
            <p:ph sz="quarter" idx="14" hasCustomPrompt="1"/>
          </p:nvPr>
        </p:nvSpPr>
        <p:spPr>
          <a:xfrm>
            <a:off x="9477946" y="8754696"/>
            <a:ext cx="7714649" cy="347120"/>
          </a:xfrm>
        </p:spPr>
        <p:txBody>
          <a:bodyPr>
            <a:noAutofit/>
          </a:bodyPr>
          <a:lstStyle>
            <a:lvl1pPr marL="0" indent="0">
              <a:buNone/>
              <a:defRPr sz="1992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Fonte/ note Century </a:t>
            </a:r>
            <a:r>
              <a:rPr lang="it-IT" dirty="0" err="1"/>
              <a:t>Gothic</a:t>
            </a:r>
            <a:r>
              <a:rPr lang="it-IT" dirty="0"/>
              <a:t> 10</a:t>
            </a:r>
          </a:p>
        </p:txBody>
      </p:sp>
      <p:sp>
        <p:nvSpPr>
          <p:cNvPr id="19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015699" y="2381447"/>
            <a:ext cx="4695624" cy="539758"/>
          </a:xfrm>
        </p:spPr>
        <p:txBody>
          <a:bodyPr>
            <a:noAutofit/>
          </a:bodyPr>
          <a:lstStyle>
            <a:lvl1pPr marL="0" indent="0" algn="ctr">
              <a:buNone/>
              <a:defRPr sz="2590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Titolo Century </a:t>
            </a:r>
            <a:r>
              <a:rPr lang="it-IT" dirty="0" err="1"/>
              <a:t>Gothic</a:t>
            </a:r>
            <a:r>
              <a:rPr lang="it-IT" dirty="0"/>
              <a:t> 13 </a:t>
            </a:r>
          </a:p>
        </p:txBody>
      </p:sp>
      <p:sp>
        <p:nvSpPr>
          <p:cNvPr id="20" name="Segnaposto testo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87459" y="2381447"/>
            <a:ext cx="4695624" cy="539758"/>
          </a:xfrm>
        </p:spPr>
        <p:txBody>
          <a:bodyPr>
            <a:noAutofit/>
          </a:bodyPr>
          <a:lstStyle>
            <a:lvl1pPr marL="0" indent="0" algn="ctr">
              <a:buNone/>
              <a:defRPr sz="2590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Titolo Century </a:t>
            </a:r>
            <a:r>
              <a:rPr lang="it-IT" dirty="0" err="1"/>
              <a:t>Gothic</a:t>
            </a:r>
            <a:r>
              <a:rPr lang="it-IT" dirty="0"/>
              <a:t> 13 </a:t>
            </a:r>
          </a:p>
        </p:txBody>
      </p:sp>
      <p:sp>
        <p:nvSpPr>
          <p:cNvPr id="21" name="Segnaposto numero diapositiva 5"/>
          <p:cNvSpPr>
            <a:spLocks noGrp="1"/>
          </p:cNvSpPr>
          <p:nvPr>
            <p:ph type="sldNum" sz="quarter" idx="16"/>
          </p:nvPr>
        </p:nvSpPr>
        <p:spPr>
          <a:xfrm>
            <a:off x="17119605" y="269086"/>
            <a:ext cx="828677" cy="547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2" b="1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A8C9C-B6B8-40AF-90F5-1B3A93199BF6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  <p:pic>
        <p:nvPicPr>
          <p:cNvPr id="4" name="Immagine 19" descr="INTESA_SANPAOLO white.png">
            <a:extLst>
              <a:ext uri="{FF2B5EF4-FFF2-40B4-BE49-F238E27FC236}">
                <a16:creationId xmlns:a16="http://schemas.microsoft.com/office/drawing/2014/main" id="{034F0312-E846-10B2-A903-D49101D9C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584" y="964800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0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5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066652" y="5042119"/>
            <a:ext cx="13716000" cy="1281690"/>
          </a:xfrm>
        </p:spPr>
        <p:txBody>
          <a:bodyPr>
            <a:noAutofit/>
          </a:bodyPr>
          <a:lstStyle>
            <a:lvl1pPr marL="0" indent="0" algn="l">
              <a:buNone/>
              <a:defRPr sz="5179" b="1" baseline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85757" indent="0" algn="ctr">
              <a:buNone/>
              <a:defRPr sz="1689"/>
            </a:lvl2pPr>
            <a:lvl3pPr marL="771512" indent="0" algn="ctr">
              <a:buNone/>
              <a:defRPr sz="1520"/>
            </a:lvl3pPr>
            <a:lvl4pPr marL="1157268" indent="0" algn="ctr">
              <a:buNone/>
              <a:defRPr sz="1351"/>
            </a:lvl4pPr>
            <a:lvl5pPr marL="1543025" indent="0" algn="ctr">
              <a:buNone/>
              <a:defRPr sz="1351"/>
            </a:lvl5pPr>
            <a:lvl6pPr marL="1928782" indent="0" algn="ctr">
              <a:buNone/>
              <a:defRPr sz="1351"/>
            </a:lvl6pPr>
            <a:lvl7pPr marL="2314539" indent="0" algn="ctr">
              <a:buNone/>
              <a:defRPr sz="1351"/>
            </a:lvl7pPr>
            <a:lvl8pPr marL="2700295" indent="0" algn="ctr">
              <a:buNone/>
              <a:defRPr sz="1351"/>
            </a:lvl8pPr>
            <a:lvl9pPr marL="3086052" indent="0" algn="ctr">
              <a:buNone/>
              <a:defRPr sz="1351"/>
            </a:lvl9pPr>
          </a:lstStyle>
          <a:p>
            <a:r>
              <a:rPr lang="it-IT" dirty="0"/>
              <a:t>Titolo – Century </a:t>
            </a:r>
            <a:r>
              <a:rPr lang="it-IT" dirty="0" err="1"/>
              <a:t>Gothic</a:t>
            </a:r>
            <a:r>
              <a:rPr lang="it-IT" dirty="0"/>
              <a:t> 26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066652" y="6432694"/>
            <a:ext cx="13716000" cy="1371600"/>
          </a:xfrm>
        </p:spPr>
        <p:txBody>
          <a:bodyPr>
            <a:noAutofit/>
          </a:bodyPr>
          <a:lstStyle>
            <a:lvl1pPr marL="0" indent="0" eaLnBrk="1" fontAlgn="auto" hangingPunct="1">
              <a:spcAft>
                <a:spcPts val="0"/>
              </a:spcAft>
              <a:buFontTx/>
              <a:buNone/>
              <a:defRPr lang="it-IT" sz="3586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5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Sottotitolo / luogo e data: 18pt Century </a:t>
            </a:r>
            <a:r>
              <a:rPr lang="it-IT" sz="3586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Gothic</a:t>
            </a:r>
            <a:r>
              <a:rPr lang="it-IT" sz="35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Arial"/>
              </a:rPr>
              <a:t>, colore nero 70%</a:t>
            </a:r>
            <a:endParaRPr lang="it-IT" sz="2251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40" name="Immagine 4" descr="INTESA_SANPAOLO white.png">
            <a:extLst>
              <a:ext uri="{FF2B5EF4-FFF2-40B4-BE49-F238E27FC236}">
                <a16:creationId xmlns:a16="http://schemas.microsoft.com/office/drawing/2014/main" id="{014BCC8B-6233-4A25-9CA7-299988B96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79" y="4030946"/>
            <a:ext cx="6877338" cy="7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igura a mano libera 5">
            <a:extLst>
              <a:ext uri="{FF2B5EF4-FFF2-40B4-BE49-F238E27FC236}">
                <a16:creationId xmlns:a16="http://schemas.microsoft.com/office/drawing/2014/main" id="{C2F6E1CF-A2FC-4E03-9EC3-C5D41F07A56A}"/>
              </a:ext>
            </a:extLst>
          </p:cNvPr>
          <p:cNvSpPr/>
          <p:nvPr userDrawn="1"/>
        </p:nvSpPr>
        <p:spPr>
          <a:xfrm rot="20686196">
            <a:off x="-6325" y="-1216025"/>
            <a:ext cx="9186693" cy="2463802"/>
          </a:xfrm>
          <a:custGeom>
            <a:avLst/>
            <a:gdLst>
              <a:gd name="connsiteX0" fmla="*/ 0 w 9746788"/>
              <a:gd name="connsiteY0" fmla="*/ 0 h 2448000"/>
              <a:gd name="connsiteX1" fmla="*/ 9746788 w 9746788"/>
              <a:gd name="connsiteY1" fmla="*/ 0 h 2448000"/>
              <a:gd name="connsiteX2" fmla="*/ 9746788 w 9746788"/>
              <a:gd name="connsiteY2" fmla="*/ 2448000 h 2448000"/>
              <a:gd name="connsiteX3" fmla="*/ 0 w 9746788"/>
              <a:gd name="connsiteY3" fmla="*/ 2448000 h 2448000"/>
              <a:gd name="connsiteX4" fmla="*/ 0 w 9746788"/>
              <a:gd name="connsiteY4" fmla="*/ 0 h 2448000"/>
              <a:gd name="connsiteX0" fmla="*/ 0 w 9746788"/>
              <a:gd name="connsiteY0" fmla="*/ 0 h 2449464"/>
              <a:gd name="connsiteX1" fmla="*/ 9746788 w 9746788"/>
              <a:gd name="connsiteY1" fmla="*/ 0 h 2449464"/>
              <a:gd name="connsiteX2" fmla="*/ 8974352 w 9746788"/>
              <a:gd name="connsiteY2" fmla="*/ 2449464 h 2449464"/>
              <a:gd name="connsiteX3" fmla="*/ 0 w 9746788"/>
              <a:gd name="connsiteY3" fmla="*/ 2448000 h 2449464"/>
              <a:gd name="connsiteX4" fmla="*/ 0 w 9746788"/>
              <a:gd name="connsiteY4" fmla="*/ 0 h 2449464"/>
              <a:gd name="connsiteX0" fmla="*/ 0 w 9220400"/>
              <a:gd name="connsiteY0" fmla="*/ 0 h 2449464"/>
              <a:gd name="connsiteX1" fmla="*/ 9220400 w 9220400"/>
              <a:gd name="connsiteY1" fmla="*/ 1016281 h 2449464"/>
              <a:gd name="connsiteX2" fmla="*/ 8974352 w 9220400"/>
              <a:gd name="connsiteY2" fmla="*/ 2449464 h 2449464"/>
              <a:gd name="connsiteX3" fmla="*/ 0 w 9220400"/>
              <a:gd name="connsiteY3" fmla="*/ 2448000 h 2449464"/>
              <a:gd name="connsiteX4" fmla="*/ 0 w 9220400"/>
              <a:gd name="connsiteY4" fmla="*/ 0 h 2449464"/>
              <a:gd name="connsiteX0" fmla="*/ 0 w 9136593"/>
              <a:gd name="connsiteY0" fmla="*/ 0 h 2449464"/>
              <a:gd name="connsiteX1" fmla="*/ 9136593 w 9136593"/>
              <a:gd name="connsiteY1" fmla="*/ 1504439 h 2449464"/>
              <a:gd name="connsiteX2" fmla="*/ 8974352 w 9136593"/>
              <a:gd name="connsiteY2" fmla="*/ 2449464 h 2449464"/>
              <a:gd name="connsiteX3" fmla="*/ 0 w 9136593"/>
              <a:gd name="connsiteY3" fmla="*/ 2448000 h 2449464"/>
              <a:gd name="connsiteX4" fmla="*/ 0 w 9136593"/>
              <a:gd name="connsiteY4" fmla="*/ 0 h 2449464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117546 w 9136593"/>
              <a:gd name="connsiteY0" fmla="*/ 0 h 1720257"/>
              <a:gd name="connsiteX1" fmla="*/ 9136593 w 9136593"/>
              <a:gd name="connsiteY1" fmla="*/ 775232 h 1720257"/>
              <a:gd name="connsiteX2" fmla="*/ 8974352 w 9136593"/>
              <a:gd name="connsiteY2" fmla="*/ 1720257 h 1720257"/>
              <a:gd name="connsiteX3" fmla="*/ 0 w 9136593"/>
              <a:gd name="connsiteY3" fmla="*/ 1718793 h 1720257"/>
              <a:gd name="connsiteX4" fmla="*/ 117546 w 9136593"/>
              <a:gd name="connsiteY4" fmla="*/ 0 h 1720257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24516 w 8974352"/>
              <a:gd name="connsiteY0" fmla="*/ 0 h 1910186"/>
              <a:gd name="connsiteX1" fmla="*/ 8812931 w 8974352"/>
              <a:gd name="connsiteY1" fmla="*/ 1508786 h 1910186"/>
              <a:gd name="connsiteX2" fmla="*/ 8974352 w 8974352"/>
              <a:gd name="connsiteY2" fmla="*/ 1910186 h 1910186"/>
              <a:gd name="connsiteX3" fmla="*/ 0 w 8974352"/>
              <a:gd name="connsiteY3" fmla="*/ 1908722 h 1910186"/>
              <a:gd name="connsiteX4" fmla="*/ 24516 w 8974352"/>
              <a:gd name="connsiteY4" fmla="*/ 0 h 1910186"/>
              <a:gd name="connsiteX0" fmla="*/ 24516 w 9036669"/>
              <a:gd name="connsiteY0" fmla="*/ 0 h 1910186"/>
              <a:gd name="connsiteX1" fmla="*/ 9036669 w 9036669"/>
              <a:gd name="connsiteY1" fmla="*/ 1547197 h 1910186"/>
              <a:gd name="connsiteX2" fmla="*/ 8974352 w 9036669"/>
              <a:gd name="connsiteY2" fmla="*/ 1910186 h 1910186"/>
              <a:gd name="connsiteX3" fmla="*/ 0 w 9036669"/>
              <a:gd name="connsiteY3" fmla="*/ 1908722 h 1910186"/>
              <a:gd name="connsiteX4" fmla="*/ 24516 w 9036669"/>
              <a:gd name="connsiteY4" fmla="*/ 0 h 1910186"/>
              <a:gd name="connsiteX0" fmla="*/ 24516 w 9037769"/>
              <a:gd name="connsiteY0" fmla="*/ 0 h 1910186"/>
              <a:gd name="connsiteX1" fmla="*/ 9037769 w 9037769"/>
              <a:gd name="connsiteY1" fmla="*/ 1902949 h 1910186"/>
              <a:gd name="connsiteX2" fmla="*/ 8974352 w 9037769"/>
              <a:gd name="connsiteY2" fmla="*/ 1910186 h 1910186"/>
              <a:gd name="connsiteX3" fmla="*/ 0 w 9037769"/>
              <a:gd name="connsiteY3" fmla="*/ 1908722 h 1910186"/>
              <a:gd name="connsiteX4" fmla="*/ 24516 w 9037769"/>
              <a:gd name="connsiteY4" fmla="*/ 0 h 1910186"/>
              <a:gd name="connsiteX0" fmla="*/ 17758 w 9037769"/>
              <a:gd name="connsiteY0" fmla="*/ 0 h 1758889"/>
              <a:gd name="connsiteX1" fmla="*/ 9037769 w 9037769"/>
              <a:gd name="connsiteY1" fmla="*/ 1751652 h 1758889"/>
              <a:gd name="connsiteX2" fmla="*/ 8974352 w 9037769"/>
              <a:gd name="connsiteY2" fmla="*/ 1758889 h 1758889"/>
              <a:gd name="connsiteX3" fmla="*/ 0 w 9037769"/>
              <a:gd name="connsiteY3" fmla="*/ 1757425 h 1758889"/>
              <a:gd name="connsiteX4" fmla="*/ 17758 w 9037769"/>
              <a:gd name="connsiteY4" fmla="*/ 0 h 1758889"/>
              <a:gd name="connsiteX0" fmla="*/ 213007 w 9233018"/>
              <a:gd name="connsiteY0" fmla="*/ 0 h 1758889"/>
              <a:gd name="connsiteX1" fmla="*/ 9233018 w 9233018"/>
              <a:gd name="connsiteY1" fmla="*/ 1751652 h 1758889"/>
              <a:gd name="connsiteX2" fmla="*/ 9169601 w 9233018"/>
              <a:gd name="connsiteY2" fmla="*/ 1758889 h 1758889"/>
              <a:gd name="connsiteX3" fmla="*/ -1 w 9233018"/>
              <a:gd name="connsiteY3" fmla="*/ 1720658 h 1758889"/>
              <a:gd name="connsiteX4" fmla="*/ 213007 w 9233018"/>
              <a:gd name="connsiteY4" fmla="*/ 0 h 1758889"/>
              <a:gd name="connsiteX0" fmla="*/ 213007 w 9233018"/>
              <a:gd name="connsiteY0" fmla="*/ 0 h 1798514"/>
              <a:gd name="connsiteX1" fmla="*/ 9233018 w 9233018"/>
              <a:gd name="connsiteY1" fmla="*/ 1751652 h 1798514"/>
              <a:gd name="connsiteX2" fmla="*/ 9218312 w 9233018"/>
              <a:gd name="connsiteY2" fmla="*/ 1798514 h 1798514"/>
              <a:gd name="connsiteX3" fmla="*/ -1 w 9233018"/>
              <a:gd name="connsiteY3" fmla="*/ 1720658 h 1798514"/>
              <a:gd name="connsiteX4" fmla="*/ 213007 w 9233018"/>
              <a:gd name="connsiteY4" fmla="*/ 0 h 1798514"/>
              <a:gd name="connsiteX0" fmla="*/ 213007 w 9232004"/>
              <a:gd name="connsiteY0" fmla="*/ 0 h 1801249"/>
              <a:gd name="connsiteX1" fmla="*/ 9232005 w 9232004"/>
              <a:gd name="connsiteY1" fmla="*/ 1801249 h 1801249"/>
              <a:gd name="connsiteX2" fmla="*/ 9218312 w 9232004"/>
              <a:gd name="connsiteY2" fmla="*/ 1798514 h 1801249"/>
              <a:gd name="connsiteX3" fmla="*/ -1 w 9232004"/>
              <a:gd name="connsiteY3" fmla="*/ 1720658 h 1801249"/>
              <a:gd name="connsiteX4" fmla="*/ 213007 w 9232004"/>
              <a:gd name="connsiteY4" fmla="*/ 0 h 1801249"/>
              <a:gd name="connsiteX0" fmla="*/ 213009 w 9805231"/>
              <a:gd name="connsiteY0" fmla="*/ 0 h 1920782"/>
              <a:gd name="connsiteX1" fmla="*/ 9232007 w 9805231"/>
              <a:gd name="connsiteY1" fmla="*/ 1801249 h 1920782"/>
              <a:gd name="connsiteX2" fmla="*/ 9805231 w 9805231"/>
              <a:gd name="connsiteY2" fmla="*/ 1920782 h 1920782"/>
              <a:gd name="connsiteX3" fmla="*/ 1 w 9805231"/>
              <a:gd name="connsiteY3" fmla="*/ 1720658 h 1920782"/>
              <a:gd name="connsiteX4" fmla="*/ 213009 w 9805231"/>
              <a:gd name="connsiteY4" fmla="*/ 0 h 1920782"/>
              <a:gd name="connsiteX0" fmla="*/ 183037 w 9775259"/>
              <a:gd name="connsiteY0" fmla="*/ 0 h 1920782"/>
              <a:gd name="connsiteX1" fmla="*/ 9202035 w 9775259"/>
              <a:gd name="connsiteY1" fmla="*/ 1801249 h 1920782"/>
              <a:gd name="connsiteX2" fmla="*/ 9775259 w 9775259"/>
              <a:gd name="connsiteY2" fmla="*/ 1920782 h 1920782"/>
              <a:gd name="connsiteX3" fmla="*/ 0 w 9775259"/>
              <a:gd name="connsiteY3" fmla="*/ 1500030 h 1920782"/>
              <a:gd name="connsiteX4" fmla="*/ 183037 w 9775259"/>
              <a:gd name="connsiteY4" fmla="*/ 0 h 1920782"/>
              <a:gd name="connsiteX0" fmla="*/ 126790 w 9719012"/>
              <a:gd name="connsiteY0" fmla="*/ 0 h 1920782"/>
              <a:gd name="connsiteX1" fmla="*/ 9145788 w 9719012"/>
              <a:gd name="connsiteY1" fmla="*/ 1801249 h 1920782"/>
              <a:gd name="connsiteX2" fmla="*/ 9719012 w 9719012"/>
              <a:gd name="connsiteY2" fmla="*/ 1920782 h 1920782"/>
              <a:gd name="connsiteX3" fmla="*/ 0 w 9719012"/>
              <a:gd name="connsiteY3" fmla="*/ 1384324 h 1920782"/>
              <a:gd name="connsiteX4" fmla="*/ 126790 w 9719012"/>
              <a:gd name="connsiteY4" fmla="*/ 0 h 1920782"/>
              <a:gd name="connsiteX0" fmla="*/ 114801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1 w 9719012"/>
              <a:gd name="connsiteY4" fmla="*/ 0 h 1918151"/>
              <a:gd name="connsiteX0" fmla="*/ 114800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0 w 9719012"/>
              <a:gd name="connsiteY4" fmla="*/ 0 h 1918151"/>
              <a:gd name="connsiteX0" fmla="*/ 193030 w 9719012"/>
              <a:gd name="connsiteY0" fmla="*/ 0 h 1902527"/>
              <a:gd name="connsiteX1" fmla="*/ 9145788 w 9719012"/>
              <a:gd name="connsiteY1" fmla="*/ 1782994 h 1902527"/>
              <a:gd name="connsiteX2" fmla="*/ 9719012 w 9719012"/>
              <a:gd name="connsiteY2" fmla="*/ 1902527 h 1902527"/>
              <a:gd name="connsiteX3" fmla="*/ 0 w 9719012"/>
              <a:gd name="connsiteY3" fmla="*/ 1366069 h 1902527"/>
              <a:gd name="connsiteX4" fmla="*/ 193030 w 9719012"/>
              <a:gd name="connsiteY4" fmla="*/ 0 h 1902527"/>
              <a:gd name="connsiteX0" fmla="*/ 193030 w 10621430"/>
              <a:gd name="connsiteY0" fmla="*/ 0 h 2082758"/>
              <a:gd name="connsiteX1" fmla="*/ 9145788 w 10621430"/>
              <a:gd name="connsiteY1" fmla="*/ 1782994 h 2082758"/>
              <a:gd name="connsiteX2" fmla="*/ 10621430 w 10621430"/>
              <a:gd name="connsiteY2" fmla="*/ 2082759 h 2082758"/>
              <a:gd name="connsiteX3" fmla="*/ 0 w 10621430"/>
              <a:gd name="connsiteY3" fmla="*/ 1366069 h 2082758"/>
              <a:gd name="connsiteX4" fmla="*/ 193030 w 10621430"/>
              <a:gd name="connsiteY4" fmla="*/ 0 h 2082758"/>
              <a:gd name="connsiteX0" fmla="*/ 193030 w 10621432"/>
              <a:gd name="connsiteY0" fmla="*/ 0 h 2082759"/>
              <a:gd name="connsiteX1" fmla="*/ 10621431 w 10621432"/>
              <a:gd name="connsiteY1" fmla="*/ 2082758 h 2082759"/>
              <a:gd name="connsiteX2" fmla="*/ 10621430 w 10621432"/>
              <a:gd name="connsiteY2" fmla="*/ 2082759 h 2082759"/>
              <a:gd name="connsiteX3" fmla="*/ 0 w 10621432"/>
              <a:gd name="connsiteY3" fmla="*/ 1366069 h 2082759"/>
              <a:gd name="connsiteX4" fmla="*/ 193030 w 10621432"/>
              <a:gd name="connsiteY4" fmla="*/ 0 h 208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1432" h="2082759">
                <a:moveTo>
                  <a:pt x="193030" y="0"/>
                </a:moveTo>
                <a:lnTo>
                  <a:pt x="10621431" y="2082758"/>
                </a:lnTo>
                <a:lnTo>
                  <a:pt x="10621430" y="2082759"/>
                </a:lnTo>
                <a:lnTo>
                  <a:pt x="0" y="1366069"/>
                </a:lnTo>
                <a:lnTo>
                  <a:pt x="193030" y="0"/>
                </a:lnTo>
                <a:close/>
              </a:path>
            </a:pathLst>
          </a:custGeom>
          <a:solidFill>
            <a:srgbClr val="003A7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3187"/>
          </a:p>
        </p:txBody>
      </p:sp>
    </p:spTree>
    <p:extLst>
      <p:ext uri="{BB962C8B-B14F-4D97-AF65-F5344CB8AC3E}">
        <p14:creationId xmlns:p14="http://schemas.microsoft.com/office/powerpoint/2010/main" val="136477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0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17082993" y="287016"/>
            <a:ext cx="828677" cy="547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2" b="1" smtClean="0">
                <a:solidFill>
                  <a:srgbClr val="003A7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E906B0-8BF5-4831-95CF-598DDFDDDAC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pic>
        <p:nvPicPr>
          <p:cNvPr id="55" name="Immagine 19" descr="INTESA_SANPAOLO white.png">
            <a:extLst>
              <a:ext uri="{FF2B5EF4-FFF2-40B4-BE49-F238E27FC236}">
                <a16:creationId xmlns:a16="http://schemas.microsoft.com/office/drawing/2014/main" id="{2EC73D69-6810-463D-8E43-9333EF4ED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335" y="9474201"/>
            <a:ext cx="310228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75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BAE40"/>
          </p15:clr>
        </p15:guide>
        <p15:guide id="2" pos="552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0">
            <a:extLst>
              <a:ext uri="{FF2B5EF4-FFF2-40B4-BE49-F238E27FC236}">
                <a16:creationId xmlns:a16="http://schemas.microsoft.com/office/drawing/2014/main" id="{9A330F6D-A549-7C43-AC3C-27C50C6D37BC}"/>
              </a:ext>
            </a:extLst>
          </p:cNvPr>
          <p:cNvSpPr/>
          <p:nvPr userDrawn="1"/>
        </p:nvSpPr>
        <p:spPr>
          <a:xfrm>
            <a:off x="923652" y="0"/>
            <a:ext cx="16133627" cy="489878"/>
          </a:xfrm>
          <a:custGeom>
            <a:avLst/>
            <a:gdLst/>
            <a:ahLst/>
            <a:cxnLst/>
            <a:rect l="l" t="t" r="r" b="b"/>
            <a:pathLst>
              <a:path w="9432290" h="482600">
                <a:moveTo>
                  <a:pt x="0" y="482600"/>
                </a:moveTo>
                <a:lnTo>
                  <a:pt x="9431997" y="482600"/>
                </a:lnTo>
                <a:lnTo>
                  <a:pt x="9431997" y="0"/>
                </a:lnTo>
                <a:lnTo>
                  <a:pt x="0" y="0"/>
                </a:lnTo>
                <a:lnTo>
                  <a:pt x="0" y="482600"/>
                </a:lnTo>
                <a:close/>
              </a:path>
            </a:pathLst>
          </a:custGeom>
          <a:solidFill>
            <a:srgbClr val="005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2FDCB0-6BC0-A04C-BFE5-908C9DFC9EC4}"/>
              </a:ext>
            </a:extLst>
          </p:cNvPr>
          <p:cNvSpPr txBox="1"/>
          <p:nvPr userDrawn="1"/>
        </p:nvSpPr>
        <p:spPr>
          <a:xfrm>
            <a:off x="14935242" y="221825"/>
            <a:ext cx="1966885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it-IT" sz="1089" dirty="0">
                <a:solidFill>
                  <a:schemeClr val="bg1"/>
                </a:solidFill>
                <a:effectLst/>
                <a:latin typeface="+mn-lt"/>
              </a:rPr>
              <a:t>CNS - La gestione sostenibile | </a:t>
            </a:r>
            <a:fld id="{6A9CFE64-4E70-7E46-893D-20E5D70F24BE}" type="slidenum">
              <a:rPr lang="it-IT" sz="1089" smtClean="0">
                <a:solidFill>
                  <a:schemeClr val="bg1"/>
                </a:solidFill>
                <a:effectLst/>
                <a:latin typeface="+mn-lt"/>
              </a:rPr>
              <a:pPr algn="r"/>
              <a:t>‹N›</a:t>
            </a:fld>
            <a:r>
              <a:rPr lang="it-IT" sz="1089" dirty="0">
                <a:solidFill>
                  <a:schemeClr val="bg1"/>
                </a:solidFill>
                <a:effectLst/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41977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0">
            <a:extLst>
              <a:ext uri="{FF2B5EF4-FFF2-40B4-BE49-F238E27FC236}">
                <a16:creationId xmlns:a16="http://schemas.microsoft.com/office/drawing/2014/main" id="{67B79C60-4F2B-97AC-54D8-7E3F0636C999}"/>
              </a:ext>
            </a:extLst>
          </p:cNvPr>
          <p:cNvSpPr/>
          <p:nvPr userDrawn="1"/>
        </p:nvSpPr>
        <p:spPr>
          <a:xfrm>
            <a:off x="923652" y="0"/>
            <a:ext cx="16133627" cy="489878"/>
          </a:xfrm>
          <a:custGeom>
            <a:avLst/>
            <a:gdLst/>
            <a:ahLst/>
            <a:cxnLst/>
            <a:rect l="l" t="t" r="r" b="b"/>
            <a:pathLst>
              <a:path w="9432290" h="482600">
                <a:moveTo>
                  <a:pt x="0" y="482600"/>
                </a:moveTo>
                <a:lnTo>
                  <a:pt x="9431997" y="482600"/>
                </a:lnTo>
                <a:lnTo>
                  <a:pt x="9431997" y="0"/>
                </a:lnTo>
                <a:lnTo>
                  <a:pt x="0" y="0"/>
                </a:lnTo>
                <a:lnTo>
                  <a:pt x="0" y="482600"/>
                </a:lnTo>
                <a:close/>
              </a:path>
            </a:pathLst>
          </a:custGeom>
          <a:solidFill>
            <a:srgbClr val="005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2FDCB0-6BC0-A04C-BFE5-908C9DFC9EC4}"/>
              </a:ext>
            </a:extLst>
          </p:cNvPr>
          <p:cNvSpPr txBox="1"/>
          <p:nvPr userDrawn="1"/>
        </p:nvSpPr>
        <p:spPr>
          <a:xfrm>
            <a:off x="14935242" y="221825"/>
            <a:ext cx="1966885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it-IT" sz="1089" dirty="0">
                <a:solidFill>
                  <a:schemeClr val="bg1"/>
                </a:solidFill>
                <a:effectLst/>
                <a:latin typeface="+mn-lt"/>
              </a:rPr>
              <a:t>CNS - La gestione sostenibile | </a:t>
            </a:r>
            <a:fld id="{6A9CFE64-4E70-7E46-893D-20E5D70F24BE}" type="slidenum">
              <a:rPr lang="it-IT" sz="1089" smtClean="0">
                <a:solidFill>
                  <a:schemeClr val="bg1"/>
                </a:solidFill>
                <a:effectLst/>
                <a:latin typeface="+mn-lt"/>
              </a:rPr>
              <a:pPr algn="r"/>
              <a:t>‹N›</a:t>
            </a:fld>
            <a:r>
              <a:rPr lang="it-IT" sz="1089" dirty="0">
                <a:solidFill>
                  <a:schemeClr val="bg1"/>
                </a:solidFill>
                <a:effectLst/>
                <a:latin typeface="+mn-lt"/>
              </a:rPr>
              <a:t> </a:t>
            </a:r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2093B2AB-828F-F343-BB27-4BC43B6E2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215" y="167898"/>
            <a:ext cx="12700084" cy="22615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1633" cap="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capitolo</a:t>
            </a:r>
          </a:p>
        </p:txBody>
      </p:sp>
    </p:spTree>
    <p:extLst>
      <p:ext uri="{BB962C8B-B14F-4D97-AF65-F5344CB8AC3E}">
        <p14:creationId xmlns:p14="http://schemas.microsoft.com/office/powerpoint/2010/main" val="1595841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37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4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857" y="9887477"/>
            <a:ext cx="704849" cy="228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50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213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8534"/>
            </a:lvl1pPr>
            <a:lvl2pPr marL="1625620" indent="0" algn="ctr">
              <a:buNone/>
              <a:defRPr sz="7112"/>
            </a:lvl2pPr>
            <a:lvl3pPr marL="3251240" indent="0" algn="ctr">
              <a:buNone/>
              <a:defRPr sz="6400"/>
            </a:lvl3pPr>
            <a:lvl4pPr marL="4876860" indent="0" algn="ctr">
              <a:buNone/>
              <a:defRPr sz="5688"/>
            </a:lvl4pPr>
            <a:lvl5pPr marL="6502482" indent="0" algn="ctr">
              <a:buNone/>
              <a:defRPr sz="5688"/>
            </a:lvl5pPr>
            <a:lvl6pPr marL="8128102" indent="0" algn="ctr">
              <a:buNone/>
              <a:defRPr sz="5688"/>
            </a:lvl6pPr>
            <a:lvl7pPr marL="9753722" indent="0" algn="ctr">
              <a:buNone/>
              <a:defRPr sz="5688"/>
            </a:lvl7pPr>
            <a:lvl8pPr marL="11379342" indent="0" algn="ctr">
              <a:buNone/>
              <a:defRPr sz="5688"/>
            </a:lvl8pPr>
            <a:lvl9pPr marL="13004962" indent="0" algn="ctr">
              <a:buNone/>
              <a:defRPr sz="568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9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284A5-C38B-F4B9-1CD6-4BBF63E9C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1120" y="661988"/>
            <a:ext cx="2062976" cy="1353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11EF2-9F02-1492-B9BC-21BB2E71E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09856" y="8838931"/>
            <a:ext cx="1921346" cy="78608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45AE6-BB67-69D1-4B4B-95C90475C3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6354" y="3297731"/>
            <a:ext cx="3350099" cy="321302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C10A150-532E-08F7-2608-C6976B545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838" y="3297731"/>
            <a:ext cx="3350099" cy="321302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46EE82F-B2B8-2198-83C3-E2DBE737EA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75322" y="3297731"/>
            <a:ext cx="3350099" cy="321302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01026ED-6582-E958-1A99-E0591123FD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34806" y="3297731"/>
            <a:ext cx="3350099" cy="321302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7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278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3840">
          <p15:clr>
            <a:srgbClr val="FBAE40"/>
          </p15:clr>
        </p15:guide>
        <p15:guide id="6" pos="1958">
          <p15:clr>
            <a:srgbClr val="FBAE40"/>
          </p15:clr>
        </p15:guide>
        <p15:guide id="7" pos="56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98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1492" y="173626"/>
            <a:ext cx="11765014" cy="1770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1674" y="4019979"/>
            <a:ext cx="11948795" cy="398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6573" y="349535"/>
            <a:ext cx="11134852" cy="147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chemeClr val="bg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3947" y="2441181"/>
            <a:ext cx="16486505" cy="7159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66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7301" y="547694"/>
            <a:ext cx="15773399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FB58BF-0CEE-4113-A40C-47A3686201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6256" y="9322476"/>
            <a:ext cx="2017285" cy="7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l" defTabSz="771512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9" indent="-192879" algn="l" defTabSz="771512" rtl="0" eaLnBrk="1" latinLnBrk="0" hangingPunct="1">
        <a:lnSpc>
          <a:spcPct val="90000"/>
        </a:lnSpc>
        <a:spcBef>
          <a:spcPts val="845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578636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64391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50148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735904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121659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507416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893173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3278928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385757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2pPr>
      <a:lvl3pPr marL="77151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68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25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5pPr>
      <a:lvl6pPr marL="192878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39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7pPr>
      <a:lvl8pPr marL="2700295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8pPr>
      <a:lvl9pPr marL="308605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7301" y="547694"/>
            <a:ext cx="15773399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799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771512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9" indent="-192879" algn="l" defTabSz="771512" rtl="0" eaLnBrk="1" latinLnBrk="0" hangingPunct="1">
        <a:lnSpc>
          <a:spcPct val="90000"/>
        </a:lnSpc>
        <a:spcBef>
          <a:spcPts val="845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578636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64391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50148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735904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121659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507416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893173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3278928" indent="-192879" algn="l" defTabSz="771512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385757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2pPr>
      <a:lvl3pPr marL="77151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68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25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5pPr>
      <a:lvl6pPr marL="192878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39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7pPr>
      <a:lvl8pPr marL="2700295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8pPr>
      <a:lvl9pPr marL="3086052" algn="l" defTabSz="771512" rtl="0" eaLnBrk="1" latinLnBrk="0" hangingPunct="1">
        <a:defRPr sz="2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defTabSz="137160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3" indent="-342903" algn="l" defTabSz="13716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6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714511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2400315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20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25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29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34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38" indent="-342903" algn="l" defTabSz="13716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5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9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14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18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23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27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32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35" algn="l" defTabSz="13716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50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12" Type="http://schemas.openxmlformats.org/officeDocument/2006/relationships/image" Target="../media/image145.jpe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7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microsoft.com/office/2007/relationships/hdphoto" Target="../media/hdphoto6.wdp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24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sv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svg"/><Relationship Id="rId4" Type="http://schemas.openxmlformats.org/officeDocument/2006/relationships/image" Target="../media/image165.svg"/><Relationship Id="rId9" Type="http://schemas.openxmlformats.org/officeDocument/2006/relationships/image" Target="../media/image170.png"/><Relationship Id="rId14" Type="http://schemas.openxmlformats.org/officeDocument/2006/relationships/image" Target="../media/image1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80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79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78.png"/><Relationship Id="rId5" Type="http://schemas.openxmlformats.org/officeDocument/2006/relationships/tags" Target="../tags/tag8.xml"/><Relationship Id="rId10" Type="http://schemas.openxmlformats.org/officeDocument/2006/relationships/image" Target="../media/image177.svg"/><Relationship Id="rId4" Type="http://schemas.openxmlformats.org/officeDocument/2006/relationships/tags" Target="../tags/tag7.xml"/><Relationship Id="rId9" Type="http://schemas.openxmlformats.org/officeDocument/2006/relationships/image" Target="../media/image176.png"/><Relationship Id="rId14" Type="http://schemas.openxmlformats.org/officeDocument/2006/relationships/image" Target="../media/image18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75.jpg"/><Relationship Id="rId18" Type="http://schemas.openxmlformats.org/officeDocument/2006/relationships/image" Target="../media/image186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185.svg"/><Relationship Id="rId2" Type="http://schemas.openxmlformats.org/officeDocument/2006/relationships/tags" Target="../tags/tag11.xml"/><Relationship Id="rId16" Type="http://schemas.openxmlformats.org/officeDocument/2006/relationships/image" Target="../media/image184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25.xml"/><Relationship Id="rId5" Type="http://schemas.openxmlformats.org/officeDocument/2006/relationships/tags" Target="../tags/tag14.xml"/><Relationship Id="rId15" Type="http://schemas.openxmlformats.org/officeDocument/2006/relationships/image" Target="../media/image183.svg"/><Relationship Id="rId10" Type="http://schemas.openxmlformats.org/officeDocument/2006/relationships/tags" Target="../tags/tag19.xml"/><Relationship Id="rId19" Type="http://schemas.openxmlformats.org/officeDocument/2006/relationships/image" Target="../media/image187.sv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5.jpg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!Tab_Q_11_ER!R1C1:R7C15" TargetMode="Externa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9.jpg"/><Relationship Id="rId4" Type="http://schemas.openxmlformats.org/officeDocument/2006/relationships/image" Target="../media/image1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de.corp.sanpaoloimi.com\pdudfsroot\DirezioniBI\Divisione%20Corporate\Dco%20Servizio%20Studi%20E%20Ricerche\Lavori\Industria\Economisti%20Territorio\Competence%20Centre\Indagine_congiunta_2024\Lavorazione_indagine\Pivot_indagine_SG.xlsx!Tab_GREEN5_DIG!R1C1:R5C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jpeg"/><Relationship Id="rId42" Type="http://schemas.microsoft.com/office/2007/relationships/hdphoto" Target="../media/hdphoto4.wdp"/><Relationship Id="rId47" Type="http://schemas.openxmlformats.org/officeDocument/2006/relationships/image" Target="../media/image69.png"/><Relationship Id="rId63" Type="http://schemas.openxmlformats.org/officeDocument/2006/relationships/image" Target="../media/image85.jpeg"/><Relationship Id="rId68" Type="http://schemas.openxmlformats.org/officeDocument/2006/relationships/image" Target="../media/image90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6" Type="http://schemas.openxmlformats.org/officeDocument/2006/relationships/image" Target="../media/image40.jpeg"/><Relationship Id="rId29" Type="http://schemas.openxmlformats.org/officeDocument/2006/relationships/image" Target="../media/image53.jpeg"/><Relationship Id="rId11" Type="http://schemas.openxmlformats.org/officeDocument/2006/relationships/image" Target="../media/image36.jpe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0.png"/><Relationship Id="rId40" Type="http://schemas.openxmlformats.org/officeDocument/2006/relationships/image" Target="../media/image63.jpeg"/><Relationship Id="rId45" Type="http://schemas.openxmlformats.org/officeDocument/2006/relationships/image" Target="../media/image67.png"/><Relationship Id="rId53" Type="http://schemas.openxmlformats.org/officeDocument/2006/relationships/image" Target="../media/image75.jpeg"/><Relationship Id="rId58" Type="http://schemas.openxmlformats.org/officeDocument/2006/relationships/image" Target="../media/image80.jpeg"/><Relationship Id="rId66" Type="http://schemas.openxmlformats.org/officeDocument/2006/relationships/image" Target="../media/image88.jpeg"/><Relationship Id="rId5" Type="http://schemas.openxmlformats.org/officeDocument/2006/relationships/image" Target="../media/image30.png"/><Relationship Id="rId61" Type="http://schemas.openxmlformats.org/officeDocument/2006/relationships/image" Target="../media/image83.png"/><Relationship Id="rId19" Type="http://schemas.openxmlformats.org/officeDocument/2006/relationships/image" Target="../media/image4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jpeg"/><Relationship Id="rId35" Type="http://schemas.openxmlformats.org/officeDocument/2006/relationships/image" Target="../media/image59.png"/><Relationship Id="rId43" Type="http://schemas.openxmlformats.org/officeDocument/2006/relationships/image" Target="../media/image65.pn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69" Type="http://schemas.openxmlformats.org/officeDocument/2006/relationships/image" Target="../media/image91.png"/><Relationship Id="rId8" Type="http://schemas.openxmlformats.org/officeDocument/2006/relationships/image" Target="../media/image33.jpeg"/><Relationship Id="rId51" Type="http://schemas.openxmlformats.org/officeDocument/2006/relationships/image" Target="../media/image73.png"/><Relationship Id="rId3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1.png"/><Relationship Id="rId46" Type="http://schemas.openxmlformats.org/officeDocument/2006/relationships/image" Target="../media/image68.png"/><Relationship Id="rId59" Type="http://schemas.openxmlformats.org/officeDocument/2006/relationships/image" Target="../media/image81.png"/><Relationship Id="rId67" Type="http://schemas.openxmlformats.org/officeDocument/2006/relationships/image" Target="../media/image89.png"/><Relationship Id="rId20" Type="http://schemas.openxmlformats.org/officeDocument/2006/relationships/image" Target="../media/image44.png"/><Relationship Id="rId41" Type="http://schemas.openxmlformats.org/officeDocument/2006/relationships/image" Target="../media/image64.pn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jpeg"/><Relationship Id="rId36" Type="http://schemas.microsoft.com/office/2007/relationships/hdphoto" Target="../media/hdphoto3.wdp"/><Relationship Id="rId49" Type="http://schemas.openxmlformats.org/officeDocument/2006/relationships/image" Target="../media/image71.png"/><Relationship Id="rId57" Type="http://schemas.openxmlformats.org/officeDocument/2006/relationships/image" Target="../media/image79.png"/><Relationship Id="rId10" Type="http://schemas.openxmlformats.org/officeDocument/2006/relationships/image" Target="../media/image35.jpeg"/><Relationship Id="rId31" Type="http://schemas.openxmlformats.org/officeDocument/2006/relationships/image" Target="../media/image55.jpe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3" Type="http://schemas.microsoft.com/office/2007/relationships/hdphoto" Target="../media/hdphoto2.wdp"/><Relationship Id="rId18" Type="http://schemas.openxmlformats.org/officeDocument/2006/relationships/image" Target="../media/image42.png"/><Relationship Id="rId39" Type="http://schemas.openxmlformats.org/officeDocument/2006/relationships/image" Target="../media/image62.jpeg"/><Relationship Id="rId34" Type="http://schemas.openxmlformats.org/officeDocument/2006/relationships/image" Target="../media/image58.jpeg"/><Relationship Id="rId50" Type="http://schemas.openxmlformats.org/officeDocument/2006/relationships/image" Target="../media/image72.jpeg"/><Relationship Id="rId55" Type="http://schemas.openxmlformats.org/officeDocument/2006/relationships/image" Target="../media/image7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group.intesasanpaolo.com/it/governance/dlgs-231-2001" TargetMode="Externa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.intesasanpaolo.com/it/research/RegulatoryDisclosures/archivio-dei-conflitti-di-interesse" TargetMode="External"/><Relationship Id="rId2" Type="http://schemas.openxmlformats.org/officeDocument/2006/relationships/hyperlink" Target="https://group.intesasanpaolo.com/it/research/RegulatoryDisclosures" TargetMode="Externa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sv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1.jpeg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svg"/><Relationship Id="rId18" Type="http://schemas.openxmlformats.org/officeDocument/2006/relationships/image" Target="../media/image218.png"/><Relationship Id="rId3" Type="http://schemas.openxmlformats.org/officeDocument/2006/relationships/image" Target="../media/image203.svg"/><Relationship Id="rId7" Type="http://schemas.openxmlformats.org/officeDocument/2006/relationships/image" Target="../media/image207.svg"/><Relationship Id="rId12" Type="http://schemas.openxmlformats.org/officeDocument/2006/relationships/image" Target="../media/image212.png"/><Relationship Id="rId17" Type="http://schemas.openxmlformats.org/officeDocument/2006/relationships/image" Target="../media/image217.svg"/><Relationship Id="rId2" Type="http://schemas.openxmlformats.org/officeDocument/2006/relationships/image" Target="../media/image202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6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215.svg"/><Relationship Id="rId10" Type="http://schemas.openxmlformats.org/officeDocument/2006/relationships/image" Target="../media/image210.png"/><Relationship Id="rId19" Type="http://schemas.openxmlformats.org/officeDocument/2006/relationships/image" Target="../media/image219.svg"/><Relationship Id="rId4" Type="http://schemas.openxmlformats.org/officeDocument/2006/relationships/image" Target="../media/image204.png"/><Relationship Id="rId9" Type="http://schemas.openxmlformats.org/officeDocument/2006/relationships/image" Target="../media/image209.svg"/><Relationship Id="rId14" Type="http://schemas.openxmlformats.org/officeDocument/2006/relationships/image" Target="../media/image2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8.svg"/><Relationship Id="rId4" Type="http://schemas.openxmlformats.org/officeDocument/2006/relationships/image" Target="../media/image93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4.emf"/><Relationship Id="rId5" Type="http://schemas.openxmlformats.org/officeDocument/2006/relationships/image" Target="../media/image223.emf"/><Relationship Id="rId4" Type="http://schemas.openxmlformats.org/officeDocument/2006/relationships/image" Target="../media/image222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sv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9.svg"/><Relationship Id="rId4" Type="http://schemas.openxmlformats.org/officeDocument/2006/relationships/image" Target="../media/image2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svg"/><Relationship Id="rId11" Type="http://schemas.microsoft.com/office/2007/relationships/hdphoto" Target="../media/hdphoto5.wdp"/><Relationship Id="rId5" Type="http://schemas.openxmlformats.org/officeDocument/2006/relationships/image" Target="../media/image108.png"/><Relationship Id="rId10" Type="http://schemas.openxmlformats.org/officeDocument/2006/relationships/image" Target="../media/image94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97F64D-AA12-32AE-ECA6-20AAD7E16746}"/>
              </a:ext>
            </a:extLst>
          </p:cNvPr>
          <p:cNvSpPr/>
          <p:nvPr/>
        </p:nvSpPr>
        <p:spPr>
          <a:xfrm>
            <a:off x="10512942" y="225941"/>
            <a:ext cx="7549116" cy="9821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magine che contiene testo, poster, schermata, Carattere&#10;&#10;Descrizione generata automaticamente">
            <a:extLst>
              <a:ext uri="{FF2B5EF4-FFF2-40B4-BE49-F238E27FC236}">
                <a16:creationId xmlns:a16="http://schemas.microsoft.com/office/drawing/2014/main" id="{F71B714E-832D-0EB0-6A75-053D468B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" y="6530"/>
            <a:ext cx="10264422" cy="10264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2998F-4043-0A5E-8539-66AD2841674E}"/>
              </a:ext>
            </a:extLst>
          </p:cNvPr>
          <p:cNvSpPr txBox="1"/>
          <p:nvPr/>
        </p:nvSpPr>
        <p:spPr>
          <a:xfrm>
            <a:off x="10685721" y="797441"/>
            <a:ext cx="43380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>
                <a:solidFill>
                  <a:srgbClr val="943737"/>
                </a:solidFill>
                <a:latin typeface="Consolas" panose="020B0609020204030204" pitchFamily="49" charset="0"/>
                <a:ea typeface="Verdana"/>
              </a:rPr>
              <a:t>RELATORI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258A1-91AC-8A5B-4EB3-3436C7F4E1B2}"/>
              </a:ext>
            </a:extLst>
          </p:cNvPr>
          <p:cNvSpPr txBox="1"/>
          <p:nvPr/>
        </p:nvSpPr>
        <p:spPr>
          <a:xfrm>
            <a:off x="10683063" y="2376376"/>
            <a:ext cx="7208873" cy="56157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Alessandra Florio</a:t>
            </a:r>
            <a:r>
              <a:rPr lang="en-US" sz="2200" dirty="0">
                <a:latin typeface="Arial"/>
                <a:cs typeface="Arial"/>
              </a:rPr>
              <a:t>, </a:t>
            </a:r>
            <a:r>
              <a:rPr lang="en-US" sz="2200" i="1" dirty="0" err="1">
                <a:latin typeface="Arial"/>
                <a:cs typeface="Arial"/>
              </a:rPr>
              <a:t>Direttore</a:t>
            </a:r>
            <a:r>
              <a:rPr lang="en-US" sz="2200" i="1" dirty="0">
                <a:latin typeface="Arial"/>
                <a:cs typeface="Arial"/>
              </a:rPr>
              <a:t> </a:t>
            </a:r>
            <a:r>
              <a:rPr lang="en-US" sz="2200" i="1" dirty="0" err="1">
                <a:latin typeface="Arial"/>
                <a:cs typeface="Arial"/>
              </a:rPr>
              <a:t>Regionale</a:t>
            </a:r>
            <a:r>
              <a:rPr lang="en-US" sz="2200" i="1" dirty="0">
                <a:latin typeface="Arial"/>
                <a:cs typeface="Arial"/>
              </a:rPr>
              <a:t> Emilia-Romagna e Marche Intesa Sanpaolo;</a:t>
            </a:r>
          </a:p>
          <a:p>
            <a:endParaRPr lang="en-US" sz="2200" i="1" dirty="0">
              <a:latin typeface="Arial"/>
              <a:cs typeface="Arial"/>
            </a:endParaRPr>
          </a:p>
          <a:p>
            <a:r>
              <a:rPr lang="en-US" sz="2200" b="1" dirty="0">
                <a:latin typeface="Arial"/>
                <a:cs typeface="Arial"/>
              </a:rPr>
              <a:t>Stefano Cattorini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i="1" dirty="0" err="1">
                <a:latin typeface="Arial"/>
                <a:cs typeface="Arial"/>
              </a:rPr>
              <a:t>Direttore</a:t>
            </a:r>
            <a:r>
              <a:rPr lang="en-US" sz="2200" i="1" dirty="0">
                <a:latin typeface="Arial"/>
                <a:cs typeface="Arial"/>
              </a:rPr>
              <a:t> Generale BI-REX;</a:t>
            </a:r>
          </a:p>
          <a:p>
            <a:endParaRPr lang="en-US" sz="2200" i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Arial"/>
                <a:cs typeface="Arial"/>
              </a:rPr>
              <a:t>Luigi </a:t>
            </a:r>
            <a:r>
              <a:rPr lang="en-US" sz="2200" b="1" dirty="0" err="1">
                <a:latin typeface="Arial"/>
                <a:cs typeface="Arial"/>
              </a:rPr>
              <a:t>Zucchelli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i="1" dirty="0" err="1">
                <a:latin typeface="Arial"/>
                <a:cs typeface="Arial"/>
              </a:rPr>
              <a:t>Direttore</a:t>
            </a:r>
            <a:r>
              <a:rPr lang="en-US" sz="2200" i="1" dirty="0">
                <a:latin typeface="Arial"/>
                <a:cs typeface="Arial"/>
              </a:rPr>
              <a:t> CNS;</a:t>
            </a:r>
          </a:p>
          <a:p>
            <a:endParaRPr lang="en-US" sz="2200" i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Arial"/>
                <a:cs typeface="Arial"/>
              </a:rPr>
              <a:t>Serena </a:t>
            </a:r>
            <a:r>
              <a:rPr lang="en-US" sz="2200" b="1" dirty="0" err="1">
                <a:latin typeface="Arial"/>
                <a:cs typeface="Arial"/>
              </a:rPr>
              <a:t>Fumagalli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i="1" dirty="0" err="1">
                <a:latin typeface="Arial"/>
                <a:cs typeface="Arial"/>
              </a:rPr>
              <a:t>Economista</a:t>
            </a:r>
            <a:r>
              <a:rPr lang="en-US" sz="2200" i="1" dirty="0">
                <a:latin typeface="Arial"/>
                <a:cs typeface="Arial"/>
              </a:rPr>
              <a:t> Intesa Sanpaolo;</a:t>
            </a:r>
            <a:endParaRPr lang="en-US" sz="2200" dirty="0">
              <a:latin typeface="Arial"/>
              <a:cs typeface="Arial"/>
            </a:endParaRPr>
          </a:p>
          <a:p>
            <a:endParaRPr lang="en-US" sz="2200" i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Arial"/>
                <a:cs typeface="Arial"/>
              </a:rPr>
              <a:t>Sara Giusti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i="1" dirty="0" err="1">
                <a:latin typeface="Arial"/>
                <a:cs typeface="Arial"/>
              </a:rPr>
              <a:t>Economista</a:t>
            </a:r>
            <a:r>
              <a:rPr lang="en-US" sz="2200" i="1" dirty="0">
                <a:latin typeface="Arial"/>
                <a:cs typeface="Arial"/>
              </a:rPr>
              <a:t> Intesa Sanpaolo;</a:t>
            </a:r>
          </a:p>
          <a:p>
            <a:endParaRPr lang="en-US" sz="2200" i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Arial"/>
                <a:cs typeface="Arial"/>
              </a:rPr>
              <a:t>Giovanni Foresti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i="1" dirty="0" err="1">
                <a:latin typeface="Arial"/>
                <a:cs typeface="Arial"/>
              </a:rPr>
              <a:t>Economista</a:t>
            </a:r>
            <a:r>
              <a:rPr lang="en-US" sz="2200" i="1" dirty="0">
                <a:latin typeface="Arial"/>
                <a:cs typeface="Arial"/>
              </a:rPr>
              <a:t> Intesa Sanpaolo;</a:t>
            </a:r>
          </a:p>
          <a:p>
            <a:endParaRPr lang="en-US" sz="2200" i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Arial"/>
                <a:cs typeface="Arial"/>
              </a:rPr>
              <a:t>Francesco Meoni</a:t>
            </a:r>
            <a:r>
              <a:rPr lang="en-US" sz="2200" dirty="0">
                <a:latin typeface="Arial"/>
                <a:cs typeface="Arial"/>
              </a:rPr>
              <a:t>, </a:t>
            </a:r>
            <a:r>
              <a:rPr lang="en-US" sz="2200" i="1" dirty="0" err="1">
                <a:latin typeface="Arial"/>
                <a:cs typeface="Arial"/>
              </a:rPr>
              <a:t>Responsabile</a:t>
            </a:r>
            <a:r>
              <a:rPr lang="en-US" sz="2200" i="1" dirty="0">
                <a:latin typeface="Arial"/>
                <a:cs typeface="Arial"/>
              </a:rPr>
              <a:t> Linea </a:t>
            </a:r>
            <a:r>
              <a:rPr lang="en-US" sz="2200" i="1" dirty="0" err="1">
                <a:latin typeface="Arial"/>
                <a:cs typeface="Arial"/>
              </a:rPr>
              <a:t>Pilota</a:t>
            </a:r>
            <a:r>
              <a:rPr lang="en-US" sz="2200" i="1" dirty="0">
                <a:latin typeface="Arial"/>
                <a:cs typeface="Arial"/>
              </a:rPr>
              <a:t> BI-REX.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52A89F-DBCD-92E6-7699-538C6A48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466" y="9112065"/>
            <a:ext cx="2299291" cy="768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719F1-C9A9-4A3C-339E-7329A71A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0954" y="9137060"/>
            <a:ext cx="4678327" cy="6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1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676" y="2381418"/>
            <a:ext cx="3952875" cy="4000500"/>
          </a:xfrm>
          <a:custGeom>
            <a:avLst/>
            <a:gdLst/>
            <a:ahLst/>
            <a:cxnLst/>
            <a:rect l="l" t="t" r="r" b="b"/>
            <a:pathLst>
              <a:path w="3952875" h="4000500">
                <a:moveTo>
                  <a:pt x="0" y="0"/>
                </a:moveTo>
                <a:lnTo>
                  <a:pt x="3952847" y="0"/>
                </a:lnTo>
                <a:lnTo>
                  <a:pt x="3952847" y="4000499"/>
                </a:lnTo>
                <a:lnTo>
                  <a:pt x="0" y="4000499"/>
                </a:lnTo>
                <a:lnTo>
                  <a:pt x="0" y="0"/>
                </a:lnTo>
              </a:path>
            </a:pathLst>
          </a:custGeom>
          <a:ln w="152542">
            <a:solidFill>
              <a:srgbClr val="943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25863" y="1382079"/>
            <a:ext cx="17843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10">
                <a:solidFill>
                  <a:srgbClr val="943737"/>
                </a:solidFill>
                <a:latin typeface="Consolas"/>
                <a:cs typeface="Consolas"/>
              </a:rPr>
              <a:t>BANDI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823168" y="2381418"/>
            <a:ext cx="3952875" cy="4000500"/>
          </a:xfrm>
          <a:custGeom>
            <a:avLst/>
            <a:gdLst/>
            <a:ahLst/>
            <a:cxnLst/>
            <a:rect l="l" t="t" r="r" b="b"/>
            <a:pathLst>
              <a:path w="3952875" h="4000500">
                <a:moveTo>
                  <a:pt x="0" y="0"/>
                </a:moveTo>
                <a:lnTo>
                  <a:pt x="3952847" y="0"/>
                </a:lnTo>
                <a:lnTo>
                  <a:pt x="3952847" y="4000499"/>
                </a:lnTo>
                <a:lnTo>
                  <a:pt x="0" y="4000499"/>
                </a:lnTo>
                <a:lnTo>
                  <a:pt x="0" y="0"/>
                </a:lnTo>
              </a:path>
            </a:pathLst>
          </a:custGeom>
          <a:ln w="152542">
            <a:solidFill>
              <a:srgbClr val="943737"/>
            </a:solidFill>
          </a:ln>
        </p:spPr>
        <p:txBody>
          <a:bodyPr wrap="square" lIns="0" tIns="0" rIns="0" bIns="0" rtlCol="0"/>
          <a:lstStyle/>
          <a:p>
            <a:r>
              <a:rPr lang="it-IT"/>
              <a:t> </a:t>
            </a:r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71185" y="3427581"/>
            <a:ext cx="3715139" cy="184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lang="it-IT" sz="2600" b="1" spc="229">
                <a:latin typeface="Arial"/>
                <a:cs typeface="Arial"/>
              </a:rPr>
              <a:t>270</a:t>
            </a:r>
            <a:r>
              <a:rPr lang="it-IT" sz="2600" spc="229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Collaborazioni</a:t>
            </a:r>
            <a:r>
              <a:rPr lang="it-IT" sz="2600" spc="229">
                <a:latin typeface="Arial"/>
                <a:cs typeface="Arial"/>
              </a:rPr>
              <a:t> </a:t>
            </a:r>
            <a:r>
              <a:rPr lang="it-IT" sz="2600" spc="-25">
                <a:latin typeface="Arial"/>
                <a:cs typeface="Arial"/>
              </a:rPr>
              <a:t>tra </a:t>
            </a:r>
            <a:r>
              <a:rPr lang="it-IT" sz="2600">
                <a:latin typeface="Arial"/>
                <a:cs typeface="Arial"/>
              </a:rPr>
              <a:t>convenzioni</a:t>
            </a:r>
            <a:r>
              <a:rPr lang="it-IT" sz="2600" spc="180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e</a:t>
            </a:r>
            <a:r>
              <a:rPr lang="it-IT" sz="2600" spc="180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accordi </a:t>
            </a:r>
            <a:r>
              <a:rPr lang="it-IT" sz="2600" b="1" spc="-10">
                <a:latin typeface="Arial"/>
                <a:cs typeface="Arial"/>
              </a:rPr>
              <a:t>2</a:t>
            </a:r>
            <a:r>
              <a:rPr lang="it-IT" sz="2600" b="1">
                <a:latin typeface="Arial"/>
                <a:cs typeface="Arial"/>
              </a:rPr>
              <a:t>.900 </a:t>
            </a:r>
            <a:r>
              <a:rPr lang="it-IT" sz="2600">
                <a:latin typeface="Arial"/>
                <a:cs typeface="Arial"/>
              </a:rPr>
              <a:t>Aziende</a:t>
            </a:r>
            <a:r>
              <a:rPr lang="it-IT" sz="2600" spc="155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incontrate </a:t>
            </a:r>
          </a:p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lang="it-IT" sz="2600" b="1" spc="-10">
                <a:latin typeface="Arial"/>
                <a:cs typeface="Arial"/>
              </a:rPr>
              <a:t>2.000</a:t>
            </a:r>
            <a:r>
              <a:rPr lang="it-IT" sz="2600" b="1" spc="145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Visite</a:t>
            </a:r>
            <a:r>
              <a:rPr lang="it-IT" sz="2600" spc="145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Linea</a:t>
            </a:r>
            <a:r>
              <a:rPr lang="it-IT" sz="2600" spc="150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Pilota</a:t>
            </a:r>
            <a:endParaRPr lang="it-IT"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41787" y="1382079"/>
            <a:ext cx="354901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10">
                <a:solidFill>
                  <a:srgbClr val="943737"/>
                </a:solidFill>
                <a:latin typeface="Consolas"/>
                <a:cs typeface="Consolas"/>
              </a:rPr>
              <a:t>NETWORKING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80001" y="5723615"/>
            <a:ext cx="3952875" cy="4000500"/>
          </a:xfrm>
          <a:custGeom>
            <a:avLst/>
            <a:gdLst/>
            <a:ahLst/>
            <a:cxnLst/>
            <a:rect l="l" t="t" r="r" b="b"/>
            <a:pathLst>
              <a:path w="3952875" h="4000500">
                <a:moveTo>
                  <a:pt x="0" y="0"/>
                </a:moveTo>
                <a:lnTo>
                  <a:pt x="3952847" y="0"/>
                </a:lnTo>
                <a:lnTo>
                  <a:pt x="3952847" y="4000499"/>
                </a:lnTo>
                <a:lnTo>
                  <a:pt x="0" y="4000499"/>
                </a:lnTo>
                <a:lnTo>
                  <a:pt x="0" y="0"/>
                </a:lnTo>
              </a:path>
            </a:pathLst>
          </a:custGeom>
          <a:ln w="152542">
            <a:solidFill>
              <a:srgbClr val="943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78925" y="6913483"/>
            <a:ext cx="2952115" cy="1511300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marL="345440">
              <a:spcBef>
                <a:spcPts val="640"/>
              </a:spcBef>
            </a:pPr>
            <a:r>
              <a:rPr lang="it-IT" sz="2800" b="1">
                <a:latin typeface="Arial"/>
                <a:cs typeface="Arial"/>
              </a:rPr>
              <a:t>80 </a:t>
            </a:r>
            <a:r>
              <a:rPr lang="it-IT" sz="2800" spc="-10">
                <a:latin typeface="Arial"/>
                <a:cs typeface="Arial"/>
              </a:rPr>
              <a:t>O</a:t>
            </a:r>
            <a:r>
              <a:rPr sz="2800" spc="-10" err="1">
                <a:latin typeface="Arial"/>
                <a:cs typeface="Arial"/>
              </a:rPr>
              <a:t>rganizzati</a:t>
            </a:r>
            <a:endParaRPr lang="it-IT"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lang="it-IT" sz="2800" b="1">
                <a:latin typeface="Arial"/>
                <a:cs typeface="Arial"/>
              </a:rPr>
              <a:t>4.300</a:t>
            </a:r>
            <a:r>
              <a:rPr sz="2800" b="1" spc="15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Partecipanti</a:t>
            </a:r>
            <a:endParaRPr sz="280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540"/>
              </a:spcBef>
            </a:pPr>
            <a:r>
              <a:rPr lang="it-IT" sz="2800" b="1">
                <a:latin typeface="Arial"/>
                <a:cs typeface="Arial"/>
              </a:rPr>
              <a:t>2.500</a:t>
            </a:r>
            <a:r>
              <a:rPr sz="2800" b="1" spc="15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Aziende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20506" y="4724277"/>
            <a:ext cx="248983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10">
                <a:solidFill>
                  <a:srgbClr val="943737"/>
                </a:solidFill>
                <a:latin typeface="Consolas"/>
                <a:cs typeface="Consolas"/>
              </a:rPr>
              <a:t>WEBINAR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58325" y="5723615"/>
            <a:ext cx="3952875" cy="4000500"/>
          </a:xfrm>
          <a:custGeom>
            <a:avLst/>
            <a:gdLst/>
            <a:ahLst/>
            <a:cxnLst/>
            <a:rect l="l" t="t" r="r" b="b"/>
            <a:pathLst>
              <a:path w="3952875" h="4000500">
                <a:moveTo>
                  <a:pt x="0" y="0"/>
                </a:moveTo>
                <a:lnTo>
                  <a:pt x="3952847" y="0"/>
                </a:lnTo>
                <a:lnTo>
                  <a:pt x="3952847" y="4000499"/>
                </a:lnTo>
                <a:lnTo>
                  <a:pt x="0" y="4000499"/>
                </a:lnTo>
                <a:lnTo>
                  <a:pt x="0" y="0"/>
                </a:lnTo>
              </a:path>
            </a:pathLst>
          </a:custGeom>
          <a:ln w="152542">
            <a:solidFill>
              <a:srgbClr val="943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73508" y="3701204"/>
            <a:ext cx="3519804" cy="2012218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50520" marR="343535" indent="-635" algn="ctr">
              <a:lnSpc>
                <a:spcPct val="78800"/>
              </a:lnSpc>
              <a:spcBef>
                <a:spcPts val="1370"/>
              </a:spcBef>
            </a:pPr>
            <a:r>
              <a:rPr sz="5000" b="1" spc="-10">
                <a:solidFill>
                  <a:srgbClr val="943737"/>
                </a:solidFill>
                <a:latin typeface="Consolas"/>
                <a:cs typeface="Consolas"/>
              </a:rPr>
              <a:t>CORSI WORKSHOP EVENTI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457527" y="901035"/>
            <a:ext cx="137287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>
                <a:solidFill>
                  <a:srgbClr val="0E0C0C"/>
                </a:solidFill>
              </a:rPr>
              <a:t>KPI</a:t>
            </a:r>
            <a:endParaRPr lang="it-IT" sz="1600" spc="-25">
              <a:solidFill>
                <a:srgbClr val="FF0000"/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810750" y="1520824"/>
            <a:ext cx="4057650" cy="1925320"/>
            <a:chOff x="9718409" y="1520824"/>
            <a:chExt cx="4057650" cy="1925320"/>
          </a:xfrm>
        </p:grpSpPr>
        <p:sp>
          <p:nvSpPr>
            <p:cNvPr id="15" name="object 15"/>
            <p:cNvSpPr/>
            <p:nvPr/>
          </p:nvSpPr>
          <p:spPr>
            <a:xfrm>
              <a:off x="11309331" y="1521848"/>
              <a:ext cx="0" cy="1781175"/>
            </a:xfrm>
            <a:custGeom>
              <a:avLst/>
              <a:gdLst/>
              <a:ahLst/>
              <a:cxnLst/>
              <a:rect l="l" t="t" r="r" b="b"/>
              <a:pathLst>
                <a:path h="1781175">
                  <a:moveTo>
                    <a:pt x="0" y="1780934"/>
                  </a:moveTo>
                  <a:lnTo>
                    <a:pt x="0" y="0"/>
                  </a:lnTo>
                </a:path>
              </a:pathLst>
            </a:custGeom>
            <a:ln w="38173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33112" y="3293258"/>
              <a:ext cx="152436" cy="15265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718409" y="1539874"/>
              <a:ext cx="1572260" cy="0"/>
            </a:xfrm>
            <a:custGeom>
              <a:avLst/>
              <a:gdLst/>
              <a:ahLst/>
              <a:cxnLst/>
              <a:rect l="l" t="t" r="r" b="b"/>
              <a:pathLst>
                <a:path w="1572259">
                  <a:moveTo>
                    <a:pt x="1571757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36957" y="1822449"/>
              <a:ext cx="2295525" cy="0"/>
            </a:xfrm>
            <a:custGeom>
              <a:avLst/>
              <a:gdLst/>
              <a:ahLst/>
              <a:cxnLst/>
              <a:rect l="l" t="t" r="r" b="b"/>
              <a:pathLst>
                <a:path w="2295525">
                  <a:moveTo>
                    <a:pt x="2295436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2869" y="1746238"/>
              <a:ext cx="152562" cy="15242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900429" y="1558924"/>
            <a:ext cx="4500880" cy="2866390"/>
            <a:chOff x="3900429" y="1558924"/>
            <a:chExt cx="4500880" cy="2866390"/>
          </a:xfrm>
        </p:grpSpPr>
        <p:sp>
          <p:nvSpPr>
            <p:cNvPr id="21" name="object 21"/>
            <p:cNvSpPr/>
            <p:nvPr/>
          </p:nvSpPr>
          <p:spPr>
            <a:xfrm>
              <a:off x="6828938" y="1577974"/>
              <a:ext cx="1572260" cy="0"/>
            </a:xfrm>
            <a:custGeom>
              <a:avLst/>
              <a:gdLst/>
              <a:ahLst/>
              <a:cxnLst/>
              <a:rect l="l" t="t" r="r" b="b"/>
              <a:pathLst>
                <a:path w="1572259">
                  <a:moveTo>
                    <a:pt x="1571757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50755" y="1595790"/>
              <a:ext cx="0" cy="2686685"/>
            </a:xfrm>
            <a:custGeom>
              <a:avLst/>
              <a:gdLst/>
              <a:ahLst/>
              <a:cxnLst/>
              <a:rect l="l" t="t" r="r" b="b"/>
              <a:pathLst>
                <a:path h="2686685">
                  <a:moveTo>
                    <a:pt x="0" y="2686077"/>
                  </a:moveTo>
                  <a:lnTo>
                    <a:pt x="0" y="0"/>
                  </a:lnTo>
                </a:path>
              </a:pathLst>
            </a:custGeom>
            <a:ln w="38116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4551" y="4272343"/>
              <a:ext cx="152408" cy="1524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043411" y="1860549"/>
              <a:ext cx="2828925" cy="0"/>
            </a:xfrm>
            <a:custGeom>
              <a:avLst/>
              <a:gdLst/>
              <a:ahLst/>
              <a:cxnLst/>
              <a:rect l="l" t="t" r="r" b="b"/>
              <a:pathLst>
                <a:path w="2828925">
                  <a:moveTo>
                    <a:pt x="0" y="0"/>
                  </a:moveTo>
                  <a:lnTo>
                    <a:pt x="2828819" y="0"/>
                  </a:lnTo>
                </a:path>
              </a:pathLst>
            </a:custGeom>
            <a:ln w="38099">
              <a:solidFill>
                <a:srgbClr val="E6E6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0429" y="1784342"/>
              <a:ext cx="152506" cy="152415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530" y="6742358"/>
            <a:ext cx="3007995" cy="3543300"/>
            <a:chOff x="2530" y="6742358"/>
            <a:chExt cx="3007995" cy="354330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0" y="6742358"/>
              <a:ext cx="3007369" cy="35432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5857" y="9887473"/>
              <a:ext cx="704849" cy="22859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66308" y="6742358"/>
            <a:ext cx="3009899" cy="3543299"/>
          </a:xfrm>
          <a:prstGeom prst="rect">
            <a:avLst/>
          </a:prstGeom>
        </p:spPr>
      </p:pic>
      <p:sp>
        <p:nvSpPr>
          <p:cNvPr id="30" name="object 9">
            <a:extLst>
              <a:ext uri="{FF2B5EF4-FFF2-40B4-BE49-F238E27FC236}">
                <a16:creationId xmlns:a16="http://schemas.microsoft.com/office/drawing/2014/main" id="{E7D4F9A6-7A1B-73CA-FC40-AE621158C3A3}"/>
              </a:ext>
            </a:extLst>
          </p:cNvPr>
          <p:cNvSpPr txBox="1"/>
          <p:nvPr/>
        </p:nvSpPr>
        <p:spPr>
          <a:xfrm>
            <a:off x="9464419" y="6130282"/>
            <a:ext cx="3779903" cy="3226717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algn="ctr">
              <a:spcBef>
                <a:spcPts val="2585"/>
              </a:spcBef>
            </a:pPr>
            <a:r>
              <a:rPr lang="it-IT" sz="2600" b="1" spc="80">
                <a:latin typeface="Arial"/>
                <a:cs typeface="Arial"/>
              </a:rPr>
              <a:t>400 </a:t>
            </a:r>
            <a:r>
              <a:rPr lang="it-IT" sz="2600" spc="-10">
                <a:latin typeface="Arial"/>
                <a:cs typeface="Arial"/>
              </a:rPr>
              <a:t>Organizzati</a:t>
            </a:r>
            <a:endParaRPr lang="it-IT" sz="2600">
              <a:latin typeface="Arial"/>
              <a:cs typeface="Arial"/>
            </a:endParaRPr>
          </a:p>
          <a:p>
            <a:pPr marL="12700" marR="5080" algn="ctr">
              <a:lnSpc>
                <a:spcPct val="116100"/>
              </a:lnSpc>
            </a:pPr>
            <a:r>
              <a:rPr lang="it-IT" sz="2600">
                <a:latin typeface="Arial"/>
                <a:cs typeface="Arial"/>
              </a:rPr>
              <a:t>(in</a:t>
            </a:r>
            <a:r>
              <a:rPr lang="it-IT" sz="2600" spc="120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presenza</a:t>
            </a:r>
            <a:r>
              <a:rPr lang="it-IT" sz="2600" spc="130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e</a:t>
            </a:r>
            <a:r>
              <a:rPr lang="it-IT" sz="2600" spc="130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online)</a:t>
            </a:r>
          </a:p>
          <a:p>
            <a:pPr marL="12700" marR="5080" algn="ctr">
              <a:lnSpc>
                <a:spcPct val="116100"/>
              </a:lnSpc>
            </a:pPr>
            <a:r>
              <a:rPr lang="it-IT" sz="2600" b="1">
                <a:latin typeface="Arial"/>
                <a:cs typeface="Arial"/>
              </a:rPr>
              <a:t>9.800</a:t>
            </a:r>
            <a:r>
              <a:rPr lang="it-IT" sz="2600" spc="155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Partecipanti</a:t>
            </a:r>
            <a:endParaRPr lang="it-IT" sz="2600">
              <a:latin typeface="Arial"/>
              <a:cs typeface="Arial"/>
            </a:endParaRPr>
          </a:p>
          <a:p>
            <a:pPr marL="12700" marR="5080" algn="ctr">
              <a:lnSpc>
                <a:spcPct val="116100"/>
              </a:lnSpc>
            </a:pPr>
            <a:r>
              <a:rPr lang="it-IT" sz="2600" b="1">
                <a:latin typeface="Arial"/>
                <a:cs typeface="Arial"/>
              </a:rPr>
              <a:t>4.000</a:t>
            </a:r>
            <a:r>
              <a:rPr lang="it-IT" sz="2600" spc="155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Aziende</a:t>
            </a:r>
            <a:endParaRPr lang="it-IT" sz="2600" spc="700">
              <a:latin typeface="Arial"/>
              <a:cs typeface="Arial"/>
            </a:endParaRPr>
          </a:p>
          <a:p>
            <a:pPr marL="12700" marR="5080" algn="ctr">
              <a:lnSpc>
                <a:spcPct val="116100"/>
              </a:lnSpc>
            </a:pPr>
            <a:r>
              <a:rPr lang="it-IT" sz="2600" b="1">
                <a:latin typeface="Arial"/>
                <a:cs typeface="Arial"/>
              </a:rPr>
              <a:t>+160</a:t>
            </a:r>
            <a:r>
              <a:rPr lang="it-IT" sz="2600" spc="95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Corsi</a:t>
            </a:r>
            <a:r>
              <a:rPr lang="it-IT" sz="2600" spc="95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a</a:t>
            </a:r>
            <a:r>
              <a:rPr lang="it-IT" sz="2600" spc="100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Catalogo</a:t>
            </a:r>
            <a:endParaRPr lang="it-IT" sz="2600">
              <a:latin typeface="Arial"/>
              <a:cs typeface="Arial"/>
            </a:endParaRPr>
          </a:p>
          <a:p>
            <a:pPr marL="12700" marR="5080" algn="ctr">
              <a:lnSpc>
                <a:spcPct val="116100"/>
              </a:lnSpc>
            </a:pPr>
            <a:r>
              <a:rPr lang="it-IT" sz="2600" b="1">
                <a:latin typeface="Arial"/>
                <a:cs typeface="Arial"/>
              </a:rPr>
              <a:t>15 </a:t>
            </a:r>
            <a:r>
              <a:rPr lang="it-IT" sz="2600">
                <a:latin typeface="Arial"/>
                <a:cs typeface="Arial"/>
              </a:rPr>
              <a:t>Corsi</a:t>
            </a:r>
            <a:r>
              <a:rPr lang="it-IT" sz="2600" spc="120">
                <a:latin typeface="Arial"/>
                <a:cs typeface="Arial"/>
              </a:rPr>
              <a:t> </a:t>
            </a:r>
            <a:r>
              <a:rPr lang="it-IT" sz="2600" spc="-10">
                <a:latin typeface="Arial"/>
                <a:cs typeface="Arial"/>
              </a:rPr>
              <a:t>programmati</a:t>
            </a:r>
            <a:endParaRPr lang="it-IT" sz="2600">
              <a:latin typeface="Arial"/>
              <a:cs typeface="Arial"/>
            </a:endParaRPr>
          </a:p>
          <a:p>
            <a:pPr marL="12700" marR="5080" algn="ctr">
              <a:lnSpc>
                <a:spcPct val="116100"/>
              </a:lnSpc>
            </a:pPr>
            <a:r>
              <a:rPr lang="it-IT" sz="2600" b="1" spc="-10">
                <a:latin typeface="Arial"/>
                <a:cs typeface="Arial"/>
              </a:rPr>
              <a:t>1</a:t>
            </a:r>
            <a:r>
              <a:rPr lang="it-IT" sz="2600" b="1">
                <a:latin typeface="Arial"/>
                <a:cs typeface="Arial"/>
              </a:rPr>
              <a:t> </a:t>
            </a:r>
            <a:r>
              <a:rPr lang="it-IT" sz="2600">
                <a:latin typeface="Arial"/>
                <a:cs typeface="Arial"/>
              </a:rPr>
              <a:t>Master Industria 4.0</a:t>
            </a: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4AD83AA2-960C-F9BC-A561-CFF73BB8095A}"/>
              </a:ext>
            </a:extLst>
          </p:cNvPr>
          <p:cNvSpPr txBox="1"/>
          <p:nvPr/>
        </p:nvSpPr>
        <p:spPr>
          <a:xfrm>
            <a:off x="702129" y="3323636"/>
            <a:ext cx="3787018" cy="199798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lang="it-IT" sz="2800" b="1" spc="90">
                <a:latin typeface="Arial"/>
                <a:cs typeface="Arial"/>
              </a:rPr>
              <a:t>4</a:t>
            </a:r>
            <a:r>
              <a:rPr sz="2800" spc="9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Call</a:t>
            </a:r>
            <a:r>
              <a:rPr sz="2800" spc="9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lanciate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lang="it-IT" sz="2800" b="1" spc="155">
                <a:latin typeface="Arial"/>
                <a:cs typeface="Arial"/>
              </a:rPr>
              <a:t>65</a:t>
            </a:r>
            <a:r>
              <a:rPr sz="2800" spc="155">
                <a:latin typeface="Arial"/>
                <a:cs typeface="Arial"/>
              </a:rPr>
              <a:t> </a:t>
            </a:r>
            <a:r>
              <a:rPr sz="2800" err="1">
                <a:latin typeface="Arial"/>
                <a:cs typeface="Arial"/>
              </a:rPr>
              <a:t>Progetti</a:t>
            </a:r>
            <a:r>
              <a:rPr sz="2800" spc="15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finanziati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lang="it-IT" sz="2800" b="1">
                <a:latin typeface="Arial"/>
                <a:cs typeface="Arial"/>
              </a:rPr>
              <a:t>16</a:t>
            </a:r>
            <a:r>
              <a:rPr sz="2800" b="1">
                <a:latin typeface="Arial"/>
                <a:cs typeface="Arial"/>
              </a:rPr>
              <a:t>8</a:t>
            </a:r>
            <a:r>
              <a:rPr sz="2800" spc="140">
                <a:latin typeface="Arial"/>
                <a:cs typeface="Arial"/>
              </a:rPr>
              <a:t> </a:t>
            </a:r>
            <a:r>
              <a:rPr sz="2800" err="1">
                <a:latin typeface="Arial"/>
                <a:cs typeface="Arial"/>
              </a:rPr>
              <a:t>Aziende</a:t>
            </a:r>
            <a:r>
              <a:rPr sz="2800" spc="14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premiate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2800" b="1">
                <a:latin typeface="Arial"/>
                <a:cs typeface="Arial"/>
              </a:rPr>
              <a:t>1</a:t>
            </a:r>
            <a:r>
              <a:rPr lang="it-IT" sz="2800" b="1">
                <a:latin typeface="Arial"/>
                <a:cs typeface="Arial"/>
              </a:rPr>
              <a:t>6</a:t>
            </a:r>
            <a:r>
              <a:rPr sz="2800" spc="140">
                <a:latin typeface="Arial"/>
                <a:cs typeface="Arial"/>
              </a:rPr>
              <a:t> </a:t>
            </a:r>
            <a:r>
              <a:rPr sz="2800" err="1">
                <a:latin typeface="Arial"/>
                <a:cs typeface="Arial"/>
              </a:rPr>
              <a:t>Filiere</a:t>
            </a:r>
            <a:r>
              <a:rPr sz="2800" spc="145">
                <a:latin typeface="Arial"/>
                <a:cs typeface="Arial"/>
              </a:rPr>
              <a:t> </a:t>
            </a:r>
            <a:r>
              <a:rPr sz="2800" spc="-10" err="1">
                <a:latin typeface="Arial"/>
                <a:cs typeface="Arial"/>
              </a:rPr>
              <a:t>coinvolte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BDBB8F-4F27-BF26-D62D-98AC5B256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ED8840A8-C311-00D6-1648-885D4CE32A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B6718F86-E4C7-5B5A-DDAE-07C96BCCBF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235183"/>
            <a:ext cx="17193986" cy="2423607"/>
          </a:xfrm>
          <a:prstGeom prst="rect">
            <a:avLst/>
          </a:prstGeom>
        </p:spPr>
        <p:txBody>
          <a:bodyPr vert="horz" wrap="square" lIns="0" tIns="556128" rIns="0" bIns="0" rtlCol="0">
            <a:spAutoFit/>
          </a:bodyPr>
          <a:lstStyle/>
          <a:p>
            <a:pPr marL="1032510" algn="ctr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943737"/>
                </a:solidFill>
              </a:rPr>
              <a:t>I</a:t>
            </a:r>
            <a:r>
              <a:rPr spc="120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NUMERI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DI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B</a:t>
            </a:r>
            <a:r>
              <a:rPr lang="it-IT">
                <a:solidFill>
                  <a:srgbClr val="943737"/>
                </a:solidFill>
              </a:rPr>
              <a:t>1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BI-</a:t>
            </a:r>
            <a:r>
              <a:rPr spc="-25">
                <a:solidFill>
                  <a:srgbClr val="943737"/>
                </a:solidFill>
              </a:rPr>
              <a:t>REX</a:t>
            </a:r>
            <a:br>
              <a:rPr lang="it-IT" sz="5500" spc="-25">
                <a:solidFill>
                  <a:srgbClr val="943737"/>
                </a:solidFill>
              </a:rPr>
            </a:br>
            <a:endParaRPr sz="5500">
              <a:highlight>
                <a:srgbClr val="FFFF00"/>
              </a:highlight>
            </a:endParaRPr>
          </a:p>
        </p:txBody>
      </p:sp>
      <p:sp>
        <p:nvSpPr>
          <p:cNvPr id="401" name="object 8">
            <a:extLst>
              <a:ext uri="{FF2B5EF4-FFF2-40B4-BE49-F238E27FC236}">
                <a16:creationId xmlns:a16="http://schemas.microsoft.com/office/drawing/2014/main" id="{869257EC-D45A-16AA-6F70-4FD1F91B5089}"/>
              </a:ext>
            </a:extLst>
          </p:cNvPr>
          <p:cNvSpPr txBox="1"/>
          <p:nvPr/>
        </p:nvSpPr>
        <p:spPr>
          <a:xfrm>
            <a:off x="4880969" y="2132938"/>
            <a:ext cx="2623657" cy="70211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20345" marR="5080" lvl="0" indent="-20764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 AIUTI </a:t>
            </a: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concessi</a:t>
            </a: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0345" marR="5080" lvl="0" indent="-20764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</a:t>
            </a: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assegnati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D40B3223-3B64-2A0A-5811-B3BAA684EA24}"/>
              </a:ext>
            </a:extLst>
          </p:cNvPr>
          <p:cNvSpPr txBox="1"/>
          <p:nvPr/>
        </p:nvSpPr>
        <p:spPr>
          <a:xfrm>
            <a:off x="90826" y="2023375"/>
            <a:ext cx="314385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AIUTI ASSEGNATI: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valore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da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Convenzione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Segoe U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MIMIT 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FDE58BA7-7BD5-1B00-5FAE-AB5F3545FB00}"/>
              </a:ext>
            </a:extLst>
          </p:cNvPr>
          <p:cNvSpPr txBox="1"/>
          <p:nvPr/>
        </p:nvSpPr>
        <p:spPr>
          <a:xfrm>
            <a:off x="2222651" y="2892012"/>
            <a:ext cx="348959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AIUTI CONCESSI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66437-3EF9-D61F-AFF1-823595BA83AF}"/>
              </a:ext>
            </a:extLst>
          </p:cNvPr>
          <p:cNvSpPr txBox="1"/>
          <p:nvPr/>
        </p:nvSpPr>
        <p:spPr>
          <a:xfrm>
            <a:off x="7100937" y="3120924"/>
            <a:ext cx="25815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Numero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 Progetti 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BABC2-F648-24E7-8448-95CA5969D4BF}"/>
              </a:ext>
            </a:extLst>
          </p:cNvPr>
          <p:cNvSpPr txBox="1"/>
          <p:nvPr/>
        </p:nvSpPr>
        <p:spPr>
          <a:xfrm>
            <a:off x="2869892" y="8054708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7.1 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mln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 Euro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467F6-CA69-F207-2251-101FB8E93747}"/>
              </a:ext>
            </a:extLst>
          </p:cNvPr>
          <p:cNvSpPr txBox="1"/>
          <p:nvPr/>
        </p:nvSpPr>
        <p:spPr>
          <a:xfrm>
            <a:off x="721604" y="8054707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</a:rPr>
              <a:t>7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.4 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mln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 Euro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E2F4D-50C3-E125-E0CD-E2AF8DBC6E53}"/>
              </a:ext>
            </a:extLst>
          </p:cNvPr>
          <p:cNvSpPr txBox="1"/>
          <p:nvPr/>
        </p:nvSpPr>
        <p:spPr>
          <a:xfrm>
            <a:off x="5595858" y="8067726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cs typeface="Arial"/>
              </a:rPr>
              <a:t>96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E5D4F-335B-8BD5-83CE-8752E09938DA}"/>
              </a:ext>
            </a:extLst>
          </p:cNvPr>
          <p:cNvSpPr txBox="1"/>
          <p:nvPr/>
        </p:nvSpPr>
        <p:spPr>
          <a:xfrm>
            <a:off x="14900118" y="3283487"/>
            <a:ext cx="259171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Tecnologie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4.0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EB5EC-A536-4B84-4234-21D120DC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16" y="4484783"/>
            <a:ext cx="6513379" cy="2074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1ED71-B5B5-F734-904D-ED091E679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387" y="4448233"/>
            <a:ext cx="4435551" cy="21479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E4EDAB-7315-2BE4-D18B-D0DC9DF29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123" y="4448234"/>
            <a:ext cx="4697203" cy="2203029"/>
          </a:xfrm>
          <a:prstGeom prst="rect">
            <a:avLst/>
          </a:prstGeom>
        </p:spPr>
      </p:pic>
      <p:cxnSp>
        <p:nvCxnSpPr>
          <p:cNvPr id="20" name="Connettore diritto 5">
            <a:extLst>
              <a:ext uri="{FF2B5EF4-FFF2-40B4-BE49-F238E27FC236}">
                <a16:creationId xmlns:a16="http://schemas.microsoft.com/office/drawing/2014/main" id="{763D0002-0CC4-0EE8-27E1-DC4B8AF085E1}"/>
              </a:ext>
            </a:extLst>
          </p:cNvPr>
          <p:cNvCxnSpPr>
            <a:cxnSpLocks/>
          </p:cNvCxnSpPr>
          <p:nvPr/>
        </p:nvCxnSpPr>
        <p:spPr>
          <a:xfrm>
            <a:off x="1568909" y="6703304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5">
            <a:extLst>
              <a:ext uri="{FF2B5EF4-FFF2-40B4-BE49-F238E27FC236}">
                <a16:creationId xmlns:a16="http://schemas.microsoft.com/office/drawing/2014/main" id="{71731D04-FBAE-71E0-2083-24C2037C4725}"/>
              </a:ext>
            </a:extLst>
          </p:cNvPr>
          <p:cNvCxnSpPr>
            <a:cxnSpLocks/>
          </p:cNvCxnSpPr>
          <p:nvPr/>
        </p:nvCxnSpPr>
        <p:spPr>
          <a:xfrm>
            <a:off x="3717197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5">
            <a:extLst>
              <a:ext uri="{FF2B5EF4-FFF2-40B4-BE49-F238E27FC236}">
                <a16:creationId xmlns:a16="http://schemas.microsoft.com/office/drawing/2014/main" id="{BA310560-DADB-2926-1215-3DEAF8346CAE}"/>
              </a:ext>
            </a:extLst>
          </p:cNvPr>
          <p:cNvCxnSpPr>
            <a:cxnSpLocks/>
          </p:cNvCxnSpPr>
          <p:nvPr/>
        </p:nvCxnSpPr>
        <p:spPr>
          <a:xfrm>
            <a:off x="5961884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5">
            <a:extLst>
              <a:ext uri="{FF2B5EF4-FFF2-40B4-BE49-F238E27FC236}">
                <a16:creationId xmlns:a16="http://schemas.microsoft.com/office/drawing/2014/main" id="{D03B7DBE-4210-E4F2-FA84-C2E14D23B5A5}"/>
              </a:ext>
            </a:extLst>
          </p:cNvPr>
          <p:cNvCxnSpPr>
            <a:cxnSpLocks/>
          </p:cNvCxnSpPr>
          <p:nvPr/>
        </p:nvCxnSpPr>
        <p:spPr>
          <a:xfrm>
            <a:off x="8192800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5">
            <a:extLst>
              <a:ext uri="{FF2B5EF4-FFF2-40B4-BE49-F238E27FC236}">
                <a16:creationId xmlns:a16="http://schemas.microsoft.com/office/drawing/2014/main" id="{CFFDFF69-4AEB-FEAD-12A3-870479B53880}"/>
              </a:ext>
            </a:extLst>
          </p:cNvPr>
          <p:cNvCxnSpPr>
            <a:cxnSpLocks/>
          </p:cNvCxnSpPr>
          <p:nvPr/>
        </p:nvCxnSpPr>
        <p:spPr>
          <a:xfrm flipH="1">
            <a:off x="9854206" y="6359027"/>
            <a:ext cx="18666" cy="161121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5">
            <a:extLst>
              <a:ext uri="{FF2B5EF4-FFF2-40B4-BE49-F238E27FC236}">
                <a16:creationId xmlns:a16="http://schemas.microsoft.com/office/drawing/2014/main" id="{9348FDF2-31A0-53C9-38AC-273988D631C4}"/>
              </a:ext>
            </a:extLst>
          </p:cNvPr>
          <p:cNvCxnSpPr>
            <a:cxnSpLocks/>
          </p:cNvCxnSpPr>
          <p:nvPr/>
        </p:nvCxnSpPr>
        <p:spPr>
          <a:xfrm>
            <a:off x="13136620" y="6703304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5">
            <a:extLst>
              <a:ext uri="{FF2B5EF4-FFF2-40B4-BE49-F238E27FC236}">
                <a16:creationId xmlns:a16="http://schemas.microsoft.com/office/drawing/2014/main" id="{07F96051-6036-38DD-0B2A-E56200BBBAE9}"/>
              </a:ext>
            </a:extLst>
          </p:cNvPr>
          <p:cNvCxnSpPr>
            <a:cxnSpLocks/>
          </p:cNvCxnSpPr>
          <p:nvPr/>
        </p:nvCxnSpPr>
        <p:spPr>
          <a:xfrm>
            <a:off x="15724007" y="6752291"/>
            <a:ext cx="0" cy="633468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4CAEF58-635D-EBB2-61DE-107E45B13F2E}"/>
              </a:ext>
            </a:extLst>
          </p:cNvPr>
          <p:cNvSpPr txBox="1"/>
          <p:nvPr/>
        </p:nvSpPr>
        <p:spPr>
          <a:xfrm>
            <a:off x="7538474" y="8082249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cs typeface="Arial"/>
              </a:rPr>
              <a:t>28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34</a:t>
            </a:r>
          </a:p>
        </p:txBody>
      </p:sp>
      <p:cxnSp>
        <p:nvCxnSpPr>
          <p:cNvPr id="3" name="Connettore diritto 5">
            <a:extLst>
              <a:ext uri="{FF2B5EF4-FFF2-40B4-BE49-F238E27FC236}">
                <a16:creationId xmlns:a16="http://schemas.microsoft.com/office/drawing/2014/main" id="{0B26CF30-6A8A-4B05-E0C0-437F3F56995B}"/>
              </a:ext>
            </a:extLst>
          </p:cNvPr>
          <p:cNvCxnSpPr>
            <a:cxnSpLocks/>
          </p:cNvCxnSpPr>
          <p:nvPr/>
        </p:nvCxnSpPr>
        <p:spPr>
          <a:xfrm>
            <a:off x="11387692" y="6359026"/>
            <a:ext cx="8876" cy="161121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4963B8-6576-4F4E-E405-776B88A28290}"/>
              </a:ext>
            </a:extLst>
          </p:cNvPr>
          <p:cNvSpPr txBox="1"/>
          <p:nvPr/>
        </p:nvSpPr>
        <p:spPr>
          <a:xfrm>
            <a:off x="9592741" y="3365847"/>
            <a:ext cx="252719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N.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Soggetti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coinvolti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EC91E-D54F-1B14-A0BD-509521669CED}"/>
              </a:ext>
            </a:extLst>
          </p:cNvPr>
          <p:cNvSpPr txBox="1"/>
          <p:nvPr/>
        </p:nvSpPr>
        <p:spPr>
          <a:xfrm>
            <a:off x="10963932" y="2090222"/>
            <a:ext cx="47891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REGIONI DI PROVENIENZA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14F71A-42DE-BB41-416A-3A67ED77FA1C}"/>
              </a:ext>
            </a:extLst>
          </p:cNvPr>
          <p:cNvSpPr txBox="1"/>
          <p:nvPr/>
        </p:nvSpPr>
        <p:spPr>
          <a:xfrm>
            <a:off x="9097350" y="8054706"/>
            <a:ext cx="152920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cs typeface="Arial"/>
              </a:rPr>
              <a:t>75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09951E-B02A-C710-1CA7-2737B79AF058}"/>
              </a:ext>
            </a:extLst>
          </p:cNvPr>
          <p:cNvSpPr txBox="1"/>
          <p:nvPr/>
        </p:nvSpPr>
        <p:spPr>
          <a:xfrm>
            <a:off x="10278724" y="8054706"/>
            <a:ext cx="233656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PMI </a:t>
            </a:r>
            <a:r>
              <a:rPr lang="en-US" sz="2200" dirty="0">
                <a:latin typeface="Arial"/>
                <a:cs typeface="Arial"/>
              </a:rPr>
              <a:t>53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1FE1F5-3DEF-FBB7-0F51-C64844A07124}"/>
              </a:ext>
            </a:extLst>
          </p:cNvPr>
          <p:cNvSpPr txBox="1"/>
          <p:nvPr/>
        </p:nvSpPr>
        <p:spPr>
          <a:xfrm>
            <a:off x="12395924" y="8082249"/>
            <a:ext cx="145226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11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F9A74-1BBF-47D5-A5B7-747F941864F1}"/>
              </a:ext>
            </a:extLst>
          </p:cNvPr>
          <p:cNvSpPr txBox="1"/>
          <p:nvPr/>
        </p:nvSpPr>
        <p:spPr>
          <a:xfrm>
            <a:off x="14427945" y="7423764"/>
            <a:ext cx="393468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Big Data (11)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latin typeface="Arial"/>
                <a:ea typeface="Calibri"/>
                <a:cs typeface="Calibri"/>
              </a:rPr>
              <a:t>Smart Products (1)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latin typeface="Arial"/>
                <a:ea typeface="Calibri"/>
                <a:cs typeface="Calibri"/>
              </a:rPr>
              <a:t>ICT (5)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 err="1">
                <a:latin typeface="Arial"/>
                <a:ea typeface="Calibri"/>
                <a:cs typeface="Calibri"/>
              </a:rPr>
              <a:t>Gestione</a:t>
            </a:r>
            <a:r>
              <a:rPr lang="en-US" sz="2200" dirty="0">
                <a:latin typeface="Arial"/>
                <a:ea typeface="Calibri"/>
                <a:cs typeface="Calibri"/>
              </a:rPr>
              <a:t> </a:t>
            </a:r>
            <a:r>
              <a:rPr lang="en-US" sz="2200" dirty="0" err="1">
                <a:latin typeface="Arial"/>
                <a:ea typeface="Calibri"/>
                <a:cs typeface="Calibri"/>
              </a:rPr>
              <a:t>processi</a:t>
            </a:r>
            <a:r>
              <a:rPr lang="en-US" sz="2200" dirty="0">
                <a:latin typeface="Arial"/>
                <a:ea typeface="Calibri"/>
                <a:cs typeface="Calibri"/>
              </a:rPr>
              <a:t> (2)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Security e Bloc</a:t>
            </a:r>
            <a:r>
              <a:rPr lang="en-US" sz="2200" dirty="0" err="1">
                <a:latin typeface="Arial"/>
                <a:ea typeface="Calibri"/>
                <a:cs typeface="Calibri"/>
              </a:rPr>
              <a:t>kchain</a:t>
            </a:r>
            <a:r>
              <a:rPr lang="en-US" sz="2200" dirty="0">
                <a:latin typeface="Arial"/>
                <a:ea typeface="Calibri"/>
                <a:cs typeface="Calibri"/>
              </a:rPr>
              <a:t> (2)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latin typeface="Arial"/>
                <a:ea typeface="Calibri"/>
                <a:cs typeface="Calibri"/>
              </a:rPr>
              <a:t>Additive Manufacturing (1)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 err="1">
                <a:latin typeface="Arial"/>
                <a:ea typeface="Calibri"/>
                <a:cs typeface="Calibri"/>
              </a:rPr>
              <a:t>Robotica</a:t>
            </a:r>
            <a:r>
              <a:rPr lang="en-US" sz="2200" dirty="0">
                <a:latin typeface="Arial"/>
                <a:ea typeface="Calibri"/>
                <a:cs typeface="Calibri"/>
              </a:rPr>
              <a:t> e Automation (3)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Sostenibilità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(</a:t>
            </a:r>
            <a:r>
              <a:rPr lang="en-US" sz="2200" dirty="0">
                <a:latin typeface="Arial"/>
                <a:ea typeface="Calibri"/>
                <a:cs typeface="Calibri"/>
              </a:rPr>
              <a:t>3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)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1" name="Connettore diritto 5">
            <a:extLst>
              <a:ext uri="{FF2B5EF4-FFF2-40B4-BE49-F238E27FC236}">
                <a16:creationId xmlns:a16="http://schemas.microsoft.com/office/drawing/2014/main" id="{A3AFEBC7-5826-E78C-EE02-C1B57B500ABE}"/>
              </a:ext>
            </a:extLst>
          </p:cNvPr>
          <p:cNvCxnSpPr>
            <a:cxnSpLocks/>
          </p:cNvCxnSpPr>
          <p:nvPr/>
        </p:nvCxnSpPr>
        <p:spPr>
          <a:xfrm>
            <a:off x="1568908" y="3384471"/>
            <a:ext cx="8876" cy="95020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5">
            <a:extLst>
              <a:ext uri="{FF2B5EF4-FFF2-40B4-BE49-F238E27FC236}">
                <a16:creationId xmlns:a16="http://schemas.microsoft.com/office/drawing/2014/main" id="{5DC0E969-60E3-7287-52CB-1CEC78A7E242}"/>
              </a:ext>
            </a:extLst>
          </p:cNvPr>
          <p:cNvCxnSpPr>
            <a:cxnSpLocks/>
          </p:cNvCxnSpPr>
          <p:nvPr/>
        </p:nvCxnSpPr>
        <p:spPr>
          <a:xfrm>
            <a:off x="3709609" y="4000008"/>
            <a:ext cx="16465" cy="40608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5">
            <a:extLst>
              <a:ext uri="{FF2B5EF4-FFF2-40B4-BE49-F238E27FC236}">
                <a16:creationId xmlns:a16="http://schemas.microsoft.com/office/drawing/2014/main" id="{B838B78D-40C9-F015-506B-D55B44084B19}"/>
              </a:ext>
            </a:extLst>
          </p:cNvPr>
          <p:cNvCxnSpPr>
            <a:cxnSpLocks/>
          </p:cNvCxnSpPr>
          <p:nvPr/>
        </p:nvCxnSpPr>
        <p:spPr>
          <a:xfrm>
            <a:off x="6044510" y="3081507"/>
            <a:ext cx="8876" cy="1308252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5">
            <a:extLst>
              <a:ext uri="{FF2B5EF4-FFF2-40B4-BE49-F238E27FC236}">
                <a16:creationId xmlns:a16="http://schemas.microsoft.com/office/drawing/2014/main" id="{1503973B-255B-253D-BFC8-29BB3E85FF0F}"/>
              </a:ext>
            </a:extLst>
          </p:cNvPr>
          <p:cNvCxnSpPr>
            <a:cxnSpLocks/>
          </p:cNvCxnSpPr>
          <p:nvPr/>
        </p:nvCxnSpPr>
        <p:spPr>
          <a:xfrm>
            <a:off x="8275426" y="3687434"/>
            <a:ext cx="8876" cy="64724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5">
            <a:extLst>
              <a:ext uri="{FF2B5EF4-FFF2-40B4-BE49-F238E27FC236}">
                <a16:creationId xmlns:a16="http://schemas.microsoft.com/office/drawing/2014/main" id="{9FD045B7-B65A-CBAD-CA22-E13A8EC98286}"/>
              </a:ext>
            </a:extLst>
          </p:cNvPr>
          <p:cNvCxnSpPr>
            <a:cxnSpLocks/>
          </p:cNvCxnSpPr>
          <p:nvPr/>
        </p:nvCxnSpPr>
        <p:spPr>
          <a:xfrm>
            <a:off x="10588968" y="3811373"/>
            <a:ext cx="8876" cy="52330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5">
            <a:extLst>
              <a:ext uri="{FF2B5EF4-FFF2-40B4-BE49-F238E27FC236}">
                <a16:creationId xmlns:a16="http://schemas.microsoft.com/office/drawing/2014/main" id="{4765A585-05A7-3A84-0460-0591927257DE}"/>
              </a:ext>
            </a:extLst>
          </p:cNvPr>
          <p:cNvCxnSpPr>
            <a:cxnSpLocks/>
          </p:cNvCxnSpPr>
          <p:nvPr/>
        </p:nvCxnSpPr>
        <p:spPr>
          <a:xfrm>
            <a:off x="13198020" y="2577373"/>
            <a:ext cx="16329" cy="172975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5">
            <a:extLst>
              <a:ext uri="{FF2B5EF4-FFF2-40B4-BE49-F238E27FC236}">
                <a16:creationId xmlns:a16="http://schemas.microsoft.com/office/drawing/2014/main" id="{9B224473-0F86-7418-F0F8-794238E1DCA4}"/>
              </a:ext>
            </a:extLst>
          </p:cNvPr>
          <p:cNvCxnSpPr>
            <a:cxnSpLocks/>
          </p:cNvCxnSpPr>
          <p:nvPr/>
        </p:nvCxnSpPr>
        <p:spPr>
          <a:xfrm>
            <a:off x="15753124" y="3801141"/>
            <a:ext cx="8876" cy="52330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Immagine che contiene cerchio, orologio, schermata, notte&#10;&#10;Descrizione generata automaticamente">
            <a:extLst>
              <a:ext uri="{FF2B5EF4-FFF2-40B4-BE49-F238E27FC236}">
                <a16:creationId xmlns:a16="http://schemas.microsoft.com/office/drawing/2014/main" id="{F1A70708-A7F2-0456-4E0A-7DCF79B42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88" y="2121643"/>
            <a:ext cx="9627438" cy="6829533"/>
          </a:xfrm>
          <a:prstGeom prst="rect">
            <a:avLst/>
          </a:prstGeom>
        </p:spPr>
      </p:pic>
      <p:pic>
        <p:nvPicPr>
          <p:cNvPr id="43" name="Immagine 42" descr="Immagine che contiene oscurità, luna, notte&#10;&#10;Descrizione generata automaticamente">
            <a:extLst>
              <a:ext uri="{FF2B5EF4-FFF2-40B4-BE49-F238E27FC236}">
                <a16:creationId xmlns:a16="http://schemas.microsoft.com/office/drawing/2014/main" id="{3928C778-A248-668B-F532-7FF300442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46" y="1878494"/>
            <a:ext cx="10364986" cy="7352736"/>
          </a:xfrm>
          <a:prstGeom prst="rect">
            <a:avLst/>
          </a:prstGeom>
        </p:spPr>
      </p:pic>
      <p:pic>
        <p:nvPicPr>
          <p:cNvPr id="45" name="Immagine 44" descr="Immagine che contiene logo, Carattere, testo, cerchio&#10;&#10;Descrizione generata automaticamente">
            <a:extLst>
              <a:ext uri="{FF2B5EF4-FFF2-40B4-BE49-F238E27FC236}">
                <a16:creationId xmlns:a16="http://schemas.microsoft.com/office/drawing/2014/main" id="{9BB0DC1B-0284-B097-736A-8331A5D1DB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46" y="3425927"/>
            <a:ext cx="6939226" cy="49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819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BDBB8F-4F27-BF26-D62D-98AC5B256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ED8840A8-C311-00D6-1648-885D4CE32A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B6718F86-E4C7-5B5A-DDAE-07C96BCCBF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235183"/>
            <a:ext cx="17193986" cy="2423607"/>
          </a:xfrm>
          <a:prstGeom prst="rect">
            <a:avLst/>
          </a:prstGeom>
        </p:spPr>
        <p:txBody>
          <a:bodyPr vert="horz" wrap="square" lIns="0" tIns="556128" rIns="0" bIns="0" rtlCol="0">
            <a:spAutoFit/>
          </a:bodyPr>
          <a:lstStyle/>
          <a:p>
            <a:pPr marL="1032510" algn="ctr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943737"/>
                </a:solidFill>
              </a:rPr>
              <a:t>I</a:t>
            </a:r>
            <a:r>
              <a:rPr spc="120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NUMERI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DI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B</a:t>
            </a:r>
            <a:r>
              <a:rPr lang="it-IT">
                <a:solidFill>
                  <a:srgbClr val="943737"/>
                </a:solidFill>
              </a:rPr>
              <a:t>2</a:t>
            </a:r>
            <a:r>
              <a:rPr spc="125">
                <a:solidFill>
                  <a:srgbClr val="943737"/>
                </a:solidFill>
              </a:rPr>
              <a:t> </a:t>
            </a:r>
            <a:r>
              <a:rPr>
                <a:solidFill>
                  <a:srgbClr val="943737"/>
                </a:solidFill>
              </a:rPr>
              <a:t>BI-</a:t>
            </a:r>
            <a:r>
              <a:rPr spc="-25">
                <a:solidFill>
                  <a:srgbClr val="943737"/>
                </a:solidFill>
              </a:rPr>
              <a:t>REX</a:t>
            </a:r>
            <a:br>
              <a:rPr lang="it-IT" sz="5500" spc="-25">
                <a:solidFill>
                  <a:srgbClr val="943737"/>
                </a:solidFill>
              </a:rPr>
            </a:br>
            <a:endParaRPr sz="5500">
              <a:highlight>
                <a:srgbClr val="FFFF00"/>
              </a:highlight>
            </a:endParaRPr>
          </a:p>
        </p:txBody>
      </p:sp>
      <p:sp>
        <p:nvSpPr>
          <p:cNvPr id="401" name="object 8">
            <a:extLst>
              <a:ext uri="{FF2B5EF4-FFF2-40B4-BE49-F238E27FC236}">
                <a16:creationId xmlns:a16="http://schemas.microsoft.com/office/drawing/2014/main" id="{869257EC-D45A-16AA-6F70-4FD1F91B5089}"/>
              </a:ext>
            </a:extLst>
          </p:cNvPr>
          <p:cNvSpPr txBox="1"/>
          <p:nvPr/>
        </p:nvSpPr>
        <p:spPr>
          <a:xfrm>
            <a:off x="4880969" y="2132938"/>
            <a:ext cx="2623657" cy="70211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20345" marR="5080" lvl="0" indent="-20764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 AIUTI </a:t>
            </a: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concessi</a:t>
            </a: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0345" marR="5080" lvl="0" indent="-20764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</a:t>
            </a:r>
            <a:r>
              <a:rPr kumimoji="0" lang="en-US" sz="2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0" i="0" u="none" strike="noStrike" kern="0" cap="none" spc="14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assegnati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D40B3223-3B64-2A0A-5811-B3BAA684EA24}"/>
              </a:ext>
            </a:extLst>
          </p:cNvPr>
          <p:cNvSpPr txBox="1"/>
          <p:nvPr/>
        </p:nvSpPr>
        <p:spPr>
          <a:xfrm>
            <a:off x="90826" y="2023375"/>
            <a:ext cx="314385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AIUTI ASSEGNATI: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valore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da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Convenzione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Segoe U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MIMIT 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FDE58BA7-7BD5-1B00-5FAE-AB5F3545FB00}"/>
              </a:ext>
            </a:extLst>
          </p:cNvPr>
          <p:cNvSpPr txBox="1"/>
          <p:nvPr/>
        </p:nvSpPr>
        <p:spPr>
          <a:xfrm>
            <a:off x="2222651" y="2892012"/>
            <a:ext cx="348959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AIUTI CONCESSI: 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Segoe UI"/>
              </a:rPr>
              <a:t>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valore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con COR 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assegnato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66437-3EF9-D61F-AFF1-823595BA83AF}"/>
              </a:ext>
            </a:extLst>
          </p:cNvPr>
          <p:cNvSpPr txBox="1"/>
          <p:nvPr/>
        </p:nvSpPr>
        <p:spPr>
          <a:xfrm>
            <a:off x="6983322" y="3119543"/>
            <a:ext cx="25815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Numero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Contratti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Segoe UI"/>
              </a:rPr>
              <a:t> 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BABC2-F648-24E7-8448-95CA5969D4BF}"/>
              </a:ext>
            </a:extLst>
          </p:cNvPr>
          <p:cNvSpPr txBox="1"/>
          <p:nvPr/>
        </p:nvSpPr>
        <p:spPr>
          <a:xfrm>
            <a:off x="2869892" y="8054708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</a:rPr>
              <a:t>6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.5 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mln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 Euro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467F6-CA69-F207-2251-101FB8E93747}"/>
              </a:ext>
            </a:extLst>
          </p:cNvPr>
          <p:cNvSpPr txBox="1"/>
          <p:nvPr/>
        </p:nvSpPr>
        <p:spPr>
          <a:xfrm>
            <a:off x="721604" y="8054707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7 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mln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 Euro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E2F4D-50C3-E125-E0CD-E2AF8DBC6E53}"/>
              </a:ext>
            </a:extLst>
          </p:cNvPr>
          <p:cNvSpPr txBox="1"/>
          <p:nvPr/>
        </p:nvSpPr>
        <p:spPr>
          <a:xfrm>
            <a:off x="5651651" y="8054708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cs typeface="Arial"/>
              </a:rPr>
              <a:t>92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E5D4F-335B-8BD5-83CE-8752E09938DA}"/>
              </a:ext>
            </a:extLst>
          </p:cNvPr>
          <p:cNvSpPr txBox="1"/>
          <p:nvPr/>
        </p:nvSpPr>
        <p:spPr>
          <a:xfrm>
            <a:off x="14645153" y="3095540"/>
            <a:ext cx="25917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% AIUTO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su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valore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servizio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agevolato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EB5EC-A536-4B84-4234-21D120DC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16" y="4484783"/>
            <a:ext cx="6513379" cy="2074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1ED71-B5B5-F734-904D-ED091E679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387" y="4448233"/>
            <a:ext cx="4435551" cy="21479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E4EDAB-7315-2BE4-D18B-D0DC9DF29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123" y="4448234"/>
            <a:ext cx="4697203" cy="2203029"/>
          </a:xfrm>
          <a:prstGeom prst="rect">
            <a:avLst/>
          </a:prstGeom>
        </p:spPr>
      </p:pic>
      <p:cxnSp>
        <p:nvCxnSpPr>
          <p:cNvPr id="20" name="Connettore diritto 5">
            <a:extLst>
              <a:ext uri="{FF2B5EF4-FFF2-40B4-BE49-F238E27FC236}">
                <a16:creationId xmlns:a16="http://schemas.microsoft.com/office/drawing/2014/main" id="{763D0002-0CC4-0EE8-27E1-DC4B8AF085E1}"/>
              </a:ext>
            </a:extLst>
          </p:cNvPr>
          <p:cNvCxnSpPr>
            <a:cxnSpLocks/>
          </p:cNvCxnSpPr>
          <p:nvPr/>
        </p:nvCxnSpPr>
        <p:spPr>
          <a:xfrm>
            <a:off x="1568909" y="6703304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5">
            <a:extLst>
              <a:ext uri="{FF2B5EF4-FFF2-40B4-BE49-F238E27FC236}">
                <a16:creationId xmlns:a16="http://schemas.microsoft.com/office/drawing/2014/main" id="{71731D04-FBAE-71E0-2083-24C2037C4725}"/>
              </a:ext>
            </a:extLst>
          </p:cNvPr>
          <p:cNvCxnSpPr>
            <a:cxnSpLocks/>
          </p:cNvCxnSpPr>
          <p:nvPr/>
        </p:nvCxnSpPr>
        <p:spPr>
          <a:xfrm>
            <a:off x="3717197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5">
            <a:extLst>
              <a:ext uri="{FF2B5EF4-FFF2-40B4-BE49-F238E27FC236}">
                <a16:creationId xmlns:a16="http://schemas.microsoft.com/office/drawing/2014/main" id="{BA310560-DADB-2926-1215-3DEAF8346CAE}"/>
              </a:ext>
            </a:extLst>
          </p:cNvPr>
          <p:cNvCxnSpPr>
            <a:cxnSpLocks/>
          </p:cNvCxnSpPr>
          <p:nvPr/>
        </p:nvCxnSpPr>
        <p:spPr>
          <a:xfrm>
            <a:off x="5961884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5">
            <a:extLst>
              <a:ext uri="{FF2B5EF4-FFF2-40B4-BE49-F238E27FC236}">
                <a16:creationId xmlns:a16="http://schemas.microsoft.com/office/drawing/2014/main" id="{D03B7DBE-4210-E4F2-FA84-C2E14D23B5A5}"/>
              </a:ext>
            </a:extLst>
          </p:cNvPr>
          <p:cNvCxnSpPr>
            <a:cxnSpLocks/>
          </p:cNvCxnSpPr>
          <p:nvPr/>
        </p:nvCxnSpPr>
        <p:spPr>
          <a:xfrm>
            <a:off x="8192800" y="6703303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5">
            <a:extLst>
              <a:ext uri="{FF2B5EF4-FFF2-40B4-BE49-F238E27FC236}">
                <a16:creationId xmlns:a16="http://schemas.microsoft.com/office/drawing/2014/main" id="{CFFDFF69-4AEB-FEAD-12A3-870479B53880}"/>
              </a:ext>
            </a:extLst>
          </p:cNvPr>
          <p:cNvCxnSpPr>
            <a:cxnSpLocks/>
          </p:cNvCxnSpPr>
          <p:nvPr/>
        </p:nvCxnSpPr>
        <p:spPr>
          <a:xfrm flipH="1">
            <a:off x="9854206" y="6359027"/>
            <a:ext cx="18666" cy="161121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5">
            <a:extLst>
              <a:ext uri="{FF2B5EF4-FFF2-40B4-BE49-F238E27FC236}">
                <a16:creationId xmlns:a16="http://schemas.microsoft.com/office/drawing/2014/main" id="{9348FDF2-31A0-53C9-38AC-273988D631C4}"/>
              </a:ext>
            </a:extLst>
          </p:cNvPr>
          <p:cNvCxnSpPr>
            <a:cxnSpLocks/>
          </p:cNvCxnSpPr>
          <p:nvPr/>
        </p:nvCxnSpPr>
        <p:spPr>
          <a:xfrm>
            <a:off x="13136620" y="6703304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5">
            <a:extLst>
              <a:ext uri="{FF2B5EF4-FFF2-40B4-BE49-F238E27FC236}">
                <a16:creationId xmlns:a16="http://schemas.microsoft.com/office/drawing/2014/main" id="{07F96051-6036-38DD-0B2A-E56200BBBAE9}"/>
              </a:ext>
            </a:extLst>
          </p:cNvPr>
          <p:cNvCxnSpPr>
            <a:cxnSpLocks/>
          </p:cNvCxnSpPr>
          <p:nvPr/>
        </p:nvCxnSpPr>
        <p:spPr>
          <a:xfrm>
            <a:off x="15821981" y="6703304"/>
            <a:ext cx="8876" cy="1266939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4CAEF58-635D-EBB2-61DE-107E45B13F2E}"/>
              </a:ext>
            </a:extLst>
          </p:cNvPr>
          <p:cNvSpPr txBox="1"/>
          <p:nvPr/>
        </p:nvSpPr>
        <p:spPr>
          <a:xfrm>
            <a:off x="7910108" y="8082249"/>
            <a:ext cx="186185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19</a:t>
            </a:r>
            <a:r>
              <a:rPr lang="en-US" sz="2200" dirty="0">
                <a:latin typeface="Arial"/>
                <a:cs typeface="Arial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3" name="Connettore diritto 5">
            <a:extLst>
              <a:ext uri="{FF2B5EF4-FFF2-40B4-BE49-F238E27FC236}">
                <a16:creationId xmlns:a16="http://schemas.microsoft.com/office/drawing/2014/main" id="{0B26CF30-6A8A-4B05-E0C0-437F3F56995B}"/>
              </a:ext>
            </a:extLst>
          </p:cNvPr>
          <p:cNvCxnSpPr>
            <a:cxnSpLocks/>
          </p:cNvCxnSpPr>
          <p:nvPr/>
        </p:nvCxnSpPr>
        <p:spPr>
          <a:xfrm>
            <a:off x="11387692" y="6359026"/>
            <a:ext cx="8876" cy="161121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4963B8-6576-4F4E-E405-776B88A28290}"/>
              </a:ext>
            </a:extLst>
          </p:cNvPr>
          <p:cNvSpPr txBox="1"/>
          <p:nvPr/>
        </p:nvSpPr>
        <p:spPr>
          <a:xfrm>
            <a:off x="9592741" y="3365847"/>
            <a:ext cx="252719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…di cui con PMI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EC91E-D54F-1B14-A0BD-509521669CED}"/>
              </a:ext>
            </a:extLst>
          </p:cNvPr>
          <p:cNvSpPr txBox="1"/>
          <p:nvPr/>
        </p:nvSpPr>
        <p:spPr>
          <a:xfrm>
            <a:off x="11308815" y="1814202"/>
            <a:ext cx="478919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VALORI SERVIZI CONTRATTATI: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valore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contratti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firmati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con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i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clienti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14F71A-42DE-BB41-416A-3A67ED77FA1C}"/>
              </a:ext>
            </a:extLst>
          </p:cNvPr>
          <p:cNvSpPr txBox="1"/>
          <p:nvPr/>
        </p:nvSpPr>
        <p:spPr>
          <a:xfrm>
            <a:off x="9097350" y="8054706"/>
            <a:ext cx="152920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09951E-B02A-C710-1CA7-2737B79AF058}"/>
              </a:ext>
            </a:extLst>
          </p:cNvPr>
          <p:cNvSpPr txBox="1"/>
          <p:nvPr/>
        </p:nvSpPr>
        <p:spPr>
          <a:xfrm>
            <a:off x="10278724" y="8054706"/>
            <a:ext cx="233656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cs typeface="Arial"/>
              </a:rPr>
              <a:t>70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1FE1F5-3DEF-FBB7-0F51-C64844A07124}"/>
              </a:ext>
            </a:extLst>
          </p:cNvPr>
          <p:cNvSpPr txBox="1"/>
          <p:nvPr/>
        </p:nvSpPr>
        <p:spPr>
          <a:xfrm>
            <a:off x="12344400" y="8082249"/>
            <a:ext cx="271565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ea typeface="Calibri"/>
                <a:cs typeface="Calibri"/>
              </a:rPr>
              <a:t>11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.2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mln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Euro 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F9A74-1BBF-47D5-A5B7-747F941864F1}"/>
              </a:ext>
            </a:extLst>
          </p:cNvPr>
          <p:cNvSpPr txBox="1"/>
          <p:nvPr/>
        </p:nvSpPr>
        <p:spPr>
          <a:xfrm>
            <a:off x="15608147" y="808225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  <a:ea typeface="Calibri"/>
                <a:cs typeface="Calibri"/>
              </a:rPr>
              <a:t>58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% 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1" name="Connettore diritto 5">
            <a:extLst>
              <a:ext uri="{FF2B5EF4-FFF2-40B4-BE49-F238E27FC236}">
                <a16:creationId xmlns:a16="http://schemas.microsoft.com/office/drawing/2014/main" id="{A3AFEBC7-5826-E78C-EE02-C1B57B500ABE}"/>
              </a:ext>
            </a:extLst>
          </p:cNvPr>
          <p:cNvCxnSpPr>
            <a:cxnSpLocks/>
          </p:cNvCxnSpPr>
          <p:nvPr/>
        </p:nvCxnSpPr>
        <p:spPr>
          <a:xfrm>
            <a:off x="1568908" y="3384471"/>
            <a:ext cx="8876" cy="950205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5">
            <a:extLst>
              <a:ext uri="{FF2B5EF4-FFF2-40B4-BE49-F238E27FC236}">
                <a16:creationId xmlns:a16="http://schemas.microsoft.com/office/drawing/2014/main" id="{5DC0E969-60E3-7287-52CB-1CEC78A7E242}"/>
              </a:ext>
            </a:extLst>
          </p:cNvPr>
          <p:cNvCxnSpPr>
            <a:cxnSpLocks/>
          </p:cNvCxnSpPr>
          <p:nvPr/>
        </p:nvCxnSpPr>
        <p:spPr>
          <a:xfrm>
            <a:off x="3709609" y="4000008"/>
            <a:ext cx="16465" cy="40608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5">
            <a:extLst>
              <a:ext uri="{FF2B5EF4-FFF2-40B4-BE49-F238E27FC236}">
                <a16:creationId xmlns:a16="http://schemas.microsoft.com/office/drawing/2014/main" id="{B838B78D-40C9-F015-506B-D55B44084B19}"/>
              </a:ext>
            </a:extLst>
          </p:cNvPr>
          <p:cNvCxnSpPr>
            <a:cxnSpLocks/>
          </p:cNvCxnSpPr>
          <p:nvPr/>
        </p:nvCxnSpPr>
        <p:spPr>
          <a:xfrm>
            <a:off x="6044510" y="3081507"/>
            <a:ext cx="8876" cy="1308252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5">
            <a:extLst>
              <a:ext uri="{FF2B5EF4-FFF2-40B4-BE49-F238E27FC236}">
                <a16:creationId xmlns:a16="http://schemas.microsoft.com/office/drawing/2014/main" id="{1503973B-255B-253D-BFC8-29BB3E85FF0F}"/>
              </a:ext>
            </a:extLst>
          </p:cNvPr>
          <p:cNvCxnSpPr>
            <a:cxnSpLocks/>
          </p:cNvCxnSpPr>
          <p:nvPr/>
        </p:nvCxnSpPr>
        <p:spPr>
          <a:xfrm>
            <a:off x="8275426" y="3687434"/>
            <a:ext cx="8876" cy="64724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5">
            <a:extLst>
              <a:ext uri="{FF2B5EF4-FFF2-40B4-BE49-F238E27FC236}">
                <a16:creationId xmlns:a16="http://schemas.microsoft.com/office/drawing/2014/main" id="{9FD045B7-B65A-CBAD-CA22-E13A8EC98286}"/>
              </a:ext>
            </a:extLst>
          </p:cNvPr>
          <p:cNvCxnSpPr>
            <a:cxnSpLocks/>
          </p:cNvCxnSpPr>
          <p:nvPr/>
        </p:nvCxnSpPr>
        <p:spPr>
          <a:xfrm>
            <a:off x="10588968" y="3811373"/>
            <a:ext cx="8876" cy="52330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5">
            <a:extLst>
              <a:ext uri="{FF2B5EF4-FFF2-40B4-BE49-F238E27FC236}">
                <a16:creationId xmlns:a16="http://schemas.microsoft.com/office/drawing/2014/main" id="{4765A585-05A7-3A84-0460-0591927257DE}"/>
              </a:ext>
            </a:extLst>
          </p:cNvPr>
          <p:cNvCxnSpPr>
            <a:cxnSpLocks/>
          </p:cNvCxnSpPr>
          <p:nvPr/>
        </p:nvCxnSpPr>
        <p:spPr>
          <a:xfrm>
            <a:off x="13205473" y="2998880"/>
            <a:ext cx="8876" cy="1308252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5">
            <a:extLst>
              <a:ext uri="{FF2B5EF4-FFF2-40B4-BE49-F238E27FC236}">
                <a16:creationId xmlns:a16="http://schemas.microsoft.com/office/drawing/2014/main" id="{9B224473-0F86-7418-F0F8-794238E1DCA4}"/>
              </a:ext>
            </a:extLst>
          </p:cNvPr>
          <p:cNvCxnSpPr>
            <a:cxnSpLocks/>
          </p:cNvCxnSpPr>
          <p:nvPr/>
        </p:nvCxnSpPr>
        <p:spPr>
          <a:xfrm>
            <a:off x="15753124" y="3866457"/>
            <a:ext cx="8876" cy="523301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3809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4">
            <a:extLst>
              <a:ext uri="{FF2B5EF4-FFF2-40B4-BE49-F238E27FC236}">
                <a16:creationId xmlns:a16="http://schemas.microsoft.com/office/drawing/2014/main" id="{C5B35CFA-0AE6-7165-D96A-80A382296B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2847" y="7658546"/>
            <a:ext cx="2474996" cy="2474986"/>
          </a:xfrm>
          <a:prstGeom prst="rect">
            <a:avLst/>
          </a:prstGeom>
        </p:spPr>
      </p:pic>
      <p:pic>
        <p:nvPicPr>
          <p:cNvPr id="36" name="object 5">
            <a:extLst>
              <a:ext uri="{FF2B5EF4-FFF2-40B4-BE49-F238E27FC236}">
                <a16:creationId xmlns:a16="http://schemas.microsoft.com/office/drawing/2014/main" id="{53A8A7F8-0F22-7A2E-8780-C88223BDCFE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6774" y="7658546"/>
            <a:ext cx="2474996" cy="2474986"/>
          </a:xfrm>
          <a:prstGeom prst="rect">
            <a:avLst/>
          </a:prstGeom>
        </p:spPr>
      </p:pic>
      <p:pic>
        <p:nvPicPr>
          <p:cNvPr id="37" name="object 2">
            <a:extLst>
              <a:ext uri="{FF2B5EF4-FFF2-40B4-BE49-F238E27FC236}">
                <a16:creationId xmlns:a16="http://schemas.microsoft.com/office/drawing/2014/main" id="{6426EF77-3535-026A-2B72-588F455E8C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857" y="9887477"/>
            <a:ext cx="704849" cy="228599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13C7BA3B-8FF5-51A0-051F-5C836D6ACA91}"/>
              </a:ext>
            </a:extLst>
          </p:cNvPr>
          <p:cNvGrpSpPr/>
          <p:nvPr/>
        </p:nvGrpSpPr>
        <p:grpSpPr>
          <a:xfrm>
            <a:off x="5703187" y="5143501"/>
            <a:ext cx="6792640" cy="1754326"/>
            <a:chOff x="5675113" y="5649344"/>
            <a:chExt cx="6792640" cy="1483836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E2E4E87F-9249-4BC6-D623-02FC34E5E4B6}"/>
                </a:ext>
              </a:extLst>
            </p:cNvPr>
            <p:cNvSpPr txBox="1"/>
            <p:nvPr/>
          </p:nvSpPr>
          <p:spPr>
            <a:xfrm>
              <a:off x="5764098" y="5681569"/>
              <a:ext cx="6703655" cy="882293"/>
            </a:xfrm>
            <a:prstGeom prst="rect">
              <a:avLst/>
            </a:prstGeom>
            <a:solidFill>
              <a:srgbClr val="943737"/>
            </a:solidFill>
          </p:spPr>
          <p:txBody>
            <a:bodyPr vert="horz" wrap="square" lIns="0" tIns="203200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0E32C860-691E-08E9-1469-CFA637997B9E}"/>
                </a:ext>
              </a:extLst>
            </p:cNvPr>
            <p:cNvSpPr txBox="1"/>
            <p:nvPr/>
          </p:nvSpPr>
          <p:spPr>
            <a:xfrm>
              <a:off x="5675113" y="5649344"/>
              <a:ext cx="6692465" cy="148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INNOVATION ONE STOP SHOP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Soggetto attuatore PNRR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pic>
        <p:nvPicPr>
          <p:cNvPr id="41" name="object 12">
            <a:extLst>
              <a:ext uri="{FF2B5EF4-FFF2-40B4-BE49-F238E27FC236}">
                <a16:creationId xmlns:a16="http://schemas.microsoft.com/office/drawing/2014/main" id="{FF2E0587-7C42-3B5A-634B-6BE69567BC4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850" y="4515607"/>
            <a:ext cx="2474996" cy="2474986"/>
          </a:xfrm>
          <a:prstGeom prst="rect">
            <a:avLst/>
          </a:prstGeom>
        </p:spPr>
      </p:pic>
      <p:pic>
        <p:nvPicPr>
          <p:cNvPr id="44" name="object 15">
            <a:extLst>
              <a:ext uri="{FF2B5EF4-FFF2-40B4-BE49-F238E27FC236}">
                <a16:creationId xmlns:a16="http://schemas.microsoft.com/office/drawing/2014/main" id="{DF5FB0AD-B894-DAC4-A617-9FEC2CBB4D54}"/>
              </a:ext>
            </a:extLst>
          </p:cNvPr>
          <p:cNvPicPr/>
          <p:nvPr/>
        </p:nvPicPr>
        <p:blipFill>
          <a:blip r:embed="rId7" cstate="print">
            <a:alphaModFix amt="50000"/>
          </a:blip>
          <a:stretch>
            <a:fillRect/>
          </a:stretch>
        </p:blipFill>
        <p:spPr>
          <a:xfrm>
            <a:off x="14032153" y="4515607"/>
            <a:ext cx="2474996" cy="2474986"/>
          </a:xfrm>
          <a:prstGeom prst="rect">
            <a:avLst/>
          </a:prstGeom>
        </p:spPr>
      </p:pic>
      <p:pic>
        <p:nvPicPr>
          <p:cNvPr id="47" name="object 3">
            <a:extLst>
              <a:ext uri="{FF2B5EF4-FFF2-40B4-BE49-F238E27FC236}">
                <a16:creationId xmlns:a16="http://schemas.microsoft.com/office/drawing/2014/main" id="{6478DF2E-9E01-39BB-F3BF-4968EBA7176D}"/>
              </a:ext>
            </a:extLst>
          </p:cNvPr>
          <p:cNvPicPr/>
          <p:nvPr/>
        </p:nvPicPr>
        <p:blipFill>
          <a:blip r:embed="rId8" cstate="print">
            <a:alphaModFix amt="70000"/>
          </a:blip>
          <a:stretch>
            <a:fillRect/>
          </a:stretch>
        </p:blipFill>
        <p:spPr>
          <a:xfrm>
            <a:off x="6434780" y="1357756"/>
            <a:ext cx="2474996" cy="2474986"/>
          </a:xfrm>
          <a:prstGeom prst="rect">
            <a:avLst/>
          </a:prstGeom>
        </p:spPr>
      </p:pic>
      <p:pic>
        <p:nvPicPr>
          <p:cNvPr id="48" name="object 13">
            <a:extLst>
              <a:ext uri="{FF2B5EF4-FFF2-40B4-BE49-F238E27FC236}">
                <a16:creationId xmlns:a16="http://schemas.microsoft.com/office/drawing/2014/main" id="{C52C9D7C-BCDA-6A92-6707-FE22CA6E962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08715" y="1341984"/>
            <a:ext cx="2719401" cy="3720911"/>
          </a:xfrm>
          <a:prstGeom prst="rect">
            <a:avLst/>
          </a:prstGeom>
        </p:spPr>
      </p:pic>
      <p:sp>
        <p:nvSpPr>
          <p:cNvPr id="49" name="object 18">
            <a:extLst>
              <a:ext uri="{FF2B5EF4-FFF2-40B4-BE49-F238E27FC236}">
                <a16:creationId xmlns:a16="http://schemas.microsoft.com/office/drawing/2014/main" id="{342C4535-4E0B-F064-671D-9D1E5660B1F4}"/>
              </a:ext>
            </a:extLst>
          </p:cNvPr>
          <p:cNvSpPr txBox="1"/>
          <p:nvPr/>
        </p:nvSpPr>
        <p:spPr>
          <a:xfrm>
            <a:off x="6040110" y="2212561"/>
            <a:ext cx="327977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105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ORIENTAMENTO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105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&amp; CONSULENZA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uLnTx/>
              <a:uFillTx/>
              <a:latin typeface="Consolas"/>
              <a:ea typeface="+mn-ea"/>
              <a:cs typeface="Consolas"/>
            </a:endParaRPr>
          </a:p>
        </p:txBody>
      </p:sp>
      <p:pic>
        <p:nvPicPr>
          <p:cNvPr id="50" name="object 23">
            <a:extLst>
              <a:ext uri="{FF2B5EF4-FFF2-40B4-BE49-F238E27FC236}">
                <a16:creationId xmlns:a16="http://schemas.microsoft.com/office/drawing/2014/main" id="{9905FE65-7279-0693-BD59-9A4F466F70F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06774" y="6413270"/>
            <a:ext cx="2719401" cy="3720262"/>
          </a:xfrm>
          <a:prstGeom prst="rect">
            <a:avLst/>
          </a:prstGeom>
        </p:spPr>
      </p:pic>
      <p:pic>
        <p:nvPicPr>
          <p:cNvPr id="51" name="object 29">
            <a:extLst>
              <a:ext uri="{FF2B5EF4-FFF2-40B4-BE49-F238E27FC236}">
                <a16:creationId xmlns:a16="http://schemas.microsoft.com/office/drawing/2014/main" id="{11285923-95A8-F097-78F2-EB7201F2B12C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42046" y="6421169"/>
            <a:ext cx="2745797" cy="3720262"/>
          </a:xfrm>
          <a:prstGeom prst="rect">
            <a:avLst/>
          </a:prstGeom>
        </p:spPr>
      </p:pic>
      <p:sp>
        <p:nvSpPr>
          <p:cNvPr id="52" name="object 30">
            <a:extLst>
              <a:ext uri="{FF2B5EF4-FFF2-40B4-BE49-F238E27FC236}">
                <a16:creationId xmlns:a16="http://schemas.microsoft.com/office/drawing/2014/main" id="{43787640-A613-53B6-1865-688BCA2F9B2D}"/>
              </a:ext>
            </a:extLst>
          </p:cNvPr>
          <p:cNvSpPr txBox="1"/>
          <p:nvPr/>
        </p:nvSpPr>
        <p:spPr>
          <a:xfrm>
            <a:off x="5472860" y="8704961"/>
            <a:ext cx="254282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8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ASSESSMENT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/>
              <a:ea typeface="+mn-ea"/>
              <a:cs typeface="Consola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4D70F8C-5BB2-F144-C019-374A9FB4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163" y="4456990"/>
            <a:ext cx="2474986" cy="24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bject 24">
            <a:extLst>
              <a:ext uri="{FF2B5EF4-FFF2-40B4-BE49-F238E27FC236}">
                <a16:creationId xmlns:a16="http://schemas.microsoft.com/office/drawing/2014/main" id="{3F0AFBED-162A-B900-0749-15CD82A1FC4E}"/>
              </a:ext>
            </a:extLst>
          </p:cNvPr>
          <p:cNvSpPr txBox="1"/>
          <p:nvPr/>
        </p:nvSpPr>
        <p:spPr>
          <a:xfrm>
            <a:off x="10255287" y="8513883"/>
            <a:ext cx="219011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8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TEST BEFORE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8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INVEST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/>
              <a:ea typeface="+mn-ea"/>
              <a:cs typeface="Consolas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9650B38-89BD-2BA2-BEA7-A1CF79E06AF3}"/>
              </a:ext>
            </a:extLst>
          </p:cNvPr>
          <p:cNvSpPr txBox="1"/>
          <p:nvPr/>
        </p:nvSpPr>
        <p:spPr>
          <a:xfrm>
            <a:off x="9246284" y="1579915"/>
            <a:ext cx="5143486" cy="18895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Tecnologica</a:t>
            </a: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Gestionale e 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Project Management</a:t>
            </a: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Access To Finance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Start-up</a:t>
            </a: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Arial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6951431-7BCC-058D-FEFB-B0EA2405874E}"/>
              </a:ext>
            </a:extLst>
          </p:cNvPr>
          <p:cNvCxnSpPr>
            <a:cxnSpLocks/>
          </p:cNvCxnSpPr>
          <p:nvPr/>
        </p:nvCxnSpPr>
        <p:spPr>
          <a:xfrm>
            <a:off x="4378211" y="5753100"/>
            <a:ext cx="1220731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E4131FB-5DF4-A53A-A64F-45DBA9407E38}"/>
              </a:ext>
            </a:extLst>
          </p:cNvPr>
          <p:cNvCxnSpPr>
            <a:cxnSpLocks/>
          </p:cNvCxnSpPr>
          <p:nvPr/>
        </p:nvCxnSpPr>
        <p:spPr>
          <a:xfrm flipH="1">
            <a:off x="12689873" y="5753100"/>
            <a:ext cx="1220731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27">
            <a:extLst>
              <a:ext uri="{FF2B5EF4-FFF2-40B4-BE49-F238E27FC236}">
                <a16:creationId xmlns:a16="http://schemas.microsoft.com/office/drawing/2014/main" id="{E2FFF6BB-4D84-C065-420A-60B21877EBD0}"/>
              </a:ext>
            </a:extLst>
          </p:cNvPr>
          <p:cNvSpPr txBox="1"/>
          <p:nvPr/>
        </p:nvSpPr>
        <p:spPr>
          <a:xfrm>
            <a:off x="14092376" y="5361294"/>
            <a:ext cx="2354549" cy="783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80975" algn="ctr" defTabSz="914400" rtl="0" eaLnBrk="1" fontAlgn="auto" latinLnBrk="0" hangingPunct="1">
              <a:lnSpc>
                <a:spcPct val="106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75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NETWORKING &amp; DISSEMINATION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/>
              <a:ea typeface="+mn-ea"/>
              <a:cs typeface="Consola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F941FA6-6AA9-555F-7C1F-2CC0EBB4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98" y="4531068"/>
            <a:ext cx="2474986" cy="24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20">
            <a:extLst>
              <a:ext uri="{FF2B5EF4-FFF2-40B4-BE49-F238E27FC236}">
                <a16:creationId xmlns:a16="http://schemas.microsoft.com/office/drawing/2014/main" id="{39E29D7A-680F-9093-9AE1-A41C79F32892}"/>
              </a:ext>
            </a:extLst>
          </p:cNvPr>
          <p:cNvSpPr txBox="1"/>
          <p:nvPr/>
        </p:nvSpPr>
        <p:spPr>
          <a:xfrm>
            <a:off x="1923290" y="5562022"/>
            <a:ext cx="2190115" cy="382156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85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/>
                <a:ea typeface="+mn-ea"/>
                <a:cs typeface="Consolas"/>
              </a:rPr>
              <a:t>FORMAZIONE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/>
              <a:ea typeface="+mn-ea"/>
              <a:cs typeface="Consola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6254A13-AADE-9E71-2514-FD20D26E55FD}"/>
              </a:ext>
            </a:extLst>
          </p:cNvPr>
          <p:cNvSpPr>
            <a:spLocks noGrp="1"/>
          </p:cNvSpPr>
          <p:nvPr/>
        </p:nvSpPr>
        <p:spPr>
          <a:xfrm>
            <a:off x="4907280" y="307203"/>
            <a:ext cx="774192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onsolas"/>
                <a:ea typeface="+mj-ea"/>
                <a:cs typeface="Consola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+mj-ea"/>
              </a:rPr>
              <a:t>I SERVIZI BI-REX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8D4943-1368-1BD7-CA81-D21D13E0F567}"/>
              </a:ext>
            </a:extLst>
          </p:cNvPr>
          <p:cNvSpPr txBox="1"/>
          <p:nvPr/>
        </p:nvSpPr>
        <p:spPr>
          <a:xfrm>
            <a:off x="13300238" y="9509269"/>
            <a:ext cx="5295900" cy="98501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Presentazione completa Servizi BI-REX  e Catalogo Servizi BI-REX su richiesta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1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077CA7-6C80-0A92-E009-7C0E8B41AE2C}"/>
              </a:ext>
            </a:extLst>
          </p:cNvPr>
          <p:cNvSpPr txBox="1"/>
          <p:nvPr/>
        </p:nvSpPr>
        <p:spPr>
          <a:xfrm>
            <a:off x="350542" y="6931976"/>
            <a:ext cx="5143486" cy="14278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Corsi a Catalogo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Percorsi «</a:t>
            </a:r>
            <a:r>
              <a:rPr kumimoji="0" lang="it-IT" sz="20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Tailor</a:t>
            </a: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 Made»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Executive Master </a:t>
            </a:r>
            <a:r>
              <a:rPr kumimoji="0" lang="it-IT" sz="20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Teknè</a:t>
            </a: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 5.0</a:t>
            </a: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156FBB-EC39-C02D-EF74-720973906962}"/>
              </a:ext>
            </a:extLst>
          </p:cNvPr>
          <p:cNvSpPr txBox="1"/>
          <p:nvPr/>
        </p:nvSpPr>
        <p:spPr>
          <a:xfrm>
            <a:off x="12697907" y="7678330"/>
            <a:ext cx="5143486" cy="14278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Demo</a:t>
            </a: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PoC</a:t>
            </a: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 industriali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Progetti integrati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0153C7-BF9C-18F7-E00A-282667B66DDB}"/>
              </a:ext>
            </a:extLst>
          </p:cNvPr>
          <p:cNvSpPr txBox="1"/>
          <p:nvPr/>
        </p:nvSpPr>
        <p:spPr>
          <a:xfrm>
            <a:off x="7981770" y="8634142"/>
            <a:ext cx="1445195" cy="9662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60000"/>
                    </a:prstClr>
                  </a:glow>
                </a:effectLst>
                <a:uLnTx/>
                <a:uFillTx/>
                <a:latin typeface="Consolas" panose="020B0609020204030204" pitchFamily="49" charset="0"/>
                <a:ea typeface="+mn-ea"/>
                <a:cs typeface="Arial"/>
              </a:rPr>
              <a:t>4.0 &amp; 5.0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lumMod val="95000"/>
                    <a:alpha val="60000"/>
                  </a:prstClr>
                </a:glow>
              </a:effectLs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5234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7327900" y="203053"/>
            <a:ext cx="3632200" cy="1001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943737"/>
                </a:solidFill>
              </a:rPr>
              <a:t>LA</a:t>
            </a:r>
            <a:r>
              <a:rPr spc="85">
                <a:solidFill>
                  <a:srgbClr val="943737"/>
                </a:solidFill>
              </a:rPr>
              <a:t> </a:t>
            </a:r>
            <a:r>
              <a:rPr spc="-10">
                <a:solidFill>
                  <a:srgbClr val="943737"/>
                </a:solidFill>
              </a:rPr>
              <a:t>LINEA</a:t>
            </a:r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815161">
            <a:off x="5796875" y="2143811"/>
            <a:ext cx="6499860" cy="6665595"/>
          </a:xfrm>
          <a:custGeom>
            <a:avLst/>
            <a:gdLst/>
            <a:ahLst/>
            <a:cxnLst/>
            <a:rect l="l" t="t" r="r" b="b"/>
            <a:pathLst>
              <a:path w="6499859" h="6665595">
                <a:moveTo>
                  <a:pt x="1155800" y="5837151"/>
                </a:moveTo>
                <a:lnTo>
                  <a:pt x="374825" y="4936018"/>
                </a:lnTo>
                <a:lnTo>
                  <a:pt x="373604" y="4933824"/>
                </a:lnTo>
                <a:lnTo>
                  <a:pt x="125985" y="4056353"/>
                </a:lnTo>
                <a:lnTo>
                  <a:pt x="125548" y="4054867"/>
                </a:lnTo>
                <a:lnTo>
                  <a:pt x="125324" y="4053339"/>
                </a:lnTo>
                <a:lnTo>
                  <a:pt x="125289" y="4051747"/>
                </a:lnTo>
                <a:lnTo>
                  <a:pt x="0" y="3188303"/>
                </a:lnTo>
                <a:lnTo>
                  <a:pt x="68" y="3186219"/>
                </a:lnTo>
                <a:lnTo>
                  <a:pt x="260728" y="2016209"/>
                </a:lnTo>
                <a:lnTo>
                  <a:pt x="260860" y="2016053"/>
                </a:lnTo>
                <a:lnTo>
                  <a:pt x="260976" y="2015705"/>
                </a:lnTo>
                <a:lnTo>
                  <a:pt x="260939" y="2015539"/>
                </a:lnTo>
                <a:lnTo>
                  <a:pt x="261145" y="2014821"/>
                </a:lnTo>
                <a:lnTo>
                  <a:pt x="261567" y="2014374"/>
                </a:lnTo>
                <a:lnTo>
                  <a:pt x="262175" y="2012970"/>
                </a:lnTo>
                <a:lnTo>
                  <a:pt x="624401" y="1413576"/>
                </a:lnTo>
                <a:lnTo>
                  <a:pt x="1565537" y="417566"/>
                </a:lnTo>
                <a:lnTo>
                  <a:pt x="1566053" y="417377"/>
                </a:lnTo>
                <a:lnTo>
                  <a:pt x="1567226" y="416361"/>
                </a:lnTo>
                <a:lnTo>
                  <a:pt x="1567950" y="415769"/>
                </a:lnTo>
                <a:lnTo>
                  <a:pt x="1569216" y="415010"/>
                </a:lnTo>
                <a:lnTo>
                  <a:pt x="1569598" y="414664"/>
                </a:lnTo>
                <a:lnTo>
                  <a:pt x="1570780" y="414058"/>
                </a:lnTo>
                <a:lnTo>
                  <a:pt x="1571566" y="413919"/>
                </a:lnTo>
                <a:lnTo>
                  <a:pt x="1572908" y="413493"/>
                </a:lnTo>
                <a:lnTo>
                  <a:pt x="1573313" y="413121"/>
                </a:lnTo>
                <a:lnTo>
                  <a:pt x="3487073" y="124"/>
                </a:lnTo>
                <a:lnTo>
                  <a:pt x="3487523" y="14"/>
                </a:lnTo>
                <a:lnTo>
                  <a:pt x="3487897" y="152"/>
                </a:lnTo>
                <a:lnTo>
                  <a:pt x="3489141" y="0"/>
                </a:lnTo>
                <a:lnTo>
                  <a:pt x="3489894" y="57"/>
                </a:lnTo>
                <a:lnTo>
                  <a:pt x="3492698" y="64"/>
                </a:lnTo>
                <a:lnTo>
                  <a:pt x="3494562" y="392"/>
                </a:lnTo>
                <a:lnTo>
                  <a:pt x="3496805" y="1219"/>
                </a:lnTo>
                <a:lnTo>
                  <a:pt x="3497255" y="1109"/>
                </a:lnTo>
                <a:lnTo>
                  <a:pt x="4788762" y="585811"/>
                </a:lnTo>
                <a:lnTo>
                  <a:pt x="4805023" y="588414"/>
                </a:lnTo>
                <a:lnTo>
                  <a:pt x="4808063" y="588933"/>
                </a:lnTo>
                <a:lnTo>
                  <a:pt x="4810922" y="590192"/>
                </a:lnTo>
                <a:lnTo>
                  <a:pt x="4825372" y="602420"/>
                </a:lnTo>
                <a:lnTo>
                  <a:pt x="5349883" y="839931"/>
                </a:lnTo>
                <a:lnTo>
                  <a:pt x="5525398" y="1032642"/>
                </a:lnTo>
                <a:lnTo>
                  <a:pt x="5332590" y="869484"/>
                </a:lnTo>
                <a:lnTo>
                  <a:pt x="4920414" y="682846"/>
                </a:lnTo>
                <a:lnTo>
                  <a:pt x="6139514" y="1714468"/>
                </a:lnTo>
                <a:lnTo>
                  <a:pt x="6140359" y="1715406"/>
                </a:lnTo>
                <a:lnTo>
                  <a:pt x="6140515" y="1715538"/>
                </a:lnTo>
                <a:lnTo>
                  <a:pt x="6142739" y="1718179"/>
                </a:lnTo>
                <a:lnTo>
                  <a:pt x="6143982" y="1720927"/>
                </a:lnTo>
                <a:lnTo>
                  <a:pt x="6144505" y="1723735"/>
                </a:lnTo>
                <a:lnTo>
                  <a:pt x="6153959" y="1771324"/>
                </a:lnTo>
                <a:lnTo>
                  <a:pt x="4847103" y="665442"/>
                </a:lnTo>
                <a:lnTo>
                  <a:pt x="4854326" y="682043"/>
                </a:lnTo>
                <a:lnTo>
                  <a:pt x="4795514" y="632275"/>
                </a:lnTo>
                <a:lnTo>
                  <a:pt x="4787721" y="638401"/>
                </a:lnTo>
                <a:lnTo>
                  <a:pt x="4761173" y="615936"/>
                </a:lnTo>
                <a:lnTo>
                  <a:pt x="4711455" y="608007"/>
                </a:lnTo>
                <a:lnTo>
                  <a:pt x="4661224" y="565501"/>
                </a:lnTo>
                <a:lnTo>
                  <a:pt x="3492341" y="36272"/>
                </a:lnTo>
                <a:lnTo>
                  <a:pt x="3435909" y="74704"/>
                </a:lnTo>
                <a:lnTo>
                  <a:pt x="3408909" y="51857"/>
                </a:lnTo>
                <a:lnTo>
                  <a:pt x="1817641" y="395238"/>
                </a:lnTo>
                <a:lnTo>
                  <a:pt x="1854829" y="426707"/>
                </a:lnTo>
                <a:lnTo>
                  <a:pt x="1596669" y="445339"/>
                </a:lnTo>
                <a:lnTo>
                  <a:pt x="1604262" y="503582"/>
                </a:lnTo>
                <a:lnTo>
                  <a:pt x="1565711" y="470960"/>
                </a:lnTo>
                <a:lnTo>
                  <a:pt x="1291353" y="806569"/>
                </a:lnTo>
                <a:lnTo>
                  <a:pt x="1265334" y="784552"/>
                </a:lnTo>
                <a:lnTo>
                  <a:pt x="652544" y="1432705"/>
                </a:lnTo>
                <a:lnTo>
                  <a:pt x="416423" y="1822943"/>
                </a:lnTo>
                <a:lnTo>
                  <a:pt x="442460" y="1844976"/>
                </a:lnTo>
                <a:lnTo>
                  <a:pt x="341978" y="1967891"/>
                </a:lnTo>
                <a:lnTo>
                  <a:pt x="370145" y="1991727"/>
                </a:lnTo>
                <a:lnTo>
                  <a:pt x="301297" y="2026928"/>
                </a:lnTo>
                <a:lnTo>
                  <a:pt x="371279" y="2143725"/>
                </a:lnTo>
                <a:lnTo>
                  <a:pt x="290708" y="2075544"/>
                </a:lnTo>
                <a:lnTo>
                  <a:pt x="277906" y="2268193"/>
                </a:lnTo>
                <a:lnTo>
                  <a:pt x="245569" y="2240829"/>
                </a:lnTo>
                <a:lnTo>
                  <a:pt x="34451" y="3188490"/>
                </a:lnTo>
                <a:lnTo>
                  <a:pt x="136034" y="3889316"/>
                </a:lnTo>
                <a:lnTo>
                  <a:pt x="168364" y="3916673"/>
                </a:lnTo>
                <a:lnTo>
                  <a:pt x="163731" y="3986397"/>
                </a:lnTo>
                <a:lnTo>
                  <a:pt x="189940" y="4008575"/>
                </a:lnTo>
                <a:lnTo>
                  <a:pt x="167233" y="4044080"/>
                </a:lnTo>
                <a:lnTo>
                  <a:pt x="263070" y="4125179"/>
                </a:lnTo>
                <a:lnTo>
                  <a:pt x="183770" y="4089049"/>
                </a:lnTo>
                <a:lnTo>
                  <a:pt x="272418" y="4242083"/>
                </a:lnTo>
                <a:lnTo>
                  <a:pt x="195275" y="4176803"/>
                </a:lnTo>
                <a:lnTo>
                  <a:pt x="404682" y="4918391"/>
                </a:lnTo>
                <a:lnTo>
                  <a:pt x="1068644" y="5684487"/>
                </a:lnTo>
                <a:lnTo>
                  <a:pt x="1145767" y="5749749"/>
                </a:lnTo>
                <a:lnTo>
                  <a:pt x="1167270" y="5786871"/>
                </a:lnTo>
                <a:lnTo>
                  <a:pt x="1196168" y="5811325"/>
                </a:lnTo>
                <a:lnTo>
                  <a:pt x="1195001" y="5815871"/>
                </a:lnTo>
                <a:lnTo>
                  <a:pt x="1303776" y="5907918"/>
                </a:lnTo>
                <a:lnTo>
                  <a:pt x="1168444" y="5847851"/>
                </a:lnTo>
                <a:lnTo>
                  <a:pt x="1155800" y="5837151"/>
                </a:lnTo>
                <a:close/>
              </a:path>
              <a:path w="6499859" h="6665595">
                <a:moveTo>
                  <a:pt x="6139514" y="1714468"/>
                </a:moveTo>
                <a:lnTo>
                  <a:pt x="5946850" y="1551433"/>
                </a:lnTo>
                <a:lnTo>
                  <a:pt x="5332590" y="869484"/>
                </a:lnTo>
                <a:lnTo>
                  <a:pt x="5525398" y="1032642"/>
                </a:lnTo>
                <a:lnTo>
                  <a:pt x="6139514" y="1714468"/>
                </a:lnTo>
                <a:close/>
              </a:path>
              <a:path w="6499859" h="6665595">
                <a:moveTo>
                  <a:pt x="5556393" y="2257444"/>
                </a:moveTo>
                <a:lnTo>
                  <a:pt x="5530147" y="2235234"/>
                </a:lnTo>
                <a:lnTo>
                  <a:pt x="6101775" y="1727165"/>
                </a:lnTo>
                <a:lnTo>
                  <a:pt x="6153959" y="1771324"/>
                </a:lnTo>
                <a:lnTo>
                  <a:pt x="6158595" y="1794663"/>
                </a:lnTo>
                <a:lnTo>
                  <a:pt x="6116813" y="1759306"/>
                </a:lnTo>
                <a:lnTo>
                  <a:pt x="5556393" y="2257444"/>
                </a:lnTo>
                <a:close/>
              </a:path>
              <a:path w="6499859" h="6665595">
                <a:moveTo>
                  <a:pt x="3851423" y="1528530"/>
                </a:moveTo>
                <a:lnTo>
                  <a:pt x="3757030" y="1448654"/>
                </a:lnTo>
                <a:lnTo>
                  <a:pt x="5490730" y="2229953"/>
                </a:lnTo>
                <a:lnTo>
                  <a:pt x="4795514" y="632275"/>
                </a:lnTo>
                <a:lnTo>
                  <a:pt x="4854326" y="682043"/>
                </a:lnTo>
                <a:lnTo>
                  <a:pt x="5530147" y="2235234"/>
                </a:lnTo>
                <a:lnTo>
                  <a:pt x="5556393" y="2257444"/>
                </a:lnTo>
                <a:lnTo>
                  <a:pt x="5547055" y="2265744"/>
                </a:lnTo>
                <a:lnTo>
                  <a:pt x="5656713" y="2408572"/>
                </a:lnTo>
                <a:lnTo>
                  <a:pt x="5488728" y="2266420"/>
                </a:lnTo>
                <a:lnTo>
                  <a:pt x="3851423" y="1528530"/>
                </a:lnTo>
                <a:close/>
              </a:path>
              <a:path w="6499859" h="6665595">
                <a:moveTo>
                  <a:pt x="6493191" y="3479011"/>
                </a:moveTo>
                <a:lnTo>
                  <a:pt x="6451417" y="3443661"/>
                </a:lnTo>
                <a:lnTo>
                  <a:pt x="6116813" y="1759306"/>
                </a:lnTo>
                <a:lnTo>
                  <a:pt x="6158595" y="1794663"/>
                </a:lnTo>
                <a:lnTo>
                  <a:pt x="6493191" y="3479011"/>
                </a:lnTo>
                <a:close/>
              </a:path>
              <a:path w="6499859" h="6665595">
                <a:moveTo>
                  <a:pt x="3845330" y="1525784"/>
                </a:moveTo>
                <a:lnTo>
                  <a:pt x="3729021" y="1427362"/>
                </a:lnTo>
                <a:lnTo>
                  <a:pt x="4761173" y="615936"/>
                </a:lnTo>
                <a:lnTo>
                  <a:pt x="4787721" y="638401"/>
                </a:lnTo>
                <a:lnTo>
                  <a:pt x="3757030" y="1448654"/>
                </a:lnTo>
                <a:lnTo>
                  <a:pt x="3851423" y="1528530"/>
                </a:lnTo>
                <a:lnTo>
                  <a:pt x="3845330" y="1525784"/>
                </a:lnTo>
                <a:close/>
              </a:path>
              <a:path w="6499859" h="6665595">
                <a:moveTo>
                  <a:pt x="3134689" y="356563"/>
                </a:moveTo>
                <a:lnTo>
                  <a:pt x="3084455" y="314055"/>
                </a:lnTo>
                <a:lnTo>
                  <a:pt x="4661224" y="565501"/>
                </a:lnTo>
                <a:lnTo>
                  <a:pt x="4711455" y="608007"/>
                </a:lnTo>
                <a:lnTo>
                  <a:pt x="3134689" y="356563"/>
                </a:lnTo>
                <a:close/>
              </a:path>
              <a:path w="6499859" h="6665595">
                <a:moveTo>
                  <a:pt x="1854829" y="426707"/>
                </a:moveTo>
                <a:lnTo>
                  <a:pt x="1817641" y="395238"/>
                </a:lnTo>
                <a:lnTo>
                  <a:pt x="3033598" y="307483"/>
                </a:lnTo>
                <a:lnTo>
                  <a:pt x="3408909" y="51857"/>
                </a:lnTo>
                <a:lnTo>
                  <a:pt x="3435909" y="74704"/>
                </a:lnTo>
                <a:lnTo>
                  <a:pt x="3084455" y="314055"/>
                </a:lnTo>
                <a:lnTo>
                  <a:pt x="3134689" y="356563"/>
                </a:lnTo>
                <a:lnTo>
                  <a:pt x="3073077" y="346738"/>
                </a:lnTo>
                <a:lnTo>
                  <a:pt x="3116361" y="418045"/>
                </a:lnTo>
                <a:lnTo>
                  <a:pt x="3034431" y="348715"/>
                </a:lnTo>
                <a:lnTo>
                  <a:pt x="3007557" y="368108"/>
                </a:lnTo>
                <a:lnTo>
                  <a:pt x="2980778" y="345447"/>
                </a:lnTo>
                <a:lnTo>
                  <a:pt x="1854829" y="426707"/>
                </a:lnTo>
                <a:close/>
              </a:path>
              <a:path w="6499859" h="6665595">
                <a:moveTo>
                  <a:pt x="4258123" y="3120803"/>
                </a:moveTo>
                <a:lnTo>
                  <a:pt x="4231032" y="3097878"/>
                </a:lnTo>
                <a:lnTo>
                  <a:pt x="5488728" y="2266420"/>
                </a:lnTo>
                <a:lnTo>
                  <a:pt x="5656713" y="2408572"/>
                </a:lnTo>
                <a:lnTo>
                  <a:pt x="5659844" y="2412649"/>
                </a:lnTo>
                <a:lnTo>
                  <a:pt x="5537143" y="2308817"/>
                </a:lnTo>
                <a:lnTo>
                  <a:pt x="5535844" y="2324098"/>
                </a:lnTo>
                <a:lnTo>
                  <a:pt x="5504012" y="2297162"/>
                </a:lnTo>
                <a:lnTo>
                  <a:pt x="4258123" y="3120803"/>
                </a:lnTo>
                <a:close/>
              </a:path>
              <a:path w="6499859" h="6665595">
                <a:moveTo>
                  <a:pt x="5398284" y="4281296"/>
                </a:moveTo>
                <a:lnTo>
                  <a:pt x="5371389" y="4258537"/>
                </a:lnTo>
                <a:lnTo>
                  <a:pt x="6457922" y="3508126"/>
                </a:lnTo>
                <a:lnTo>
                  <a:pt x="5537143" y="2308817"/>
                </a:lnTo>
                <a:lnTo>
                  <a:pt x="5659844" y="2412649"/>
                </a:lnTo>
                <a:lnTo>
                  <a:pt x="6451417" y="3443661"/>
                </a:lnTo>
                <a:lnTo>
                  <a:pt x="6493191" y="3479011"/>
                </a:lnTo>
                <a:lnTo>
                  <a:pt x="6499064" y="3508574"/>
                </a:lnTo>
                <a:lnTo>
                  <a:pt x="6499661" y="3511400"/>
                </a:lnTo>
                <a:lnTo>
                  <a:pt x="6499238" y="3514166"/>
                </a:lnTo>
                <a:lnTo>
                  <a:pt x="6498365" y="3517043"/>
                </a:lnTo>
                <a:lnTo>
                  <a:pt x="6498480" y="3517274"/>
                </a:lnTo>
                <a:lnTo>
                  <a:pt x="6476652" y="3579231"/>
                </a:lnTo>
                <a:lnTo>
                  <a:pt x="6448867" y="3555719"/>
                </a:lnTo>
                <a:lnTo>
                  <a:pt x="5398284" y="4281296"/>
                </a:lnTo>
                <a:close/>
              </a:path>
              <a:path w="6499859" h="6665595">
                <a:moveTo>
                  <a:pt x="5382456" y="4292227"/>
                </a:moveTo>
                <a:lnTo>
                  <a:pt x="5337589" y="4254260"/>
                </a:lnTo>
                <a:lnTo>
                  <a:pt x="5504012" y="2297162"/>
                </a:lnTo>
                <a:lnTo>
                  <a:pt x="5535844" y="2324098"/>
                </a:lnTo>
                <a:lnTo>
                  <a:pt x="5371389" y="4258537"/>
                </a:lnTo>
                <a:lnTo>
                  <a:pt x="5398284" y="4281296"/>
                </a:lnTo>
                <a:lnTo>
                  <a:pt x="5382456" y="4292227"/>
                </a:lnTo>
                <a:close/>
              </a:path>
              <a:path w="6499859" h="6665595">
                <a:moveTo>
                  <a:pt x="1782703" y="1321622"/>
                </a:moveTo>
                <a:lnTo>
                  <a:pt x="1738298" y="1284045"/>
                </a:lnTo>
                <a:lnTo>
                  <a:pt x="3692670" y="1433110"/>
                </a:lnTo>
                <a:lnTo>
                  <a:pt x="3034431" y="348715"/>
                </a:lnTo>
                <a:lnTo>
                  <a:pt x="3116361" y="418045"/>
                </a:lnTo>
                <a:lnTo>
                  <a:pt x="3729021" y="1427362"/>
                </a:lnTo>
                <a:lnTo>
                  <a:pt x="3845330" y="1525784"/>
                </a:lnTo>
                <a:lnTo>
                  <a:pt x="3751335" y="1483423"/>
                </a:lnTo>
                <a:lnTo>
                  <a:pt x="3764533" y="1527844"/>
                </a:lnTo>
                <a:lnTo>
                  <a:pt x="3717057" y="1487669"/>
                </a:lnTo>
                <a:lnTo>
                  <a:pt x="3715869" y="1489073"/>
                </a:lnTo>
                <a:lnTo>
                  <a:pt x="3689880" y="1467081"/>
                </a:lnTo>
                <a:lnTo>
                  <a:pt x="1782703" y="1321622"/>
                </a:lnTo>
                <a:close/>
              </a:path>
              <a:path w="6499859" h="6665595">
                <a:moveTo>
                  <a:pt x="1766936" y="1320419"/>
                </a:moveTo>
                <a:lnTo>
                  <a:pt x="1703776" y="1266972"/>
                </a:lnTo>
                <a:lnTo>
                  <a:pt x="2980778" y="345447"/>
                </a:lnTo>
                <a:lnTo>
                  <a:pt x="3007557" y="368108"/>
                </a:lnTo>
                <a:lnTo>
                  <a:pt x="1738298" y="1284045"/>
                </a:lnTo>
                <a:lnTo>
                  <a:pt x="1782703" y="1321622"/>
                </a:lnTo>
                <a:lnTo>
                  <a:pt x="1766936" y="1320419"/>
                </a:lnTo>
                <a:close/>
              </a:path>
              <a:path w="6499859" h="6665595">
                <a:moveTo>
                  <a:pt x="5901632" y="5211322"/>
                </a:moveTo>
                <a:lnTo>
                  <a:pt x="5873825" y="5187791"/>
                </a:lnTo>
                <a:lnTo>
                  <a:pt x="6448867" y="3555719"/>
                </a:lnTo>
                <a:lnTo>
                  <a:pt x="6476652" y="3579231"/>
                </a:lnTo>
                <a:lnTo>
                  <a:pt x="5901632" y="5211322"/>
                </a:lnTo>
                <a:close/>
              </a:path>
              <a:path w="6499859" h="6665595">
                <a:moveTo>
                  <a:pt x="2506587" y="3008187"/>
                </a:moveTo>
                <a:lnTo>
                  <a:pt x="2462174" y="2970604"/>
                </a:lnTo>
                <a:lnTo>
                  <a:pt x="4197886" y="3105847"/>
                </a:lnTo>
                <a:lnTo>
                  <a:pt x="3717057" y="1487669"/>
                </a:lnTo>
                <a:lnTo>
                  <a:pt x="3764533" y="1527844"/>
                </a:lnTo>
                <a:lnTo>
                  <a:pt x="4231032" y="3097878"/>
                </a:lnTo>
                <a:lnTo>
                  <a:pt x="4258123" y="3120803"/>
                </a:lnTo>
                <a:lnTo>
                  <a:pt x="4247759" y="3127654"/>
                </a:lnTo>
                <a:lnTo>
                  <a:pt x="4487432" y="3375415"/>
                </a:lnTo>
                <a:lnTo>
                  <a:pt x="4226272" y="3154416"/>
                </a:lnTo>
                <a:lnTo>
                  <a:pt x="4222464" y="3162621"/>
                </a:lnTo>
                <a:lnTo>
                  <a:pt x="4195480" y="3139786"/>
                </a:lnTo>
                <a:lnTo>
                  <a:pt x="2506587" y="3008187"/>
                </a:lnTo>
                <a:close/>
              </a:path>
              <a:path w="6499859" h="6665595">
                <a:moveTo>
                  <a:pt x="2496537" y="3007404"/>
                </a:moveTo>
                <a:lnTo>
                  <a:pt x="2432377" y="2953111"/>
                </a:lnTo>
                <a:lnTo>
                  <a:pt x="3689880" y="1467081"/>
                </a:lnTo>
                <a:lnTo>
                  <a:pt x="3715869" y="1489073"/>
                </a:lnTo>
                <a:lnTo>
                  <a:pt x="2462174" y="2970604"/>
                </a:lnTo>
                <a:lnTo>
                  <a:pt x="2506587" y="3008187"/>
                </a:lnTo>
                <a:lnTo>
                  <a:pt x="2496537" y="3007404"/>
                </a:lnTo>
                <a:close/>
              </a:path>
              <a:path w="6499859" h="6665595">
                <a:moveTo>
                  <a:pt x="370145" y="1991727"/>
                </a:moveTo>
                <a:lnTo>
                  <a:pt x="341978" y="1967891"/>
                </a:lnTo>
                <a:lnTo>
                  <a:pt x="1672132" y="1287818"/>
                </a:lnTo>
                <a:lnTo>
                  <a:pt x="1565711" y="470960"/>
                </a:lnTo>
                <a:lnTo>
                  <a:pt x="1604262" y="503582"/>
                </a:lnTo>
                <a:lnTo>
                  <a:pt x="1703776" y="1266972"/>
                </a:lnTo>
                <a:lnTo>
                  <a:pt x="1766936" y="1320419"/>
                </a:lnTo>
                <a:lnTo>
                  <a:pt x="1717488" y="1316648"/>
                </a:lnTo>
                <a:lnTo>
                  <a:pt x="1748267" y="1387103"/>
                </a:lnTo>
                <a:lnTo>
                  <a:pt x="1689352" y="1337249"/>
                </a:lnTo>
                <a:lnTo>
                  <a:pt x="1678121" y="1359210"/>
                </a:lnTo>
                <a:lnTo>
                  <a:pt x="1651433" y="1336627"/>
                </a:lnTo>
                <a:lnTo>
                  <a:pt x="370145" y="1991727"/>
                </a:lnTo>
                <a:close/>
              </a:path>
              <a:path w="6499859" h="6665595">
                <a:moveTo>
                  <a:pt x="3527097" y="4757367"/>
                </a:moveTo>
                <a:lnTo>
                  <a:pt x="3494970" y="4730180"/>
                </a:lnTo>
                <a:lnTo>
                  <a:pt x="5318533" y="4283526"/>
                </a:lnTo>
                <a:lnTo>
                  <a:pt x="4226272" y="3154416"/>
                </a:lnTo>
                <a:lnTo>
                  <a:pt x="4487432" y="3375415"/>
                </a:lnTo>
                <a:lnTo>
                  <a:pt x="5337589" y="4254260"/>
                </a:lnTo>
                <a:lnTo>
                  <a:pt x="5382456" y="4292227"/>
                </a:lnTo>
                <a:lnTo>
                  <a:pt x="5373831" y="4298184"/>
                </a:lnTo>
                <a:lnTo>
                  <a:pt x="5425878" y="4390788"/>
                </a:lnTo>
                <a:lnTo>
                  <a:pt x="5351288" y="4327669"/>
                </a:lnTo>
                <a:lnTo>
                  <a:pt x="5343565" y="4341307"/>
                </a:lnTo>
                <a:lnTo>
                  <a:pt x="5317118" y="4318928"/>
                </a:lnTo>
                <a:lnTo>
                  <a:pt x="3527097" y="4757367"/>
                </a:lnTo>
                <a:close/>
              </a:path>
              <a:path w="6499859" h="6665595">
                <a:moveTo>
                  <a:pt x="3512944" y="4760833"/>
                </a:moveTo>
                <a:lnTo>
                  <a:pt x="3462847" y="4718440"/>
                </a:lnTo>
                <a:lnTo>
                  <a:pt x="4195480" y="3139786"/>
                </a:lnTo>
                <a:lnTo>
                  <a:pt x="4222464" y="3162621"/>
                </a:lnTo>
                <a:lnTo>
                  <a:pt x="3494970" y="4730180"/>
                </a:lnTo>
                <a:lnTo>
                  <a:pt x="3527097" y="4757367"/>
                </a:lnTo>
                <a:lnTo>
                  <a:pt x="3512944" y="4760833"/>
                </a:lnTo>
                <a:close/>
              </a:path>
              <a:path w="6499859" h="6665595">
                <a:moveTo>
                  <a:pt x="442460" y="1844976"/>
                </a:moveTo>
                <a:lnTo>
                  <a:pt x="416423" y="1822943"/>
                </a:lnTo>
                <a:lnTo>
                  <a:pt x="1265334" y="784552"/>
                </a:lnTo>
                <a:lnTo>
                  <a:pt x="1291353" y="806569"/>
                </a:lnTo>
                <a:lnTo>
                  <a:pt x="442460" y="1844976"/>
                </a:lnTo>
                <a:close/>
              </a:path>
              <a:path w="6499859" h="6665595">
                <a:moveTo>
                  <a:pt x="4471063" y="5955765"/>
                </a:moveTo>
                <a:lnTo>
                  <a:pt x="4442793" y="5931842"/>
                </a:lnTo>
                <a:lnTo>
                  <a:pt x="5853777" y="5221708"/>
                </a:lnTo>
                <a:lnTo>
                  <a:pt x="5351288" y="4327669"/>
                </a:lnTo>
                <a:lnTo>
                  <a:pt x="5425878" y="4390788"/>
                </a:lnTo>
                <a:lnTo>
                  <a:pt x="5873825" y="5187791"/>
                </a:lnTo>
                <a:lnTo>
                  <a:pt x="5901632" y="5211322"/>
                </a:lnTo>
                <a:lnTo>
                  <a:pt x="5893456" y="5234531"/>
                </a:lnTo>
                <a:lnTo>
                  <a:pt x="5893279" y="5234739"/>
                </a:lnTo>
                <a:lnTo>
                  <a:pt x="5892403" y="5236987"/>
                </a:lnTo>
                <a:lnTo>
                  <a:pt x="5891293" y="5239038"/>
                </a:lnTo>
                <a:lnTo>
                  <a:pt x="5821038" y="5311478"/>
                </a:lnTo>
                <a:lnTo>
                  <a:pt x="5794991" y="5289436"/>
                </a:lnTo>
                <a:lnTo>
                  <a:pt x="4471063" y="5955765"/>
                </a:lnTo>
                <a:close/>
              </a:path>
              <a:path w="6499859" h="6665595">
                <a:moveTo>
                  <a:pt x="4534365" y="6056732"/>
                </a:moveTo>
                <a:lnTo>
                  <a:pt x="4398212" y="5941517"/>
                </a:lnTo>
                <a:lnTo>
                  <a:pt x="5317118" y="4318928"/>
                </a:lnTo>
                <a:lnTo>
                  <a:pt x="5343565" y="4341307"/>
                </a:lnTo>
                <a:lnTo>
                  <a:pt x="4442793" y="5931842"/>
                </a:lnTo>
                <a:lnTo>
                  <a:pt x="4471063" y="5955765"/>
                </a:lnTo>
                <a:lnTo>
                  <a:pt x="4438684" y="5972061"/>
                </a:lnTo>
                <a:lnTo>
                  <a:pt x="4544722" y="6061792"/>
                </a:lnTo>
                <a:lnTo>
                  <a:pt x="4534365" y="6056732"/>
                </a:lnTo>
                <a:close/>
              </a:path>
              <a:path w="6499859" h="6665595">
                <a:moveTo>
                  <a:pt x="909089" y="2977940"/>
                </a:moveTo>
                <a:lnTo>
                  <a:pt x="868049" y="2943212"/>
                </a:lnTo>
                <a:lnTo>
                  <a:pt x="2401503" y="2967512"/>
                </a:lnTo>
                <a:lnTo>
                  <a:pt x="1689352" y="1337249"/>
                </a:lnTo>
                <a:lnTo>
                  <a:pt x="1748267" y="1387103"/>
                </a:lnTo>
                <a:lnTo>
                  <a:pt x="2432377" y="2953111"/>
                </a:lnTo>
                <a:lnTo>
                  <a:pt x="2496537" y="3007404"/>
                </a:lnTo>
                <a:lnTo>
                  <a:pt x="2458892" y="3004471"/>
                </a:lnTo>
                <a:lnTo>
                  <a:pt x="2506272" y="3085359"/>
                </a:lnTo>
                <a:lnTo>
                  <a:pt x="2427913" y="3019050"/>
                </a:lnTo>
                <a:lnTo>
                  <a:pt x="2425117" y="3023959"/>
                </a:lnTo>
                <a:lnTo>
                  <a:pt x="2398674" y="3001583"/>
                </a:lnTo>
                <a:lnTo>
                  <a:pt x="909089" y="2977940"/>
                </a:lnTo>
                <a:close/>
              </a:path>
              <a:path w="6499859" h="6665595">
                <a:moveTo>
                  <a:pt x="901994" y="2977828"/>
                </a:moveTo>
                <a:lnTo>
                  <a:pt x="839233" y="2924718"/>
                </a:lnTo>
                <a:lnTo>
                  <a:pt x="1651433" y="1336627"/>
                </a:lnTo>
                <a:lnTo>
                  <a:pt x="1678121" y="1359210"/>
                </a:lnTo>
                <a:lnTo>
                  <a:pt x="868049" y="2943212"/>
                </a:lnTo>
                <a:lnTo>
                  <a:pt x="909089" y="2977940"/>
                </a:lnTo>
                <a:lnTo>
                  <a:pt x="901994" y="2977828"/>
                </a:lnTo>
                <a:close/>
              </a:path>
              <a:path w="6499859" h="6665595">
                <a:moveTo>
                  <a:pt x="4544722" y="6061792"/>
                </a:moveTo>
                <a:lnTo>
                  <a:pt x="4438684" y="5972061"/>
                </a:lnTo>
                <a:lnTo>
                  <a:pt x="4909936" y="6202308"/>
                </a:lnTo>
                <a:lnTo>
                  <a:pt x="5794991" y="5289436"/>
                </a:lnTo>
                <a:lnTo>
                  <a:pt x="5821038" y="5311478"/>
                </a:lnTo>
                <a:lnTo>
                  <a:pt x="4925462" y="6235082"/>
                </a:lnTo>
                <a:lnTo>
                  <a:pt x="4925074" y="6235067"/>
                </a:lnTo>
                <a:lnTo>
                  <a:pt x="4922672" y="6237273"/>
                </a:lnTo>
                <a:lnTo>
                  <a:pt x="4920221" y="6238904"/>
                </a:lnTo>
                <a:lnTo>
                  <a:pt x="4894983" y="6244553"/>
                </a:lnTo>
                <a:lnTo>
                  <a:pt x="4862464" y="6217034"/>
                </a:lnTo>
                <a:lnTo>
                  <a:pt x="4544722" y="6061792"/>
                </a:lnTo>
                <a:close/>
              </a:path>
              <a:path w="6499859" h="6665595">
                <a:moveTo>
                  <a:pt x="1545909" y="4678981"/>
                </a:moveTo>
                <a:lnTo>
                  <a:pt x="1503210" y="4642848"/>
                </a:lnTo>
                <a:lnTo>
                  <a:pt x="3433980" y="4736636"/>
                </a:lnTo>
                <a:lnTo>
                  <a:pt x="2427913" y="3019050"/>
                </a:lnTo>
                <a:lnTo>
                  <a:pt x="2506272" y="3085359"/>
                </a:lnTo>
                <a:lnTo>
                  <a:pt x="3462847" y="4718440"/>
                </a:lnTo>
                <a:lnTo>
                  <a:pt x="3512944" y="4760833"/>
                </a:lnTo>
                <a:lnTo>
                  <a:pt x="3494006" y="4765472"/>
                </a:lnTo>
                <a:lnTo>
                  <a:pt x="3587903" y="4887599"/>
                </a:lnTo>
                <a:lnTo>
                  <a:pt x="3464934" y="4783540"/>
                </a:lnTo>
                <a:lnTo>
                  <a:pt x="3458235" y="4792690"/>
                </a:lnTo>
                <a:lnTo>
                  <a:pt x="3432158" y="4770623"/>
                </a:lnTo>
                <a:lnTo>
                  <a:pt x="1545909" y="4678981"/>
                </a:lnTo>
                <a:close/>
              </a:path>
              <a:path w="6499859" h="6665595">
                <a:moveTo>
                  <a:pt x="1504376" y="4640801"/>
                </a:moveTo>
                <a:lnTo>
                  <a:pt x="1477912" y="4618406"/>
                </a:lnTo>
                <a:lnTo>
                  <a:pt x="2398674" y="3001583"/>
                </a:lnTo>
                <a:lnTo>
                  <a:pt x="2425117" y="3023959"/>
                </a:lnTo>
                <a:lnTo>
                  <a:pt x="1504376" y="4640801"/>
                </a:lnTo>
                <a:close/>
              </a:path>
              <a:path w="6499859" h="6665595">
                <a:moveTo>
                  <a:pt x="189940" y="4008575"/>
                </a:moveTo>
                <a:lnTo>
                  <a:pt x="163731" y="3986397"/>
                </a:lnTo>
                <a:lnTo>
                  <a:pt x="820394" y="2959525"/>
                </a:lnTo>
                <a:lnTo>
                  <a:pt x="290708" y="2075544"/>
                </a:lnTo>
                <a:lnTo>
                  <a:pt x="371279" y="2143725"/>
                </a:lnTo>
                <a:lnTo>
                  <a:pt x="839233" y="2924718"/>
                </a:lnTo>
                <a:lnTo>
                  <a:pt x="901994" y="2977828"/>
                </a:lnTo>
                <a:lnTo>
                  <a:pt x="865119" y="2977242"/>
                </a:lnTo>
                <a:lnTo>
                  <a:pt x="889580" y="3042753"/>
                </a:lnTo>
                <a:lnTo>
                  <a:pt x="836395" y="2997747"/>
                </a:lnTo>
                <a:lnTo>
                  <a:pt x="189940" y="4008575"/>
                </a:lnTo>
                <a:close/>
              </a:path>
              <a:path w="6499859" h="6665595">
                <a:moveTo>
                  <a:pt x="2675165" y="5953434"/>
                </a:moveTo>
                <a:lnTo>
                  <a:pt x="2633890" y="5918506"/>
                </a:lnTo>
                <a:lnTo>
                  <a:pt x="4365243" y="5954547"/>
                </a:lnTo>
                <a:lnTo>
                  <a:pt x="3464934" y="4783540"/>
                </a:lnTo>
                <a:lnTo>
                  <a:pt x="3587903" y="4887599"/>
                </a:lnTo>
                <a:lnTo>
                  <a:pt x="4398212" y="5941517"/>
                </a:lnTo>
                <a:lnTo>
                  <a:pt x="4534365" y="6056732"/>
                </a:lnTo>
                <a:lnTo>
                  <a:pt x="4400329" y="5991245"/>
                </a:lnTo>
                <a:lnTo>
                  <a:pt x="4357994" y="6011881"/>
                </a:lnTo>
                <a:lnTo>
                  <a:pt x="4329580" y="5987837"/>
                </a:lnTo>
                <a:lnTo>
                  <a:pt x="2675165" y="5953434"/>
                </a:lnTo>
                <a:close/>
              </a:path>
              <a:path w="6499859" h="6665595">
                <a:moveTo>
                  <a:pt x="2653103" y="5952975"/>
                </a:moveTo>
                <a:lnTo>
                  <a:pt x="2599597" y="5907697"/>
                </a:lnTo>
                <a:lnTo>
                  <a:pt x="3432158" y="4770623"/>
                </a:lnTo>
                <a:lnTo>
                  <a:pt x="3458235" y="4792690"/>
                </a:lnTo>
                <a:lnTo>
                  <a:pt x="2633890" y="5918506"/>
                </a:lnTo>
                <a:lnTo>
                  <a:pt x="2675165" y="5953434"/>
                </a:lnTo>
                <a:lnTo>
                  <a:pt x="2653103" y="5952975"/>
                </a:lnTo>
                <a:close/>
              </a:path>
              <a:path w="6499859" h="6665595">
                <a:moveTo>
                  <a:pt x="168364" y="3916673"/>
                </a:moveTo>
                <a:lnTo>
                  <a:pt x="136034" y="3889316"/>
                </a:lnTo>
                <a:lnTo>
                  <a:pt x="245569" y="2240829"/>
                </a:lnTo>
                <a:lnTo>
                  <a:pt x="277906" y="2268193"/>
                </a:lnTo>
                <a:lnTo>
                  <a:pt x="168364" y="3916673"/>
                </a:lnTo>
                <a:close/>
              </a:path>
              <a:path w="6499859" h="6665595">
                <a:moveTo>
                  <a:pt x="3184203" y="6627440"/>
                </a:moveTo>
                <a:lnTo>
                  <a:pt x="3151660" y="6599901"/>
                </a:lnTo>
                <a:lnTo>
                  <a:pt x="4862464" y="6217034"/>
                </a:lnTo>
                <a:lnTo>
                  <a:pt x="4894983" y="6244553"/>
                </a:lnTo>
                <a:lnTo>
                  <a:pt x="3184203" y="6627440"/>
                </a:lnTo>
                <a:close/>
              </a:path>
              <a:path w="6499859" h="6665595">
                <a:moveTo>
                  <a:pt x="263070" y="4125179"/>
                </a:moveTo>
                <a:lnTo>
                  <a:pt x="167233" y="4044080"/>
                </a:lnTo>
                <a:lnTo>
                  <a:pt x="1444342" y="4625928"/>
                </a:lnTo>
                <a:lnTo>
                  <a:pt x="836395" y="2997747"/>
                </a:lnTo>
                <a:lnTo>
                  <a:pt x="889580" y="3042753"/>
                </a:lnTo>
                <a:lnTo>
                  <a:pt x="1477912" y="4618406"/>
                </a:lnTo>
                <a:lnTo>
                  <a:pt x="1504376" y="4640801"/>
                </a:lnTo>
                <a:lnTo>
                  <a:pt x="1503210" y="4642848"/>
                </a:lnTo>
                <a:lnTo>
                  <a:pt x="1545909" y="4678981"/>
                </a:lnTo>
                <a:lnTo>
                  <a:pt x="1514125" y="4677437"/>
                </a:lnTo>
                <a:lnTo>
                  <a:pt x="1656803" y="4839146"/>
                </a:lnTo>
                <a:lnTo>
                  <a:pt x="1454625" y="4668060"/>
                </a:lnTo>
                <a:lnTo>
                  <a:pt x="263070" y="4125179"/>
                </a:lnTo>
                <a:close/>
              </a:path>
              <a:path w="6499859" h="6665595">
                <a:moveTo>
                  <a:pt x="3056147" y="6656100"/>
                </a:moveTo>
                <a:lnTo>
                  <a:pt x="3020524" y="6625955"/>
                </a:lnTo>
                <a:lnTo>
                  <a:pt x="4329580" y="5987837"/>
                </a:lnTo>
                <a:lnTo>
                  <a:pt x="4357994" y="6011881"/>
                </a:lnTo>
                <a:lnTo>
                  <a:pt x="3151660" y="6599901"/>
                </a:lnTo>
                <a:lnTo>
                  <a:pt x="3184203" y="6627440"/>
                </a:lnTo>
                <a:lnTo>
                  <a:pt x="3056147" y="6656100"/>
                </a:lnTo>
                <a:close/>
              </a:path>
              <a:path w="6499859" h="6665595">
                <a:moveTo>
                  <a:pt x="1196168" y="5811325"/>
                </a:moveTo>
                <a:lnTo>
                  <a:pt x="1167270" y="5786871"/>
                </a:lnTo>
                <a:lnTo>
                  <a:pt x="1454625" y="4668060"/>
                </a:lnTo>
                <a:lnTo>
                  <a:pt x="1656803" y="4839146"/>
                </a:lnTo>
                <a:lnTo>
                  <a:pt x="1662552" y="4845662"/>
                </a:lnTo>
                <a:lnTo>
                  <a:pt x="1483153" y="4693852"/>
                </a:lnTo>
                <a:lnTo>
                  <a:pt x="1196168" y="5811325"/>
                </a:lnTo>
                <a:close/>
              </a:path>
              <a:path w="6499859" h="6665595">
                <a:moveTo>
                  <a:pt x="1303776" y="5907918"/>
                </a:moveTo>
                <a:lnTo>
                  <a:pt x="1195001" y="5815871"/>
                </a:lnTo>
                <a:lnTo>
                  <a:pt x="2560413" y="5914843"/>
                </a:lnTo>
                <a:lnTo>
                  <a:pt x="1483153" y="4693852"/>
                </a:lnTo>
                <a:lnTo>
                  <a:pt x="1662552" y="4845662"/>
                </a:lnTo>
                <a:lnTo>
                  <a:pt x="2599597" y="5907697"/>
                </a:lnTo>
                <a:lnTo>
                  <a:pt x="2653103" y="5952975"/>
                </a:lnTo>
                <a:lnTo>
                  <a:pt x="2630717" y="5952509"/>
                </a:lnTo>
                <a:lnTo>
                  <a:pt x="2667733" y="6016460"/>
                </a:lnTo>
                <a:lnTo>
                  <a:pt x="2590588" y="5951179"/>
                </a:lnTo>
                <a:lnTo>
                  <a:pt x="1269548" y="5855478"/>
                </a:lnTo>
                <a:lnTo>
                  <a:pt x="1362122" y="5933815"/>
                </a:lnTo>
                <a:lnTo>
                  <a:pt x="1303776" y="5907918"/>
                </a:lnTo>
                <a:close/>
              </a:path>
              <a:path w="6499859" h="6665595">
                <a:moveTo>
                  <a:pt x="1362122" y="5933815"/>
                </a:moveTo>
                <a:lnTo>
                  <a:pt x="1269548" y="5855478"/>
                </a:lnTo>
                <a:lnTo>
                  <a:pt x="2972677" y="6611398"/>
                </a:lnTo>
                <a:lnTo>
                  <a:pt x="2590588" y="5951179"/>
                </a:lnTo>
                <a:lnTo>
                  <a:pt x="2667733" y="6016460"/>
                </a:lnTo>
                <a:lnTo>
                  <a:pt x="3020524" y="6625955"/>
                </a:lnTo>
                <a:lnTo>
                  <a:pt x="3056147" y="6656100"/>
                </a:lnTo>
                <a:lnTo>
                  <a:pt x="3016439" y="6664987"/>
                </a:lnTo>
                <a:lnTo>
                  <a:pt x="3015575" y="6664479"/>
                </a:lnTo>
                <a:lnTo>
                  <a:pt x="3012643" y="6664676"/>
                </a:lnTo>
                <a:lnTo>
                  <a:pt x="3010821" y="6664562"/>
                </a:lnTo>
                <a:lnTo>
                  <a:pt x="3008864" y="6663977"/>
                </a:lnTo>
                <a:lnTo>
                  <a:pt x="3008172" y="6663793"/>
                </a:lnTo>
                <a:lnTo>
                  <a:pt x="3007398" y="6664075"/>
                </a:lnTo>
                <a:lnTo>
                  <a:pt x="1362122" y="5933815"/>
                </a:lnTo>
                <a:close/>
              </a:path>
              <a:path w="6499859" h="6665595">
                <a:moveTo>
                  <a:pt x="1145767" y="5749749"/>
                </a:moveTo>
                <a:lnTo>
                  <a:pt x="1068644" y="5684487"/>
                </a:lnTo>
                <a:lnTo>
                  <a:pt x="195275" y="4176803"/>
                </a:lnTo>
                <a:lnTo>
                  <a:pt x="272418" y="4242083"/>
                </a:lnTo>
                <a:lnTo>
                  <a:pt x="1145767" y="5749749"/>
                </a:lnTo>
                <a:close/>
              </a:path>
            </a:pathLst>
          </a:custGeom>
          <a:solidFill>
            <a:srgbClr val="E6E6E3">
              <a:alpha val="75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51319" y="3989310"/>
            <a:ext cx="1182370" cy="962660"/>
          </a:xfrm>
          <a:custGeom>
            <a:avLst/>
            <a:gdLst/>
            <a:ahLst/>
            <a:cxnLst/>
            <a:rect l="l" t="t" r="r" b="b"/>
            <a:pathLst>
              <a:path w="1182370" h="962660">
                <a:moveTo>
                  <a:pt x="720674" y="838898"/>
                </a:moveTo>
                <a:lnTo>
                  <a:pt x="716178" y="797979"/>
                </a:lnTo>
                <a:lnTo>
                  <a:pt x="694220" y="752627"/>
                </a:lnTo>
                <a:lnTo>
                  <a:pt x="656628" y="719315"/>
                </a:lnTo>
                <a:lnTo>
                  <a:pt x="609650" y="702056"/>
                </a:lnTo>
                <a:lnTo>
                  <a:pt x="559562" y="704862"/>
                </a:lnTo>
                <a:lnTo>
                  <a:pt x="500849" y="737628"/>
                </a:lnTo>
                <a:lnTo>
                  <a:pt x="466255" y="795489"/>
                </a:lnTo>
                <a:lnTo>
                  <a:pt x="460921" y="825182"/>
                </a:lnTo>
                <a:lnTo>
                  <a:pt x="463130" y="855230"/>
                </a:lnTo>
                <a:lnTo>
                  <a:pt x="487362" y="910094"/>
                </a:lnTo>
                <a:lnTo>
                  <a:pt x="548093" y="954709"/>
                </a:lnTo>
                <a:lnTo>
                  <a:pt x="585330" y="962152"/>
                </a:lnTo>
                <a:lnTo>
                  <a:pt x="623087" y="957821"/>
                </a:lnTo>
                <a:lnTo>
                  <a:pt x="660666" y="941590"/>
                </a:lnTo>
                <a:lnTo>
                  <a:pt x="690841" y="914095"/>
                </a:lnTo>
                <a:lnTo>
                  <a:pt x="711542" y="878738"/>
                </a:lnTo>
                <a:lnTo>
                  <a:pt x="720674" y="838898"/>
                </a:lnTo>
                <a:close/>
              </a:path>
              <a:path w="1182370" h="962660">
                <a:moveTo>
                  <a:pt x="870534" y="570598"/>
                </a:moveTo>
                <a:lnTo>
                  <a:pt x="832777" y="527850"/>
                </a:lnTo>
                <a:lnTo>
                  <a:pt x="794473" y="500583"/>
                </a:lnTo>
                <a:lnTo>
                  <a:pt x="753110" y="478307"/>
                </a:lnTo>
                <a:lnTo>
                  <a:pt x="709345" y="461213"/>
                </a:lnTo>
                <a:lnTo>
                  <a:pt x="663854" y="449478"/>
                </a:lnTo>
                <a:lnTo>
                  <a:pt x="617283" y="443280"/>
                </a:lnTo>
                <a:lnTo>
                  <a:pt x="570306" y="442810"/>
                </a:lnTo>
                <a:lnTo>
                  <a:pt x="523595" y="448246"/>
                </a:lnTo>
                <a:lnTo>
                  <a:pt x="476821" y="459638"/>
                </a:lnTo>
                <a:lnTo>
                  <a:pt x="431812" y="476770"/>
                </a:lnTo>
                <a:lnTo>
                  <a:pt x="389255" y="499364"/>
                </a:lnTo>
                <a:lnTo>
                  <a:pt x="349859" y="527100"/>
                </a:lnTo>
                <a:lnTo>
                  <a:pt x="314325" y="559714"/>
                </a:lnTo>
                <a:lnTo>
                  <a:pt x="311010" y="569112"/>
                </a:lnTo>
                <a:lnTo>
                  <a:pt x="312991" y="578713"/>
                </a:lnTo>
                <a:lnTo>
                  <a:pt x="319112" y="586498"/>
                </a:lnTo>
                <a:lnTo>
                  <a:pt x="328180" y="590486"/>
                </a:lnTo>
                <a:lnTo>
                  <a:pt x="336359" y="589915"/>
                </a:lnTo>
                <a:lnTo>
                  <a:pt x="343369" y="586155"/>
                </a:lnTo>
                <a:lnTo>
                  <a:pt x="349669" y="580732"/>
                </a:lnTo>
                <a:lnTo>
                  <a:pt x="355663" y="575221"/>
                </a:lnTo>
                <a:lnTo>
                  <a:pt x="397751" y="541502"/>
                </a:lnTo>
                <a:lnTo>
                  <a:pt x="444639" y="514972"/>
                </a:lnTo>
                <a:lnTo>
                  <a:pt x="495071" y="496062"/>
                </a:lnTo>
                <a:lnTo>
                  <a:pt x="547789" y="485216"/>
                </a:lnTo>
                <a:lnTo>
                  <a:pt x="601548" y="482917"/>
                </a:lnTo>
                <a:lnTo>
                  <a:pt x="651662" y="487908"/>
                </a:lnTo>
                <a:lnTo>
                  <a:pt x="700468" y="500329"/>
                </a:lnTo>
                <a:lnTo>
                  <a:pt x="746963" y="519785"/>
                </a:lnTo>
                <a:lnTo>
                  <a:pt x="790117" y="545858"/>
                </a:lnTo>
                <a:lnTo>
                  <a:pt x="828916" y="578129"/>
                </a:lnTo>
                <a:lnTo>
                  <a:pt x="834872" y="582777"/>
                </a:lnTo>
                <a:lnTo>
                  <a:pt x="840092" y="590118"/>
                </a:lnTo>
                <a:lnTo>
                  <a:pt x="848296" y="590384"/>
                </a:lnTo>
                <a:lnTo>
                  <a:pt x="859231" y="588670"/>
                </a:lnTo>
                <a:lnTo>
                  <a:pt x="867232" y="581113"/>
                </a:lnTo>
                <a:lnTo>
                  <a:pt x="870534" y="570598"/>
                </a:lnTo>
                <a:close/>
              </a:path>
              <a:path w="1182370" h="962660">
                <a:moveTo>
                  <a:pt x="1026172" y="416280"/>
                </a:moveTo>
                <a:lnTo>
                  <a:pt x="988656" y="370192"/>
                </a:lnTo>
                <a:lnTo>
                  <a:pt x="951738" y="340131"/>
                </a:lnTo>
                <a:lnTo>
                  <a:pt x="912507" y="313258"/>
                </a:lnTo>
                <a:lnTo>
                  <a:pt x="871258" y="289623"/>
                </a:lnTo>
                <a:lnTo>
                  <a:pt x="828268" y="269316"/>
                </a:lnTo>
                <a:lnTo>
                  <a:pt x="783818" y="252425"/>
                </a:lnTo>
                <a:lnTo>
                  <a:pt x="738200" y="239026"/>
                </a:lnTo>
                <a:lnTo>
                  <a:pt x="691680" y="229196"/>
                </a:lnTo>
                <a:lnTo>
                  <a:pt x="644537" y="223024"/>
                </a:lnTo>
                <a:lnTo>
                  <a:pt x="597077" y="220586"/>
                </a:lnTo>
                <a:lnTo>
                  <a:pt x="549567" y="221957"/>
                </a:lnTo>
                <a:lnTo>
                  <a:pt x="502285" y="227228"/>
                </a:lnTo>
                <a:lnTo>
                  <a:pt x="454355" y="236156"/>
                </a:lnTo>
                <a:lnTo>
                  <a:pt x="407339" y="249047"/>
                </a:lnTo>
                <a:lnTo>
                  <a:pt x="361518" y="265760"/>
                </a:lnTo>
                <a:lnTo>
                  <a:pt x="317182" y="286118"/>
                </a:lnTo>
                <a:lnTo>
                  <a:pt x="274599" y="309981"/>
                </a:lnTo>
                <a:lnTo>
                  <a:pt x="234061" y="337210"/>
                </a:lnTo>
                <a:lnTo>
                  <a:pt x="195859" y="367652"/>
                </a:lnTo>
                <a:lnTo>
                  <a:pt x="160248" y="401154"/>
                </a:lnTo>
                <a:lnTo>
                  <a:pt x="155257" y="413194"/>
                </a:lnTo>
                <a:lnTo>
                  <a:pt x="159346" y="425284"/>
                </a:lnTo>
                <a:lnTo>
                  <a:pt x="169468" y="433260"/>
                </a:lnTo>
                <a:lnTo>
                  <a:pt x="182587" y="432904"/>
                </a:lnTo>
                <a:lnTo>
                  <a:pt x="199631" y="419049"/>
                </a:lnTo>
                <a:lnTo>
                  <a:pt x="215849" y="404139"/>
                </a:lnTo>
                <a:lnTo>
                  <a:pt x="232219" y="389420"/>
                </a:lnTo>
                <a:lnTo>
                  <a:pt x="289471" y="348170"/>
                </a:lnTo>
                <a:lnTo>
                  <a:pt x="331495" y="323913"/>
                </a:lnTo>
                <a:lnTo>
                  <a:pt x="375450" y="303453"/>
                </a:lnTo>
                <a:lnTo>
                  <a:pt x="421017" y="286893"/>
                </a:lnTo>
                <a:lnTo>
                  <a:pt x="467842" y="274307"/>
                </a:lnTo>
                <a:lnTo>
                  <a:pt x="515556" y="265823"/>
                </a:lnTo>
                <a:lnTo>
                  <a:pt x="563829" y="261518"/>
                </a:lnTo>
                <a:lnTo>
                  <a:pt x="612305" y="261518"/>
                </a:lnTo>
                <a:lnTo>
                  <a:pt x="661466" y="265290"/>
                </a:lnTo>
                <a:lnTo>
                  <a:pt x="710082" y="273481"/>
                </a:lnTo>
                <a:lnTo>
                  <a:pt x="757796" y="285978"/>
                </a:lnTo>
                <a:lnTo>
                  <a:pt x="804240" y="302641"/>
                </a:lnTo>
                <a:lnTo>
                  <a:pt x="849033" y="323354"/>
                </a:lnTo>
                <a:lnTo>
                  <a:pt x="891819" y="347992"/>
                </a:lnTo>
                <a:lnTo>
                  <a:pt x="932218" y="376440"/>
                </a:lnTo>
                <a:lnTo>
                  <a:pt x="964577" y="402958"/>
                </a:lnTo>
                <a:lnTo>
                  <a:pt x="979944" y="417182"/>
                </a:lnTo>
                <a:lnTo>
                  <a:pt x="995781" y="430847"/>
                </a:lnTo>
                <a:lnTo>
                  <a:pt x="1008672" y="434047"/>
                </a:lnTo>
                <a:lnTo>
                  <a:pt x="1020089" y="427863"/>
                </a:lnTo>
                <a:lnTo>
                  <a:pt x="1026172" y="416280"/>
                </a:lnTo>
                <a:close/>
              </a:path>
              <a:path w="1182370" h="962660">
                <a:moveTo>
                  <a:pt x="1181950" y="256197"/>
                </a:moveTo>
                <a:lnTo>
                  <a:pt x="1144257" y="213055"/>
                </a:lnTo>
                <a:lnTo>
                  <a:pt x="1107567" y="181508"/>
                </a:lnTo>
                <a:lnTo>
                  <a:pt x="1069047" y="152311"/>
                </a:lnTo>
                <a:lnTo>
                  <a:pt x="1028865" y="125501"/>
                </a:lnTo>
                <a:lnTo>
                  <a:pt x="987158" y="101142"/>
                </a:lnTo>
                <a:lnTo>
                  <a:pt x="944105" y="79273"/>
                </a:lnTo>
                <a:lnTo>
                  <a:pt x="899833" y="59944"/>
                </a:lnTo>
                <a:lnTo>
                  <a:pt x="854532" y="43205"/>
                </a:lnTo>
                <a:lnTo>
                  <a:pt x="808342" y="29121"/>
                </a:lnTo>
                <a:lnTo>
                  <a:pt x="761415" y="17716"/>
                </a:lnTo>
                <a:lnTo>
                  <a:pt x="713917" y="9055"/>
                </a:lnTo>
                <a:lnTo>
                  <a:pt x="666000" y="3175"/>
                </a:lnTo>
                <a:lnTo>
                  <a:pt x="617829" y="139"/>
                </a:lnTo>
                <a:lnTo>
                  <a:pt x="569556" y="0"/>
                </a:lnTo>
                <a:lnTo>
                  <a:pt x="521335" y="2781"/>
                </a:lnTo>
                <a:lnTo>
                  <a:pt x="470827" y="8521"/>
                </a:lnTo>
                <a:lnTo>
                  <a:pt x="420801" y="17437"/>
                </a:lnTo>
                <a:lnTo>
                  <a:pt x="371436" y="29451"/>
                </a:lnTo>
                <a:lnTo>
                  <a:pt x="322897" y="44488"/>
                </a:lnTo>
                <a:lnTo>
                  <a:pt x="275361" y="62484"/>
                </a:lnTo>
                <a:lnTo>
                  <a:pt x="229019" y="83350"/>
                </a:lnTo>
                <a:lnTo>
                  <a:pt x="184023" y="107035"/>
                </a:lnTo>
                <a:lnTo>
                  <a:pt x="140550" y="133438"/>
                </a:lnTo>
                <a:lnTo>
                  <a:pt x="98793" y="162483"/>
                </a:lnTo>
                <a:lnTo>
                  <a:pt x="58915" y="194119"/>
                </a:lnTo>
                <a:lnTo>
                  <a:pt x="21094" y="228257"/>
                </a:lnTo>
                <a:lnTo>
                  <a:pt x="0" y="260858"/>
                </a:lnTo>
                <a:lnTo>
                  <a:pt x="5092" y="271068"/>
                </a:lnTo>
                <a:lnTo>
                  <a:pt x="14757" y="276542"/>
                </a:lnTo>
                <a:lnTo>
                  <a:pt x="25857" y="276466"/>
                </a:lnTo>
                <a:lnTo>
                  <a:pt x="35267" y="270040"/>
                </a:lnTo>
                <a:lnTo>
                  <a:pt x="72745" y="235013"/>
                </a:lnTo>
                <a:lnTo>
                  <a:pt x="112331" y="202425"/>
                </a:lnTo>
                <a:lnTo>
                  <a:pt x="153898" y="172440"/>
                </a:lnTo>
                <a:lnTo>
                  <a:pt x="197281" y="145199"/>
                </a:lnTo>
                <a:lnTo>
                  <a:pt x="242328" y="120840"/>
                </a:lnTo>
                <a:lnTo>
                  <a:pt x="287439" y="100139"/>
                </a:lnTo>
                <a:lnTo>
                  <a:pt x="333768" y="82435"/>
                </a:lnTo>
                <a:lnTo>
                  <a:pt x="381127" y="67767"/>
                </a:lnTo>
                <a:lnTo>
                  <a:pt x="429310" y="56134"/>
                </a:lnTo>
                <a:lnTo>
                  <a:pt x="478142" y="47536"/>
                </a:lnTo>
                <a:lnTo>
                  <a:pt x="527405" y="42024"/>
                </a:lnTo>
                <a:lnTo>
                  <a:pt x="576910" y="39573"/>
                </a:lnTo>
                <a:lnTo>
                  <a:pt x="626478" y="40233"/>
                </a:lnTo>
                <a:lnTo>
                  <a:pt x="675894" y="43992"/>
                </a:lnTo>
                <a:lnTo>
                  <a:pt x="724979" y="50876"/>
                </a:lnTo>
                <a:lnTo>
                  <a:pt x="776566" y="61468"/>
                </a:lnTo>
                <a:lnTo>
                  <a:pt x="827290" y="75628"/>
                </a:lnTo>
                <a:lnTo>
                  <a:pt x="876935" y="93218"/>
                </a:lnTo>
                <a:lnTo>
                  <a:pt x="925309" y="114122"/>
                </a:lnTo>
                <a:lnTo>
                  <a:pt x="972172" y="138252"/>
                </a:lnTo>
                <a:lnTo>
                  <a:pt x="1017320" y="165493"/>
                </a:lnTo>
                <a:lnTo>
                  <a:pt x="1060551" y="195707"/>
                </a:lnTo>
                <a:lnTo>
                  <a:pt x="1101648" y="228790"/>
                </a:lnTo>
                <a:lnTo>
                  <a:pt x="1140409" y="264642"/>
                </a:lnTo>
                <a:lnTo>
                  <a:pt x="1145654" y="269595"/>
                </a:lnTo>
                <a:lnTo>
                  <a:pt x="1151382" y="274129"/>
                </a:lnTo>
                <a:lnTo>
                  <a:pt x="1157795" y="277063"/>
                </a:lnTo>
                <a:lnTo>
                  <a:pt x="1165098" y="277215"/>
                </a:lnTo>
                <a:lnTo>
                  <a:pt x="1173988" y="273291"/>
                </a:lnTo>
                <a:lnTo>
                  <a:pt x="1179957" y="265645"/>
                </a:lnTo>
                <a:lnTo>
                  <a:pt x="1181950" y="256197"/>
                </a:lnTo>
                <a:close/>
              </a:path>
            </a:pathLst>
          </a:custGeom>
          <a:solidFill>
            <a:srgbClr val="94373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4519" y="5117084"/>
            <a:ext cx="3372485" cy="10137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394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-10" normalizeH="0" baseline="0" noProof="0">
                <a:ln>
                  <a:noFill/>
                </a:ln>
                <a:solidFill>
                  <a:srgbClr val="943737"/>
                </a:solidFill>
                <a:effectLst/>
                <a:uLnTx/>
                <a:uFillTx/>
                <a:latin typeface="Consolas"/>
                <a:cs typeface="Consolas"/>
              </a:rPr>
              <a:t>CONNETTIVITÀ</a:t>
            </a:r>
            <a:r>
              <a:rPr kumimoji="0" lang="it-IT" sz="4000" b="1" i="0" u="none" strike="noStrike" kern="0" cap="none" spc="-655" normalizeH="0" baseline="0" noProof="0">
                <a:ln>
                  <a:noFill/>
                </a:ln>
                <a:solidFill>
                  <a:srgbClr val="943737"/>
                </a:solidFill>
                <a:effectLst/>
                <a:uLnTx/>
                <a:uFillTx/>
                <a:latin typeface="Trebuchet MS"/>
                <a:cs typeface="Trebuchet MS"/>
              </a:rPr>
              <a:t>5G</a:t>
            </a:r>
            <a:endParaRPr kumimoji="0" lang="it-IT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0895D602-E550-E1D1-7B3C-5D68FF2863EF}"/>
              </a:ext>
            </a:extLst>
          </p:cNvPr>
          <p:cNvSpPr/>
          <p:nvPr/>
        </p:nvSpPr>
        <p:spPr>
          <a:xfrm>
            <a:off x="5846436" y="6661155"/>
            <a:ext cx="1769805" cy="1976284"/>
          </a:xfrm>
          <a:custGeom>
            <a:avLst/>
            <a:gdLst/>
            <a:ahLst/>
            <a:cxnLst/>
            <a:rect l="l" t="t" r="r" b="b"/>
            <a:pathLst>
              <a:path w="2008504" h="875665">
                <a:moveTo>
                  <a:pt x="0" y="0"/>
                </a:moveTo>
                <a:lnTo>
                  <a:pt x="2008413" y="875096"/>
                </a:lnTo>
              </a:path>
            </a:pathLst>
          </a:custGeom>
          <a:ln w="70921">
            <a:solidFill>
              <a:srgbClr val="F4B35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9556F6F2-864B-1102-085D-E36E1CBD8E50}"/>
              </a:ext>
            </a:extLst>
          </p:cNvPr>
          <p:cNvCxnSpPr>
            <a:cxnSpLocks/>
          </p:cNvCxnSpPr>
          <p:nvPr/>
        </p:nvCxnSpPr>
        <p:spPr>
          <a:xfrm>
            <a:off x="5764749" y="4926753"/>
            <a:ext cx="26153" cy="1636279"/>
          </a:xfrm>
          <a:prstGeom prst="line">
            <a:avLst/>
          </a:prstGeom>
          <a:ln w="38100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E8C3544F-16BE-57EB-2576-05A7208EAA58}"/>
              </a:ext>
            </a:extLst>
          </p:cNvPr>
          <p:cNvCxnSpPr>
            <a:cxnSpLocks/>
          </p:cNvCxnSpPr>
          <p:nvPr/>
        </p:nvCxnSpPr>
        <p:spPr>
          <a:xfrm>
            <a:off x="12152669" y="4470640"/>
            <a:ext cx="18214" cy="1681942"/>
          </a:xfrm>
          <a:prstGeom prst="line">
            <a:avLst/>
          </a:prstGeom>
          <a:ln w="38100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CD2E5050-F9B4-E30C-2384-37DB8923B693}"/>
              </a:ext>
            </a:extLst>
          </p:cNvPr>
          <p:cNvCxnSpPr>
            <a:cxnSpLocks/>
          </p:cNvCxnSpPr>
          <p:nvPr/>
        </p:nvCxnSpPr>
        <p:spPr>
          <a:xfrm flipH="1" flipV="1">
            <a:off x="8389249" y="2427744"/>
            <a:ext cx="1814924" cy="22560"/>
          </a:xfrm>
          <a:prstGeom prst="line">
            <a:avLst/>
          </a:prstGeom>
          <a:ln w="38100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369168CD-9D23-F8E2-58A8-DA52DDC6BD02}"/>
              </a:ext>
            </a:extLst>
          </p:cNvPr>
          <p:cNvCxnSpPr>
            <a:cxnSpLocks/>
          </p:cNvCxnSpPr>
          <p:nvPr/>
        </p:nvCxnSpPr>
        <p:spPr>
          <a:xfrm flipH="1">
            <a:off x="7703513" y="8539316"/>
            <a:ext cx="3034543" cy="0"/>
          </a:xfrm>
          <a:prstGeom prst="line">
            <a:avLst/>
          </a:prstGeom>
          <a:ln w="38100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bject 11">
            <a:extLst>
              <a:ext uri="{FF2B5EF4-FFF2-40B4-BE49-F238E27FC236}">
                <a16:creationId xmlns:a16="http://schemas.microsoft.com/office/drawing/2014/main" id="{D9516A87-C80D-308E-B96B-2B76BAB0B75A}"/>
              </a:ext>
            </a:extLst>
          </p:cNvPr>
          <p:cNvSpPr/>
          <p:nvPr/>
        </p:nvSpPr>
        <p:spPr>
          <a:xfrm>
            <a:off x="6002594" y="2530544"/>
            <a:ext cx="1769805" cy="1976284"/>
          </a:xfrm>
          <a:custGeom>
            <a:avLst/>
            <a:gdLst/>
            <a:ahLst/>
            <a:cxnLst/>
            <a:rect l="l" t="t" r="r" b="b"/>
            <a:pathLst>
              <a:path w="447675" h="2106295">
                <a:moveTo>
                  <a:pt x="447440" y="0"/>
                </a:moveTo>
                <a:lnTo>
                  <a:pt x="0" y="2105766"/>
                </a:lnTo>
              </a:path>
            </a:pathLst>
          </a:custGeom>
          <a:ln w="66479">
            <a:solidFill>
              <a:srgbClr val="03989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object 6">
            <a:extLst>
              <a:ext uri="{FF2B5EF4-FFF2-40B4-BE49-F238E27FC236}">
                <a16:creationId xmlns:a16="http://schemas.microsoft.com/office/drawing/2014/main" id="{643AAED8-03BC-915A-9B3E-6F8DBD65C820}"/>
              </a:ext>
            </a:extLst>
          </p:cNvPr>
          <p:cNvSpPr/>
          <p:nvPr/>
        </p:nvSpPr>
        <p:spPr>
          <a:xfrm rot="21377378">
            <a:off x="10252698" y="2360276"/>
            <a:ext cx="1590729" cy="1976284"/>
          </a:xfrm>
          <a:custGeom>
            <a:avLst/>
            <a:gdLst/>
            <a:ahLst/>
            <a:cxnLst/>
            <a:rect l="l" t="t" r="r" b="b"/>
            <a:pathLst>
              <a:path w="1652904" h="1438910">
                <a:moveTo>
                  <a:pt x="0" y="0"/>
                </a:moveTo>
                <a:lnTo>
                  <a:pt x="1652456" y="1438369"/>
                </a:lnTo>
              </a:path>
            </a:pathLst>
          </a:custGeom>
          <a:ln w="66698">
            <a:solidFill>
              <a:srgbClr val="623CA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object 8">
            <a:extLst>
              <a:ext uri="{FF2B5EF4-FFF2-40B4-BE49-F238E27FC236}">
                <a16:creationId xmlns:a16="http://schemas.microsoft.com/office/drawing/2014/main" id="{5FBE8D38-F818-9F86-B21E-A38F34458631}"/>
              </a:ext>
            </a:extLst>
          </p:cNvPr>
          <p:cNvSpPr/>
          <p:nvPr/>
        </p:nvSpPr>
        <p:spPr>
          <a:xfrm>
            <a:off x="10677832" y="6563034"/>
            <a:ext cx="1474837" cy="2005780"/>
          </a:xfrm>
          <a:custGeom>
            <a:avLst/>
            <a:gdLst/>
            <a:ahLst/>
            <a:cxnLst/>
            <a:rect l="l" t="t" r="r" b="b"/>
            <a:pathLst>
              <a:path w="1059179" h="1918334">
                <a:moveTo>
                  <a:pt x="0" y="1917997"/>
                </a:moveTo>
                <a:lnTo>
                  <a:pt x="1058681" y="0"/>
                </a:lnTo>
              </a:path>
            </a:pathLst>
          </a:custGeom>
          <a:ln w="67894">
            <a:solidFill>
              <a:srgbClr val="D0414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3B7AF860-CED9-88EF-FE1F-D5DACC89DE14}"/>
              </a:ext>
            </a:extLst>
          </p:cNvPr>
          <p:cNvSpPr/>
          <p:nvPr/>
        </p:nvSpPr>
        <p:spPr>
          <a:xfrm flipH="1">
            <a:off x="3125741" y="2529381"/>
            <a:ext cx="2368099" cy="2028872"/>
          </a:xfrm>
          <a:custGeom>
            <a:avLst/>
            <a:gdLst/>
            <a:ahLst/>
            <a:cxnLst/>
            <a:rect l="l" t="t" r="r" b="b"/>
            <a:pathLst>
              <a:path w="447675" h="2106295">
                <a:moveTo>
                  <a:pt x="447440" y="0"/>
                </a:moveTo>
                <a:lnTo>
                  <a:pt x="0" y="2105766"/>
                </a:lnTo>
              </a:path>
            </a:pathLst>
          </a:custGeom>
          <a:ln w="28575">
            <a:solidFill>
              <a:srgbClr val="03989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object 11">
            <a:extLst>
              <a:ext uri="{FF2B5EF4-FFF2-40B4-BE49-F238E27FC236}">
                <a16:creationId xmlns:a16="http://schemas.microsoft.com/office/drawing/2014/main" id="{F5F81946-DB1A-1086-AFAC-A61FE1A33F97}"/>
              </a:ext>
            </a:extLst>
          </p:cNvPr>
          <p:cNvSpPr/>
          <p:nvPr/>
        </p:nvSpPr>
        <p:spPr>
          <a:xfrm>
            <a:off x="12502454" y="2450304"/>
            <a:ext cx="2555648" cy="2056523"/>
          </a:xfrm>
          <a:custGeom>
            <a:avLst/>
            <a:gdLst/>
            <a:ahLst/>
            <a:cxnLst/>
            <a:rect l="l" t="t" r="r" b="b"/>
            <a:pathLst>
              <a:path w="447675" h="2106295">
                <a:moveTo>
                  <a:pt x="447440" y="0"/>
                </a:moveTo>
                <a:lnTo>
                  <a:pt x="0" y="2105766"/>
                </a:lnTo>
              </a:path>
            </a:pathLst>
          </a:custGeom>
          <a:ln w="28575">
            <a:solidFill>
              <a:srgbClr val="623CA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B7E5FE38-9FE7-ECFF-D25D-5519AFBE0D20}"/>
              </a:ext>
            </a:extLst>
          </p:cNvPr>
          <p:cNvSpPr/>
          <p:nvPr/>
        </p:nvSpPr>
        <p:spPr>
          <a:xfrm flipH="1">
            <a:off x="3444935" y="6512292"/>
            <a:ext cx="2172946" cy="1489114"/>
          </a:xfrm>
          <a:custGeom>
            <a:avLst/>
            <a:gdLst/>
            <a:ahLst/>
            <a:cxnLst/>
            <a:rect l="l" t="t" r="r" b="b"/>
            <a:pathLst>
              <a:path w="2008504" h="875665">
                <a:moveTo>
                  <a:pt x="0" y="0"/>
                </a:moveTo>
                <a:lnTo>
                  <a:pt x="2008413" y="875096"/>
                </a:lnTo>
              </a:path>
            </a:pathLst>
          </a:custGeom>
          <a:ln w="28575">
            <a:solidFill>
              <a:srgbClr val="F4B35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object 11">
            <a:extLst>
              <a:ext uri="{FF2B5EF4-FFF2-40B4-BE49-F238E27FC236}">
                <a16:creationId xmlns:a16="http://schemas.microsoft.com/office/drawing/2014/main" id="{CF433A5D-1237-819C-D239-657B888E2837}"/>
              </a:ext>
            </a:extLst>
          </p:cNvPr>
          <p:cNvSpPr/>
          <p:nvPr/>
        </p:nvSpPr>
        <p:spPr>
          <a:xfrm flipV="1">
            <a:off x="12502454" y="6512290"/>
            <a:ext cx="2555648" cy="2056523"/>
          </a:xfrm>
          <a:custGeom>
            <a:avLst/>
            <a:gdLst/>
            <a:ahLst/>
            <a:cxnLst/>
            <a:rect l="l" t="t" r="r" b="b"/>
            <a:pathLst>
              <a:path w="447675" h="2106295">
                <a:moveTo>
                  <a:pt x="447440" y="0"/>
                </a:moveTo>
                <a:lnTo>
                  <a:pt x="0" y="2105766"/>
                </a:lnTo>
              </a:path>
            </a:pathLst>
          </a:custGeom>
          <a:ln w="66479">
            <a:solidFill>
              <a:srgbClr val="D0414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0F8C6382-C317-FBC7-C020-B34E875ED868}"/>
              </a:ext>
            </a:extLst>
          </p:cNvPr>
          <p:cNvCxnSpPr>
            <a:cxnSpLocks/>
          </p:cNvCxnSpPr>
          <p:nvPr/>
        </p:nvCxnSpPr>
        <p:spPr>
          <a:xfrm flipV="1">
            <a:off x="3308544" y="2435685"/>
            <a:ext cx="4329194" cy="3179"/>
          </a:xfrm>
          <a:prstGeom prst="line">
            <a:avLst/>
          </a:prstGeom>
          <a:ln w="28575">
            <a:solidFill>
              <a:srgbClr val="03989D"/>
            </a:solidFill>
          </a:ln>
        </p:spPr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1E371914-FDF4-BA2B-9F4E-66E6C02C40F1}"/>
              </a:ext>
            </a:extLst>
          </p:cNvPr>
          <p:cNvCxnSpPr>
            <a:cxnSpLocks/>
          </p:cNvCxnSpPr>
          <p:nvPr/>
        </p:nvCxnSpPr>
        <p:spPr>
          <a:xfrm>
            <a:off x="11048062" y="8517933"/>
            <a:ext cx="3731492" cy="42958"/>
          </a:xfrm>
          <a:prstGeom prst="line">
            <a:avLst/>
          </a:prstGeom>
          <a:ln w="28575">
            <a:solidFill>
              <a:srgbClr val="D04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F285492D-1F18-B05F-F4FB-6ADA50612FDE}"/>
              </a:ext>
            </a:extLst>
          </p:cNvPr>
          <p:cNvCxnSpPr>
            <a:cxnSpLocks/>
          </p:cNvCxnSpPr>
          <p:nvPr/>
        </p:nvCxnSpPr>
        <p:spPr>
          <a:xfrm flipV="1">
            <a:off x="3890875" y="8493274"/>
            <a:ext cx="3699293" cy="20961"/>
          </a:xfrm>
          <a:prstGeom prst="line">
            <a:avLst/>
          </a:prstGeom>
          <a:ln w="28575">
            <a:solidFill>
              <a:srgbClr val="F4B3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C5800A34-2173-DF52-6F4B-4CC1508D8F41}"/>
              </a:ext>
            </a:extLst>
          </p:cNvPr>
          <p:cNvCxnSpPr>
            <a:cxnSpLocks/>
          </p:cNvCxnSpPr>
          <p:nvPr/>
        </p:nvCxnSpPr>
        <p:spPr>
          <a:xfrm flipV="1">
            <a:off x="10209645" y="2397121"/>
            <a:ext cx="4390484" cy="15584"/>
          </a:xfrm>
          <a:prstGeom prst="line">
            <a:avLst/>
          </a:prstGeom>
          <a:ln w="28575">
            <a:solidFill>
              <a:srgbClr val="623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magine 91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093B869B-69DF-6364-9428-6D9BFE83C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81443" y="1586072"/>
            <a:ext cx="1469854" cy="1061037"/>
          </a:xfrm>
          <a:prstGeom prst="rect">
            <a:avLst/>
          </a:prstGeom>
        </p:spPr>
      </p:pic>
      <p:sp>
        <p:nvSpPr>
          <p:cNvPr id="93" name="object 31">
            <a:extLst>
              <a:ext uri="{FF2B5EF4-FFF2-40B4-BE49-F238E27FC236}">
                <a16:creationId xmlns:a16="http://schemas.microsoft.com/office/drawing/2014/main" id="{4299423F-9B54-FD5C-5860-5FD06BC5537C}"/>
              </a:ext>
            </a:extLst>
          </p:cNvPr>
          <p:cNvSpPr txBox="1"/>
          <p:nvPr/>
        </p:nvSpPr>
        <p:spPr>
          <a:xfrm>
            <a:off x="1732401" y="2488233"/>
            <a:ext cx="1951989" cy="5834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Stampa 3D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circuiti</a:t>
            </a:r>
          </a:p>
        </p:txBody>
      </p:sp>
      <p:pic>
        <p:nvPicPr>
          <p:cNvPr id="94" name="object 21">
            <a:extLst>
              <a:ext uri="{FF2B5EF4-FFF2-40B4-BE49-F238E27FC236}">
                <a16:creationId xmlns:a16="http://schemas.microsoft.com/office/drawing/2014/main" id="{9E96E967-9A98-B3E3-502F-C297FF113C0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3678" y="4017612"/>
            <a:ext cx="913562" cy="1132023"/>
          </a:xfrm>
          <a:prstGeom prst="rect">
            <a:avLst/>
          </a:prstGeom>
        </p:spPr>
      </p:pic>
      <p:sp>
        <p:nvSpPr>
          <p:cNvPr id="95" name="object 31">
            <a:extLst>
              <a:ext uri="{FF2B5EF4-FFF2-40B4-BE49-F238E27FC236}">
                <a16:creationId xmlns:a16="http://schemas.microsoft.com/office/drawing/2014/main" id="{69D0E9F3-4E5A-A062-8CB4-16B788162F7C}"/>
              </a:ext>
            </a:extLst>
          </p:cNvPr>
          <p:cNvSpPr txBox="1"/>
          <p:nvPr/>
        </p:nvSpPr>
        <p:spPr>
          <a:xfrm>
            <a:off x="3555413" y="4411417"/>
            <a:ext cx="1951989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Materiali Plastici</a:t>
            </a:r>
          </a:p>
        </p:txBody>
      </p:sp>
      <p:pic>
        <p:nvPicPr>
          <p:cNvPr id="96" name="object 20">
            <a:extLst>
              <a:ext uri="{FF2B5EF4-FFF2-40B4-BE49-F238E27FC236}">
                <a16:creationId xmlns:a16="http://schemas.microsoft.com/office/drawing/2014/main" id="{61BC93BF-9D4B-BD3E-946F-B865272041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2654" y="1962063"/>
            <a:ext cx="1254804" cy="740335"/>
          </a:xfrm>
          <a:prstGeom prst="rect">
            <a:avLst/>
          </a:prstGeom>
        </p:spPr>
      </p:pic>
      <p:sp>
        <p:nvSpPr>
          <p:cNvPr id="97" name="object 33">
            <a:extLst>
              <a:ext uri="{FF2B5EF4-FFF2-40B4-BE49-F238E27FC236}">
                <a16:creationId xmlns:a16="http://schemas.microsoft.com/office/drawing/2014/main" id="{F359CE1A-0289-99E0-242D-1D985A2296B6}"/>
              </a:ext>
            </a:extLst>
          </p:cNvPr>
          <p:cNvSpPr txBox="1"/>
          <p:nvPr/>
        </p:nvSpPr>
        <p:spPr>
          <a:xfrm>
            <a:off x="5447706" y="1655942"/>
            <a:ext cx="3015782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-80645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Selective</a:t>
            </a: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Laser Melting</a:t>
            </a:r>
          </a:p>
        </p:txBody>
      </p:sp>
      <p:sp>
        <p:nvSpPr>
          <p:cNvPr id="98" name="object 33">
            <a:extLst>
              <a:ext uri="{FF2B5EF4-FFF2-40B4-BE49-F238E27FC236}">
                <a16:creationId xmlns:a16="http://schemas.microsoft.com/office/drawing/2014/main" id="{8E852ECB-6A9B-4FE4-51AE-12ACDE00E94E}"/>
              </a:ext>
            </a:extLst>
          </p:cNvPr>
          <p:cNvSpPr txBox="1"/>
          <p:nvPr/>
        </p:nvSpPr>
        <p:spPr>
          <a:xfrm>
            <a:off x="3846211" y="2898917"/>
            <a:ext cx="2528158" cy="658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2710" marR="5080" lvl="0" indent="-80645" algn="r" defTabSz="914400" eaLnBrk="1" fontAlgn="auto" latinLnBrk="0" hangingPunct="1">
              <a:lnSpc>
                <a:spcPct val="1153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Deposizione</a:t>
            </a:r>
          </a:p>
          <a:p>
            <a:pPr marL="92710" marR="5080" lvl="0" indent="-80645" algn="r" defTabSz="914400" eaLnBrk="1" fontAlgn="auto" latinLnBrk="0" hangingPunct="1">
              <a:lnSpc>
                <a:spcPct val="1153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Diretta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9" name="object 19">
            <a:extLst>
              <a:ext uri="{FF2B5EF4-FFF2-40B4-BE49-F238E27FC236}">
                <a16:creationId xmlns:a16="http://schemas.microsoft.com/office/drawing/2014/main" id="{4699E2EC-10AD-DDE0-4930-B1CAEA78F2E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98561" y="7579881"/>
            <a:ext cx="1089457" cy="1634187"/>
          </a:xfrm>
          <a:prstGeom prst="rect">
            <a:avLst/>
          </a:prstGeom>
        </p:spPr>
      </p:pic>
      <p:pic>
        <p:nvPicPr>
          <p:cNvPr id="100" name="object 23">
            <a:extLst>
              <a:ext uri="{FF2B5EF4-FFF2-40B4-BE49-F238E27FC236}">
                <a16:creationId xmlns:a16="http://schemas.microsoft.com/office/drawing/2014/main" id="{5438E989-8B4B-C0BC-B009-BA70DACEAC9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22947" y="5839495"/>
            <a:ext cx="1835023" cy="1372537"/>
          </a:xfrm>
          <a:prstGeom prst="rect">
            <a:avLst/>
          </a:prstGeom>
        </p:spPr>
      </p:pic>
      <p:sp>
        <p:nvSpPr>
          <p:cNvPr id="101" name="object 29">
            <a:extLst>
              <a:ext uri="{FF2B5EF4-FFF2-40B4-BE49-F238E27FC236}">
                <a16:creationId xmlns:a16="http://schemas.microsoft.com/office/drawing/2014/main" id="{1AC5F077-5A8A-40E1-0250-BC9B10F84E0E}"/>
              </a:ext>
            </a:extLst>
          </p:cNvPr>
          <p:cNvSpPr txBox="1"/>
          <p:nvPr/>
        </p:nvSpPr>
        <p:spPr>
          <a:xfrm>
            <a:off x="7050431" y="9183001"/>
            <a:ext cx="155949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Robotica Collaborativa</a:t>
            </a:r>
          </a:p>
        </p:txBody>
      </p:sp>
      <p:sp>
        <p:nvSpPr>
          <p:cNvPr id="102" name="object 30">
            <a:extLst>
              <a:ext uri="{FF2B5EF4-FFF2-40B4-BE49-F238E27FC236}">
                <a16:creationId xmlns:a16="http://schemas.microsoft.com/office/drawing/2014/main" id="{65F106BE-9703-AF2C-4552-68139343CEE1}"/>
              </a:ext>
            </a:extLst>
          </p:cNvPr>
          <p:cNvSpPr txBox="1"/>
          <p:nvPr/>
        </p:nvSpPr>
        <p:spPr>
          <a:xfrm>
            <a:off x="3446889" y="6442009"/>
            <a:ext cx="193040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Robotica Mobile</a:t>
            </a:r>
          </a:p>
        </p:txBody>
      </p:sp>
      <p:sp>
        <p:nvSpPr>
          <p:cNvPr id="103" name="object 30">
            <a:extLst>
              <a:ext uri="{FF2B5EF4-FFF2-40B4-BE49-F238E27FC236}">
                <a16:creationId xmlns:a16="http://schemas.microsoft.com/office/drawing/2014/main" id="{3DE74039-F3F0-F28C-2244-01432767806A}"/>
              </a:ext>
            </a:extLst>
          </p:cNvPr>
          <p:cNvSpPr txBox="1"/>
          <p:nvPr/>
        </p:nvSpPr>
        <p:spPr>
          <a:xfrm>
            <a:off x="1309909" y="7448266"/>
            <a:ext cx="270891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Digital twin e </a:t>
            </a:r>
            <a:r>
              <a:rPr kumimoji="0" lang="it-IT" sz="1800" b="0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virtual</a:t>
            </a: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1800" b="0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commissioning</a:t>
            </a:r>
            <a:endParaRPr kumimoji="0" lang="it-IT" sz="1800" b="0" i="0" u="none" strike="noStrike" kern="0" cap="none" spc="-1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88A3D0F5-367C-30CA-038B-F7E8CA30F3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027" t="26438" r="1343" b="5985"/>
          <a:stretch/>
        </p:blipFill>
        <p:spPr>
          <a:xfrm>
            <a:off x="2536713" y="8001405"/>
            <a:ext cx="1543662" cy="1673184"/>
          </a:xfrm>
          <a:prstGeom prst="rect">
            <a:avLst/>
          </a:prstGeom>
        </p:spPr>
      </p:pic>
      <p:pic>
        <p:nvPicPr>
          <p:cNvPr id="105" name="object 17">
            <a:extLst>
              <a:ext uri="{FF2B5EF4-FFF2-40B4-BE49-F238E27FC236}">
                <a16:creationId xmlns:a16="http://schemas.microsoft.com/office/drawing/2014/main" id="{DCED28CF-AA5B-2819-E0C1-6CB78921471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905147" y="5787217"/>
            <a:ext cx="726808" cy="952927"/>
          </a:xfrm>
          <a:prstGeom prst="rect">
            <a:avLst/>
          </a:prstGeom>
        </p:spPr>
      </p:pic>
      <p:sp>
        <p:nvSpPr>
          <p:cNvPr id="106" name="object 27">
            <a:extLst>
              <a:ext uri="{FF2B5EF4-FFF2-40B4-BE49-F238E27FC236}">
                <a16:creationId xmlns:a16="http://schemas.microsoft.com/office/drawing/2014/main" id="{FD090544-FF69-ED48-7C0A-80C32AC54E78}"/>
              </a:ext>
            </a:extLst>
          </p:cNvPr>
          <p:cNvSpPr txBox="1"/>
          <p:nvPr/>
        </p:nvSpPr>
        <p:spPr>
          <a:xfrm>
            <a:off x="12783496" y="5869812"/>
            <a:ext cx="1575435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Cloud e Edge computing</a:t>
            </a:r>
          </a:p>
        </p:txBody>
      </p:sp>
      <p:sp>
        <p:nvSpPr>
          <p:cNvPr id="107" name="object 28">
            <a:extLst>
              <a:ext uri="{FF2B5EF4-FFF2-40B4-BE49-F238E27FC236}">
                <a16:creationId xmlns:a16="http://schemas.microsoft.com/office/drawing/2014/main" id="{E4DBD331-97B4-7451-D13F-16CBAF0EDAF5}"/>
              </a:ext>
            </a:extLst>
          </p:cNvPr>
          <p:cNvSpPr txBox="1"/>
          <p:nvPr/>
        </p:nvSpPr>
        <p:spPr>
          <a:xfrm>
            <a:off x="9863026" y="9065259"/>
            <a:ext cx="1750060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Data </a:t>
            </a:r>
            <a:r>
              <a:rPr kumimoji="0" lang="it-IT" sz="1800" b="0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analytics</a:t>
            </a:r>
          </a:p>
        </p:txBody>
      </p:sp>
      <p:pic>
        <p:nvPicPr>
          <p:cNvPr id="108" name="object 18">
            <a:extLst>
              <a:ext uri="{FF2B5EF4-FFF2-40B4-BE49-F238E27FC236}">
                <a16:creationId xmlns:a16="http://schemas.microsoft.com/office/drawing/2014/main" id="{A954E11D-925B-16C9-C4C3-7B1D42F7DE4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483609" y="8332551"/>
            <a:ext cx="989288" cy="1106110"/>
          </a:xfrm>
          <a:prstGeom prst="rect">
            <a:avLst/>
          </a:prstGeom>
        </p:spPr>
      </p:pic>
      <p:sp>
        <p:nvSpPr>
          <p:cNvPr id="109" name="object 28">
            <a:extLst>
              <a:ext uri="{FF2B5EF4-FFF2-40B4-BE49-F238E27FC236}">
                <a16:creationId xmlns:a16="http://schemas.microsoft.com/office/drawing/2014/main" id="{DD1EA4B8-1224-4F30-D2C5-DE351706E1FC}"/>
              </a:ext>
            </a:extLst>
          </p:cNvPr>
          <p:cNvSpPr txBox="1"/>
          <p:nvPr/>
        </p:nvSpPr>
        <p:spPr>
          <a:xfrm>
            <a:off x="14978253" y="7649297"/>
            <a:ext cx="2838373" cy="5783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Realtà aumentata</a:t>
            </a:r>
          </a:p>
          <a:p>
            <a:pPr marL="12700" marR="508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 virtuale</a:t>
            </a:r>
          </a:p>
        </p:txBody>
      </p:sp>
      <p:pic>
        <p:nvPicPr>
          <p:cNvPr id="111" name="Immagine 1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899A54-5D7D-E6F0-A2F9-D507F27F0D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15692" b="38510"/>
          <a:stretch/>
        </p:blipFill>
        <p:spPr>
          <a:xfrm>
            <a:off x="10108380" y="8154427"/>
            <a:ext cx="1161119" cy="846598"/>
          </a:xfrm>
          <a:prstGeom prst="rect">
            <a:avLst/>
          </a:prstGeom>
        </p:spPr>
      </p:pic>
      <p:pic>
        <p:nvPicPr>
          <p:cNvPr id="112" name="object 15">
            <a:extLst>
              <a:ext uri="{FF2B5EF4-FFF2-40B4-BE49-F238E27FC236}">
                <a16:creationId xmlns:a16="http://schemas.microsoft.com/office/drawing/2014/main" id="{FAAD32E2-E4D3-49A8-9457-C9AE28EECD3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60480" y="1346716"/>
            <a:ext cx="994459" cy="1485231"/>
          </a:xfrm>
          <a:prstGeom prst="rect">
            <a:avLst/>
          </a:prstGeom>
        </p:spPr>
      </p:pic>
      <p:sp>
        <p:nvSpPr>
          <p:cNvPr id="113" name="object 25">
            <a:extLst>
              <a:ext uri="{FF2B5EF4-FFF2-40B4-BE49-F238E27FC236}">
                <a16:creationId xmlns:a16="http://schemas.microsoft.com/office/drawing/2014/main" id="{1DCD47F1-183F-D3EC-A3C5-A0CA188085FE}"/>
              </a:ext>
            </a:extLst>
          </p:cNvPr>
          <p:cNvSpPr txBox="1"/>
          <p:nvPr/>
        </p:nvSpPr>
        <p:spPr>
          <a:xfrm>
            <a:off x="10592966" y="1372707"/>
            <a:ext cx="1425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Reverse engineering</a:t>
            </a:r>
          </a:p>
        </p:txBody>
      </p:sp>
      <p:sp>
        <p:nvSpPr>
          <p:cNvPr id="114" name="object 26">
            <a:extLst>
              <a:ext uri="{FF2B5EF4-FFF2-40B4-BE49-F238E27FC236}">
                <a16:creationId xmlns:a16="http://schemas.microsoft.com/office/drawing/2014/main" id="{2F8A297B-4FB6-D7B8-0B7B-71AA4CF0E637}"/>
              </a:ext>
            </a:extLst>
          </p:cNvPr>
          <p:cNvSpPr txBox="1"/>
          <p:nvPr/>
        </p:nvSpPr>
        <p:spPr>
          <a:xfrm>
            <a:off x="12625922" y="4394618"/>
            <a:ext cx="2838373" cy="3272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53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Centro</a:t>
            </a:r>
            <a:r>
              <a:rPr kumimoji="0" sz="1950" b="0" i="0" u="none" strike="noStrike" kern="0" cap="none" spc="-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</a:t>
            </a:r>
            <a:r>
              <a:rPr kumimoji="0" sz="1950" b="0" i="0" u="none" strike="noStrike" kern="0" cap="none" spc="-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1950" b="0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lavoro</a:t>
            </a:r>
            <a:r>
              <a:rPr kumimoji="0" sz="195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950" b="0" i="0" u="none" strike="noStrike" kern="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CNC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5" name="object 25">
            <a:extLst>
              <a:ext uri="{FF2B5EF4-FFF2-40B4-BE49-F238E27FC236}">
                <a16:creationId xmlns:a16="http://schemas.microsoft.com/office/drawing/2014/main" id="{2A7D03A9-E243-C2AC-92D7-A4F85CCCAC61}"/>
              </a:ext>
            </a:extLst>
          </p:cNvPr>
          <p:cNvSpPr txBox="1"/>
          <p:nvPr/>
        </p:nvSpPr>
        <p:spPr>
          <a:xfrm>
            <a:off x="14942212" y="2746871"/>
            <a:ext cx="205900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Simulazione e progettazione</a:t>
            </a: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6" name="object 16">
            <a:extLst>
              <a:ext uri="{FF2B5EF4-FFF2-40B4-BE49-F238E27FC236}">
                <a16:creationId xmlns:a16="http://schemas.microsoft.com/office/drawing/2014/main" id="{88A712BB-CB4B-815E-201E-8F19E15C962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48062" y="3789589"/>
            <a:ext cx="2037298" cy="1253722"/>
          </a:xfrm>
          <a:prstGeom prst="rect">
            <a:avLst/>
          </a:prstGeom>
        </p:spPr>
      </p:pic>
      <p:pic>
        <p:nvPicPr>
          <p:cNvPr id="117" name="Picture 22">
            <a:extLst>
              <a:ext uri="{FF2B5EF4-FFF2-40B4-BE49-F238E27FC236}">
                <a16:creationId xmlns:a16="http://schemas.microsoft.com/office/drawing/2014/main" id="{099F48BA-DDE9-11D8-2394-9F4382C5B7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72" b="95349" l="4511" r="94737">
                        <a14:foregroundMark x1="10150" y1="36279" x2="7895" y2="65581"/>
                        <a14:foregroundMark x1="7895" y1="65581" x2="10150" y2="77209"/>
                        <a14:foregroundMark x1="6391" y1="65116" x2="5263" y2="42791"/>
                        <a14:foregroundMark x1="18797" y1="86512" x2="57519" y2="95349"/>
                        <a14:foregroundMark x1="57519" y1="95349" x2="78195" y2="86977"/>
                        <a14:foregroundMark x1="87970" y1="76279" x2="94737" y2="53488"/>
                        <a14:foregroundMark x1="94737" y1="53488" x2="86090" y2="34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60921" y="1338149"/>
            <a:ext cx="1714638" cy="1385891"/>
          </a:xfrm>
          <a:prstGeom prst="rect">
            <a:avLst/>
          </a:prstGeom>
        </p:spPr>
      </p:pic>
      <p:sp>
        <p:nvSpPr>
          <p:cNvPr id="119" name="object 12">
            <a:extLst>
              <a:ext uri="{FF2B5EF4-FFF2-40B4-BE49-F238E27FC236}">
                <a16:creationId xmlns:a16="http://schemas.microsoft.com/office/drawing/2014/main" id="{21EF4D52-2B3C-F51D-635D-E988EA58A23E}"/>
              </a:ext>
            </a:extLst>
          </p:cNvPr>
          <p:cNvSpPr txBox="1"/>
          <p:nvPr/>
        </p:nvSpPr>
        <p:spPr>
          <a:xfrm>
            <a:off x="15682439" y="8771619"/>
            <a:ext cx="4200549" cy="882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0" cap="none" spc="45" normalizeH="0" baseline="0" noProof="0">
                <a:ln>
                  <a:noFill/>
                </a:ln>
                <a:solidFill>
                  <a:srgbClr val="D04141"/>
                </a:solidFill>
                <a:effectLst/>
                <a:uLnTx/>
                <a:uFillTx/>
                <a:latin typeface="Consolas"/>
                <a:cs typeface="Consolas"/>
              </a:rPr>
              <a:t>BIG </a:t>
            </a:r>
            <a:r>
              <a:rPr kumimoji="0" lang="it-IT" sz="2700" b="1" i="0" u="none" strike="noStrike" kern="0" cap="none" spc="80" normalizeH="0" baseline="0" noProof="0">
                <a:ln>
                  <a:noFill/>
                </a:ln>
                <a:solidFill>
                  <a:srgbClr val="D04141"/>
                </a:solidFill>
                <a:effectLst/>
                <a:uLnTx/>
                <a:uFillTx/>
                <a:latin typeface="Consolas"/>
                <a:cs typeface="Consolas"/>
              </a:rPr>
              <a:t>DATA</a:t>
            </a:r>
            <a:endParaRPr kumimoji="0" lang="it-IT" sz="2700" b="1" i="0" u="none" strike="noStrike" kern="0" cap="none" spc="265" normalizeH="0" baseline="0" noProof="0">
              <a:ln>
                <a:noFill/>
              </a:ln>
              <a:solidFill>
                <a:srgbClr val="D04141"/>
              </a:solidFill>
              <a:effectLst/>
              <a:uLnTx/>
              <a:uFillTx/>
              <a:latin typeface="Consolas"/>
              <a:cs typeface="Consolas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0" cap="none" spc="-50" normalizeH="0" baseline="0" noProof="0">
                <a:ln>
                  <a:noFill/>
                </a:ln>
                <a:solidFill>
                  <a:srgbClr val="D04141"/>
                </a:solidFill>
                <a:effectLst/>
                <a:uLnTx/>
                <a:uFillTx/>
                <a:latin typeface="Consolas"/>
                <a:cs typeface="Consolas"/>
              </a:rPr>
              <a:t>E </a:t>
            </a:r>
            <a:r>
              <a:rPr kumimoji="0" lang="it-IT" sz="2700" b="1" i="0" u="none" strike="noStrike" kern="0" cap="none" spc="85" normalizeH="0" baseline="0" noProof="0">
                <a:ln>
                  <a:noFill/>
                </a:ln>
                <a:solidFill>
                  <a:srgbClr val="D04141"/>
                </a:solidFill>
                <a:effectLst/>
                <a:uLnTx/>
                <a:uFillTx/>
                <a:latin typeface="Consolas"/>
                <a:cs typeface="Consolas"/>
              </a:rPr>
              <a:t>IoT</a:t>
            </a:r>
            <a:endParaRPr kumimoji="0" lang="it-IT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olas"/>
              <a:cs typeface="Consolas"/>
            </a:endParaRPr>
          </a:p>
        </p:txBody>
      </p:sp>
      <p:sp>
        <p:nvSpPr>
          <p:cNvPr id="121" name="object 19">
            <a:extLst>
              <a:ext uri="{FF2B5EF4-FFF2-40B4-BE49-F238E27FC236}">
                <a16:creationId xmlns:a16="http://schemas.microsoft.com/office/drawing/2014/main" id="{942B028E-4826-DA34-E2E6-F91E805400A5}"/>
              </a:ext>
            </a:extLst>
          </p:cNvPr>
          <p:cNvSpPr txBox="1"/>
          <p:nvPr/>
        </p:nvSpPr>
        <p:spPr>
          <a:xfrm>
            <a:off x="185505" y="487692"/>
            <a:ext cx="266382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510540" algn="r" defTabSz="914400" eaLnBrk="1" fontAlgn="auto" latinLnBrk="0" hangingPunct="1">
              <a:lnSpc>
                <a:spcPct val="106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0" cap="none" spc="85" normalizeH="0" baseline="0" noProof="0">
                <a:ln>
                  <a:noFill/>
                </a:ln>
                <a:solidFill>
                  <a:srgbClr val="03989D"/>
                </a:solidFill>
                <a:effectLst/>
                <a:uLnTx/>
                <a:uFillTx/>
                <a:latin typeface="Consolas"/>
                <a:cs typeface="Consolas"/>
              </a:rPr>
              <a:t>ADDITIVE </a:t>
            </a:r>
            <a:r>
              <a:rPr kumimoji="0" sz="2700" b="1" i="0" u="none" strike="noStrike" kern="0" cap="none" spc="95" normalizeH="0" baseline="0" noProof="0">
                <a:ln>
                  <a:noFill/>
                </a:ln>
                <a:solidFill>
                  <a:srgbClr val="03989D"/>
                </a:solidFill>
                <a:effectLst/>
                <a:uLnTx/>
                <a:uFillTx/>
                <a:latin typeface="Consolas"/>
                <a:cs typeface="Consolas"/>
              </a:rPr>
              <a:t>MANUFACTURING</a:t>
            </a:r>
            <a:endParaRPr kumimoji="0" lang="it-IT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olas"/>
              <a:cs typeface="Consolas"/>
            </a:endParaRPr>
          </a:p>
        </p:txBody>
      </p:sp>
      <p:sp>
        <p:nvSpPr>
          <p:cNvPr id="122" name="object 25">
            <a:extLst>
              <a:ext uri="{FF2B5EF4-FFF2-40B4-BE49-F238E27FC236}">
                <a16:creationId xmlns:a16="http://schemas.microsoft.com/office/drawing/2014/main" id="{59D1C3A9-D630-34C5-B766-E23840DFE012}"/>
              </a:ext>
            </a:extLst>
          </p:cNvPr>
          <p:cNvSpPr txBox="1"/>
          <p:nvPr/>
        </p:nvSpPr>
        <p:spPr>
          <a:xfrm>
            <a:off x="-803610" y="8830768"/>
            <a:ext cx="318946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0" cap="none" spc="85" normalizeH="0" baseline="0" noProof="0">
                <a:ln>
                  <a:noFill/>
                </a:ln>
                <a:solidFill>
                  <a:srgbClr val="FF904D"/>
                </a:solidFill>
                <a:effectLst/>
                <a:uLnTx/>
                <a:uFillTx/>
                <a:latin typeface="Consolas"/>
                <a:cs typeface="Consolas"/>
              </a:rPr>
              <a:t>ROBOTICA</a:t>
            </a:r>
            <a:r>
              <a:rPr kumimoji="0" lang="it-IT" sz="2700" b="1" i="0" u="none" strike="noStrike" kern="0" cap="none" spc="85" normalizeH="0" baseline="0" noProof="0">
                <a:ln>
                  <a:noFill/>
                </a:ln>
                <a:solidFill>
                  <a:srgbClr val="FF904D"/>
                </a:solidFill>
                <a:effectLst/>
                <a:uLnTx/>
                <a:uFillTx/>
                <a:latin typeface="Consolas"/>
                <a:cs typeface="Consolas"/>
              </a:rPr>
              <a:t> E AUTOMAZIONE</a:t>
            </a:r>
            <a:endParaRPr kumimoji="0" lang="it-IT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olas"/>
              <a:cs typeface="Consolas"/>
            </a:endParaRPr>
          </a:p>
        </p:txBody>
      </p:sp>
      <p:sp>
        <p:nvSpPr>
          <p:cNvPr id="123" name="object 27">
            <a:extLst>
              <a:ext uri="{FF2B5EF4-FFF2-40B4-BE49-F238E27FC236}">
                <a16:creationId xmlns:a16="http://schemas.microsoft.com/office/drawing/2014/main" id="{8B113DB0-CECE-1065-2D77-91811DED6B35}"/>
              </a:ext>
            </a:extLst>
          </p:cNvPr>
          <p:cNvSpPr txBox="1"/>
          <p:nvPr/>
        </p:nvSpPr>
        <p:spPr>
          <a:xfrm>
            <a:off x="15350614" y="509408"/>
            <a:ext cx="2687494" cy="879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6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0" cap="none" spc="95" normalizeH="0" baseline="0" noProof="0">
                <a:ln>
                  <a:noFill/>
                </a:ln>
                <a:solidFill>
                  <a:srgbClr val="623CAF"/>
                </a:solidFill>
                <a:effectLst/>
                <a:uLnTx/>
                <a:uFillTx/>
                <a:latin typeface="Consolas"/>
                <a:cs typeface="Consolas"/>
              </a:rPr>
              <a:t>SMART MANUFACTURING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olas"/>
              <a:cs typeface="Consolas"/>
            </a:endParaRPr>
          </a:p>
        </p:txBody>
      </p:sp>
      <p:cxnSp>
        <p:nvCxnSpPr>
          <p:cNvPr id="126" name="Connettore diritto 125">
            <a:extLst>
              <a:ext uri="{FF2B5EF4-FFF2-40B4-BE49-F238E27FC236}">
                <a16:creationId xmlns:a16="http://schemas.microsoft.com/office/drawing/2014/main" id="{E0E7D8D7-E6FB-E6C7-1C49-E514BCD2F5FC}"/>
              </a:ext>
            </a:extLst>
          </p:cNvPr>
          <p:cNvCxnSpPr>
            <a:cxnSpLocks/>
          </p:cNvCxnSpPr>
          <p:nvPr/>
        </p:nvCxnSpPr>
        <p:spPr>
          <a:xfrm>
            <a:off x="15971714" y="3478565"/>
            <a:ext cx="0" cy="4008943"/>
          </a:xfrm>
          <a:prstGeom prst="line">
            <a:avLst/>
          </a:prstGeom>
          <a:ln w="28575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285B03-221A-50D5-ED22-79BC8642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7" y="2948597"/>
            <a:ext cx="1192443" cy="7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EF4D11B3-36FE-1CF0-DCE8-F2D04B22B86A}"/>
              </a:ext>
            </a:extLst>
          </p:cNvPr>
          <p:cNvCxnSpPr>
            <a:cxnSpLocks/>
          </p:cNvCxnSpPr>
          <p:nvPr/>
        </p:nvCxnSpPr>
        <p:spPr>
          <a:xfrm>
            <a:off x="2236664" y="3317540"/>
            <a:ext cx="0" cy="4008943"/>
          </a:xfrm>
          <a:prstGeom prst="line">
            <a:avLst/>
          </a:prstGeom>
          <a:ln w="28575">
            <a:solidFill>
              <a:srgbClr val="C6C6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4581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5">
            <a:extLst>
              <a:ext uri="{FF2B5EF4-FFF2-40B4-BE49-F238E27FC236}">
                <a16:creationId xmlns:a16="http://schemas.microsoft.com/office/drawing/2014/main" id="{AD8046FA-4DCC-1C59-9D89-BE3AE61FB73E}"/>
              </a:ext>
            </a:extLst>
          </p:cNvPr>
          <p:cNvPicPr/>
          <p:nvPr/>
        </p:nvPicPr>
        <p:blipFill rotWithShape="1">
          <a:blip r:embed="rId2" cstate="print">
            <a:alphaModFix amt="70000"/>
          </a:blip>
          <a:srcRect l="36450" b="48526"/>
          <a:stretch/>
        </p:blipFill>
        <p:spPr>
          <a:xfrm flipH="1" flipV="1">
            <a:off x="13513786" y="-17675"/>
            <a:ext cx="4774213" cy="3805904"/>
          </a:xfrm>
          <a:prstGeom prst="rect">
            <a:avLst/>
          </a:prstGeom>
        </p:spPr>
      </p:pic>
      <p:pic>
        <p:nvPicPr>
          <p:cNvPr id="5" name="object 38">
            <a:extLst>
              <a:ext uri="{FF2B5EF4-FFF2-40B4-BE49-F238E27FC236}">
                <a16:creationId xmlns:a16="http://schemas.microsoft.com/office/drawing/2014/main" id="{858F6F0F-1808-C351-FFBA-1C552AC36B1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57" y="9887475"/>
            <a:ext cx="704849" cy="228599"/>
          </a:xfrm>
          <a:prstGeom prst="rect">
            <a:avLst/>
          </a:prstGeom>
        </p:spPr>
      </p:pic>
      <p:sp>
        <p:nvSpPr>
          <p:cNvPr id="6" name="Google Shape;151;p2">
            <a:extLst>
              <a:ext uri="{FF2B5EF4-FFF2-40B4-BE49-F238E27FC236}">
                <a16:creationId xmlns:a16="http://schemas.microsoft.com/office/drawing/2014/main" id="{0ABE9BFF-A6A4-1BE3-BB71-347E2290E521}"/>
              </a:ext>
            </a:extLst>
          </p:cNvPr>
          <p:cNvSpPr txBox="1"/>
          <p:nvPr/>
        </p:nvSpPr>
        <p:spPr>
          <a:xfrm>
            <a:off x="298618" y="-4998"/>
            <a:ext cx="17617385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/>
                <a:cs typeface="Calibri" panose="020F0502020204030204"/>
                <a:sym typeface="Calibri"/>
              </a:rPr>
              <a:t>AGEVOLAZIONI E CONTRIBUTI </a:t>
            </a:r>
            <a:r>
              <a:rPr kumimoji="0" lang="it-IT" sz="60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Calibri" panose="020F0502020204030204"/>
                <a:cs typeface="Calibri" panose="020F0502020204030204"/>
                <a:sym typeface="Calibri"/>
              </a:rPr>
              <a:t>IMPRESE</a:t>
            </a:r>
            <a:endParaRPr kumimoji="0" lang="it-IT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Calibri" panose="020F0502020204030204"/>
              <a:cs typeface="Calibri" panose="020F0502020204030204"/>
              <a:sym typeface="Calibri"/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81E87066-27EA-9699-5CAB-2C859CB8D48A}"/>
              </a:ext>
            </a:extLst>
          </p:cNvPr>
          <p:cNvGrpSpPr/>
          <p:nvPr/>
        </p:nvGrpSpPr>
        <p:grpSpPr>
          <a:xfrm>
            <a:off x="1338946" y="5692356"/>
            <a:ext cx="17177653" cy="4002741"/>
            <a:chOff x="2079957" y="5212500"/>
            <a:chExt cx="17337445" cy="4002741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739B3B01-9F1A-BBBC-AAAA-8A908687E948}"/>
                </a:ext>
              </a:extLst>
            </p:cNvPr>
            <p:cNvSpPr/>
            <p:nvPr/>
          </p:nvSpPr>
          <p:spPr>
            <a:xfrm rot="5400000">
              <a:off x="17804453" y="6307052"/>
              <a:ext cx="1745631" cy="1480267"/>
            </a:xfrm>
            <a:custGeom>
              <a:avLst/>
              <a:gdLst/>
              <a:ahLst/>
              <a:cxnLst/>
              <a:rect l="l" t="t" r="r" b="b"/>
              <a:pathLst>
                <a:path w="2188845" h="1856105">
                  <a:moveTo>
                    <a:pt x="1058733" y="0"/>
                  </a:moveTo>
                  <a:lnTo>
                    <a:pt x="1121594" y="0"/>
                  </a:lnTo>
                  <a:lnTo>
                    <a:pt x="1121594" y="1616706"/>
                  </a:lnTo>
                  <a:lnTo>
                    <a:pt x="1157544" y="1633029"/>
                  </a:lnTo>
                  <a:lnTo>
                    <a:pt x="1186128" y="1659556"/>
                  </a:lnTo>
                  <a:lnTo>
                    <a:pt x="1204999" y="1694049"/>
                  </a:lnTo>
                  <a:lnTo>
                    <a:pt x="1211810" y="1734271"/>
                  </a:lnTo>
                  <a:lnTo>
                    <a:pt x="1202297" y="1781514"/>
                  </a:lnTo>
                  <a:lnTo>
                    <a:pt x="1176306" y="1820190"/>
                  </a:lnTo>
                  <a:lnTo>
                    <a:pt x="1137655" y="1846317"/>
                  </a:lnTo>
                  <a:lnTo>
                    <a:pt x="1090164" y="1855911"/>
                  </a:lnTo>
                  <a:lnTo>
                    <a:pt x="1042918" y="1846317"/>
                  </a:lnTo>
                  <a:lnTo>
                    <a:pt x="1004240" y="1820190"/>
                  </a:lnTo>
                  <a:lnTo>
                    <a:pt x="978111" y="1781514"/>
                  </a:lnTo>
                  <a:lnTo>
                    <a:pt x="968517" y="1734271"/>
                  </a:lnTo>
                  <a:lnTo>
                    <a:pt x="975329" y="1694049"/>
                  </a:lnTo>
                  <a:lnTo>
                    <a:pt x="994199" y="1659556"/>
                  </a:lnTo>
                  <a:lnTo>
                    <a:pt x="1022783" y="1633029"/>
                  </a:lnTo>
                  <a:lnTo>
                    <a:pt x="1058733" y="1616706"/>
                  </a:lnTo>
                  <a:lnTo>
                    <a:pt x="1058733" y="0"/>
                  </a:lnTo>
                  <a:close/>
                </a:path>
                <a:path w="2188845" h="1856105">
                  <a:moveTo>
                    <a:pt x="800307" y="0"/>
                  </a:moveTo>
                  <a:lnTo>
                    <a:pt x="863167" y="0"/>
                  </a:lnTo>
                  <a:lnTo>
                    <a:pt x="863167" y="429992"/>
                  </a:lnTo>
                  <a:lnTo>
                    <a:pt x="860712" y="442269"/>
                  </a:lnTo>
                  <a:lnTo>
                    <a:pt x="854000" y="452254"/>
                  </a:lnTo>
                  <a:lnTo>
                    <a:pt x="844015" y="458965"/>
                  </a:lnTo>
                  <a:lnTo>
                    <a:pt x="831737" y="461421"/>
                  </a:lnTo>
                  <a:lnTo>
                    <a:pt x="153659" y="461421"/>
                  </a:lnTo>
                  <a:lnTo>
                    <a:pt x="153659" y="1616706"/>
                  </a:lnTo>
                  <a:lnTo>
                    <a:pt x="189609" y="1633029"/>
                  </a:lnTo>
                  <a:lnTo>
                    <a:pt x="218192" y="1659556"/>
                  </a:lnTo>
                  <a:lnTo>
                    <a:pt x="237063" y="1694049"/>
                  </a:lnTo>
                  <a:lnTo>
                    <a:pt x="243875" y="1734271"/>
                  </a:lnTo>
                  <a:lnTo>
                    <a:pt x="234362" y="1781514"/>
                  </a:lnTo>
                  <a:lnTo>
                    <a:pt x="208370" y="1820190"/>
                  </a:lnTo>
                  <a:lnTo>
                    <a:pt x="169719" y="1846317"/>
                  </a:lnTo>
                  <a:lnTo>
                    <a:pt x="122228" y="1855911"/>
                  </a:lnTo>
                  <a:lnTo>
                    <a:pt x="74646" y="1846317"/>
                  </a:lnTo>
                  <a:lnTo>
                    <a:pt x="35795" y="1820190"/>
                  </a:lnTo>
                  <a:lnTo>
                    <a:pt x="9603" y="1781514"/>
                  </a:lnTo>
                  <a:lnTo>
                    <a:pt x="0" y="1734271"/>
                  </a:lnTo>
                  <a:lnTo>
                    <a:pt x="6811" y="1694049"/>
                  </a:lnTo>
                  <a:lnTo>
                    <a:pt x="25682" y="1659556"/>
                  </a:lnTo>
                  <a:lnTo>
                    <a:pt x="54266" y="1633029"/>
                  </a:lnTo>
                  <a:lnTo>
                    <a:pt x="90216" y="1616706"/>
                  </a:lnTo>
                  <a:lnTo>
                    <a:pt x="90216" y="429992"/>
                  </a:lnTo>
                  <a:lnTo>
                    <a:pt x="92671" y="417716"/>
                  </a:lnTo>
                  <a:lnTo>
                    <a:pt x="99383" y="407731"/>
                  </a:lnTo>
                  <a:lnTo>
                    <a:pt x="109369" y="401019"/>
                  </a:lnTo>
                  <a:lnTo>
                    <a:pt x="121646" y="398564"/>
                  </a:lnTo>
                  <a:lnTo>
                    <a:pt x="800307" y="398564"/>
                  </a:lnTo>
                  <a:lnTo>
                    <a:pt x="800307" y="0"/>
                  </a:lnTo>
                  <a:close/>
                </a:path>
                <a:path w="2188845" h="1856105">
                  <a:moveTo>
                    <a:pt x="1325308" y="0"/>
                  </a:moveTo>
                  <a:lnTo>
                    <a:pt x="1388169" y="0"/>
                  </a:lnTo>
                  <a:lnTo>
                    <a:pt x="1388169" y="398564"/>
                  </a:lnTo>
                  <a:lnTo>
                    <a:pt x="2066830" y="398564"/>
                  </a:lnTo>
                  <a:lnTo>
                    <a:pt x="2079107" y="401019"/>
                  </a:lnTo>
                  <a:lnTo>
                    <a:pt x="2089093" y="407731"/>
                  </a:lnTo>
                  <a:lnTo>
                    <a:pt x="2095804" y="417716"/>
                  </a:lnTo>
                  <a:lnTo>
                    <a:pt x="2098260" y="429992"/>
                  </a:lnTo>
                  <a:lnTo>
                    <a:pt x="2098260" y="1616706"/>
                  </a:lnTo>
                  <a:lnTo>
                    <a:pt x="2134210" y="1633029"/>
                  </a:lnTo>
                  <a:lnTo>
                    <a:pt x="2162794" y="1659556"/>
                  </a:lnTo>
                  <a:lnTo>
                    <a:pt x="2181665" y="1694049"/>
                  </a:lnTo>
                  <a:lnTo>
                    <a:pt x="2188476" y="1734271"/>
                  </a:lnTo>
                  <a:lnTo>
                    <a:pt x="2178964" y="1781514"/>
                  </a:lnTo>
                  <a:lnTo>
                    <a:pt x="2152972" y="1820190"/>
                  </a:lnTo>
                  <a:lnTo>
                    <a:pt x="2114320" y="1846317"/>
                  </a:lnTo>
                  <a:lnTo>
                    <a:pt x="2066830" y="1855911"/>
                  </a:lnTo>
                  <a:lnTo>
                    <a:pt x="2019584" y="1846317"/>
                  </a:lnTo>
                  <a:lnTo>
                    <a:pt x="1980906" y="1820190"/>
                  </a:lnTo>
                  <a:lnTo>
                    <a:pt x="1954777" y="1781514"/>
                  </a:lnTo>
                  <a:lnTo>
                    <a:pt x="1945183" y="1734271"/>
                  </a:lnTo>
                  <a:lnTo>
                    <a:pt x="1951995" y="1694049"/>
                  </a:lnTo>
                  <a:lnTo>
                    <a:pt x="1970865" y="1659556"/>
                  </a:lnTo>
                  <a:lnTo>
                    <a:pt x="1999449" y="1633029"/>
                  </a:lnTo>
                  <a:lnTo>
                    <a:pt x="2035399" y="1616706"/>
                  </a:lnTo>
                  <a:lnTo>
                    <a:pt x="2035399" y="460839"/>
                  </a:lnTo>
                  <a:lnTo>
                    <a:pt x="1356739" y="460839"/>
                  </a:lnTo>
                  <a:lnTo>
                    <a:pt x="1325308" y="429992"/>
                  </a:lnTo>
                  <a:lnTo>
                    <a:pt x="1325308" y="0"/>
                  </a:lnTo>
                  <a:close/>
                </a:path>
              </a:pathLst>
            </a:custGeom>
            <a:solidFill>
              <a:srgbClr val="E6E6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178;g7e1f44ba7f_2_149">
              <a:extLst>
                <a:ext uri="{FF2B5EF4-FFF2-40B4-BE49-F238E27FC236}">
                  <a16:creationId xmlns:a16="http://schemas.microsoft.com/office/drawing/2014/main" id="{07C6F862-9515-FE50-1296-F97E90A9E825}"/>
                </a:ext>
              </a:extLst>
            </p:cNvPr>
            <p:cNvSpPr txBox="1"/>
            <p:nvPr/>
          </p:nvSpPr>
          <p:spPr>
            <a:xfrm>
              <a:off x="2079957" y="5212500"/>
              <a:ext cx="15857177" cy="182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6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1200" cap="none" spc="0" normalizeH="0" baseline="0" noProof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/>
                  <a:cs typeface="Calibri"/>
                  <a:sym typeface="Calibri"/>
                </a:rPr>
                <a:t>LINEA cd «B2 servizi co-finanziati alle imprese</a:t>
              </a:r>
              <a:r>
                <a:rPr kumimoji="0" lang="it-IT" sz="4400" b="1" i="0" u="none" strike="noStrike" kern="1200" cap="none" spc="0" normalizeH="0" baseline="0" noProof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/>
                  <a:ea typeface="Calibri"/>
                  <a:cs typeface="Calibri"/>
                  <a:sym typeface="Calibri"/>
                </a:rPr>
                <a:t>»</a:t>
              </a:r>
              <a:endPara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/>
                <a:cs typeface="Calibri"/>
                <a:sym typeface="Calibri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6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/>
                  <a:cs typeface="Calibri"/>
                  <a:sym typeface="Calibri"/>
                </a:rPr>
                <a:t>12.000.000€ entro il 30.06.2026:</a:t>
              </a: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9D748636-7DBD-C978-2A2E-772FD9257BA4}"/>
                </a:ext>
              </a:extLst>
            </p:cNvPr>
            <p:cNvGrpSpPr/>
            <p:nvPr/>
          </p:nvGrpSpPr>
          <p:grpSpPr>
            <a:xfrm>
              <a:off x="2767502" y="7326776"/>
              <a:ext cx="14935378" cy="1888465"/>
              <a:chOff x="2120443" y="6107017"/>
              <a:chExt cx="14935378" cy="1888465"/>
            </a:xfrm>
          </p:grpSpPr>
          <p:sp>
            <p:nvSpPr>
              <p:cNvPr id="26" name="Google Shape;272;p25">
                <a:extLst>
                  <a:ext uri="{FF2B5EF4-FFF2-40B4-BE49-F238E27FC236}">
                    <a16:creationId xmlns:a16="http://schemas.microsoft.com/office/drawing/2014/main" id="{1D32BCBC-4A4B-2FC3-3E0D-A97536859F0C}"/>
                  </a:ext>
                </a:extLst>
              </p:cNvPr>
              <p:cNvSpPr/>
              <p:nvPr/>
            </p:nvSpPr>
            <p:spPr>
              <a:xfrm>
                <a:off x="9504253" y="7221080"/>
                <a:ext cx="6035631" cy="774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1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8C763DC-1AED-91EB-B4EC-C5EC50E2AC16}"/>
                  </a:ext>
                </a:extLst>
              </p:cNvPr>
              <p:cNvSpPr txBox="1"/>
              <p:nvPr/>
            </p:nvSpPr>
            <p:spPr>
              <a:xfrm>
                <a:off x="2120443" y="6107017"/>
                <a:ext cx="14935378" cy="1638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kern="0"/>
                </a:defPPr>
                <a:lvl1pPr marL="575310" indent="-571500" algn="r" defTabSz="914400" rtl="0" eaLnBrk="1" latinLnBrk="0" hangingPunct="1">
                  <a:spcAft>
                    <a:spcPts val="120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8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Quale erogazione di Aiuti di Stato alle imprese, in forma di "sconto" sul prezzo dei servizi erogati e con intensità di aiuto legata alla tipologia del servizio e alla dimensione delle imprese (PMI art 28 o 31 - per formazione - del GBER, Grandi Imprese Regime «De </a:t>
                </a:r>
                <a:r>
                  <a:rPr kumimoji="0" lang="it-IT" sz="2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minimis</a:t>
                </a:r>
                <a:r>
                  <a: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» o 31 del GBER).</a:t>
                </a: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it-IT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Arial" panose="020B0604020202020204" pitchFamily="34" charset="0"/>
                </a:endParaRPr>
              </a:p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Calibri" panose="020F0502020204030204"/>
                  <a:cs typeface="Arial" panose="020B0604020202020204" pitchFamily="34" charset="0"/>
                </a:endParaRPr>
              </a:p>
              <a:p>
                <a:pPr marL="381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343E18C2-E165-A289-4DBA-7FAFD8E3B403}"/>
              </a:ext>
            </a:extLst>
          </p:cNvPr>
          <p:cNvGrpSpPr/>
          <p:nvPr/>
        </p:nvGrpSpPr>
        <p:grpSpPr>
          <a:xfrm>
            <a:off x="-1" y="2721147"/>
            <a:ext cx="17701327" cy="4103216"/>
            <a:chOff x="0" y="2152373"/>
            <a:chExt cx="17701327" cy="4103216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627DB072-8300-EE96-9D45-E8D1A80BE684}"/>
                </a:ext>
              </a:extLst>
            </p:cNvPr>
            <p:cNvGrpSpPr/>
            <p:nvPr/>
          </p:nvGrpSpPr>
          <p:grpSpPr>
            <a:xfrm>
              <a:off x="1791555" y="2152373"/>
              <a:ext cx="15909772" cy="4103216"/>
              <a:chOff x="1547552" y="1403317"/>
              <a:chExt cx="16278599" cy="4103216"/>
            </a:xfrm>
          </p:grpSpPr>
          <p:sp>
            <p:nvSpPr>
              <p:cNvPr id="15" name="Google Shape;272;p25">
                <a:extLst>
                  <a:ext uri="{FF2B5EF4-FFF2-40B4-BE49-F238E27FC236}">
                    <a16:creationId xmlns:a16="http://schemas.microsoft.com/office/drawing/2014/main" id="{089AC964-355D-71C1-6CE1-5CA0711CD960}"/>
                  </a:ext>
                </a:extLst>
              </p:cNvPr>
              <p:cNvSpPr/>
              <p:nvPr/>
            </p:nvSpPr>
            <p:spPr>
              <a:xfrm>
                <a:off x="1547552" y="2519860"/>
                <a:ext cx="16278599" cy="2986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8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it-IT" sz="2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Quale erogazione di contributi per i Progetti di innovazione delle imprese  con contributo massimo di 400.000€ per ciascun progetto.</a:t>
                </a:r>
              </a:p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8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it-IT" sz="2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rPr>
                  <a:t>I beneficiari dei Bandi sono le imprese a cui verranno erogati contributi diretti alla spesa per la realizzazione di progetti di innovazione, ricerca industriale, sviluppo sperimentale, TRL atteso ≥ 6.</a:t>
                </a:r>
              </a:p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78;g7e1f44ba7f_2_149">
                <a:extLst>
                  <a:ext uri="{FF2B5EF4-FFF2-40B4-BE49-F238E27FC236}">
                    <a16:creationId xmlns:a16="http://schemas.microsoft.com/office/drawing/2014/main" id="{E662B333-0239-2AF6-57B4-D10DCF0E4AD4}"/>
                  </a:ext>
                </a:extLst>
              </p:cNvPr>
              <p:cNvSpPr txBox="1"/>
              <p:nvPr/>
            </p:nvSpPr>
            <p:spPr>
              <a:xfrm>
                <a:off x="1547552" y="1403317"/>
                <a:ext cx="16278599" cy="1828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64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953737"/>
                    </a:solidFill>
                    <a:effectLst/>
                    <a:uLnTx/>
                    <a:uFillTx/>
                    <a:latin typeface="Consolas"/>
                    <a:ea typeface="Calibri"/>
                    <a:cs typeface="Calibri"/>
                    <a:sym typeface="Calibri"/>
                  </a:rPr>
                  <a:t>LINEA cd «B1 bandi per le imprese»</a:t>
                </a:r>
                <a:endParaRPr kumimoji="0" lang="it-IT" sz="4400" b="1" i="0" u="none" strike="noStrike" kern="1200" cap="none" spc="0" normalizeH="0" baseline="0" noProof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64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53737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Calibri"/>
                    <a:cs typeface="Calibri"/>
                    <a:sym typeface="Calibri"/>
                  </a:rPr>
                  <a:t>10.100.000€ entro 30.06.2026:</a:t>
                </a:r>
              </a:p>
            </p:txBody>
          </p:sp>
        </p:grpSp>
        <p:sp>
          <p:nvSpPr>
            <p:cNvPr id="2" name="object 10">
              <a:extLst>
                <a:ext uri="{FF2B5EF4-FFF2-40B4-BE49-F238E27FC236}">
                  <a16:creationId xmlns:a16="http://schemas.microsoft.com/office/drawing/2014/main" id="{4BEA6503-AF5A-D4D4-EFC5-46425CE9580B}"/>
                </a:ext>
              </a:extLst>
            </p:cNvPr>
            <p:cNvSpPr/>
            <p:nvPr/>
          </p:nvSpPr>
          <p:spPr>
            <a:xfrm rot="16200000">
              <a:off x="-132682" y="3372384"/>
              <a:ext cx="1745631" cy="1480267"/>
            </a:xfrm>
            <a:custGeom>
              <a:avLst/>
              <a:gdLst/>
              <a:ahLst/>
              <a:cxnLst/>
              <a:rect l="l" t="t" r="r" b="b"/>
              <a:pathLst>
                <a:path w="2188845" h="1856105">
                  <a:moveTo>
                    <a:pt x="1058733" y="0"/>
                  </a:moveTo>
                  <a:lnTo>
                    <a:pt x="1121594" y="0"/>
                  </a:lnTo>
                  <a:lnTo>
                    <a:pt x="1121594" y="1616706"/>
                  </a:lnTo>
                  <a:lnTo>
                    <a:pt x="1157544" y="1633029"/>
                  </a:lnTo>
                  <a:lnTo>
                    <a:pt x="1186128" y="1659556"/>
                  </a:lnTo>
                  <a:lnTo>
                    <a:pt x="1204999" y="1694049"/>
                  </a:lnTo>
                  <a:lnTo>
                    <a:pt x="1211810" y="1734271"/>
                  </a:lnTo>
                  <a:lnTo>
                    <a:pt x="1202297" y="1781514"/>
                  </a:lnTo>
                  <a:lnTo>
                    <a:pt x="1176306" y="1820190"/>
                  </a:lnTo>
                  <a:lnTo>
                    <a:pt x="1137655" y="1846317"/>
                  </a:lnTo>
                  <a:lnTo>
                    <a:pt x="1090164" y="1855911"/>
                  </a:lnTo>
                  <a:lnTo>
                    <a:pt x="1042918" y="1846317"/>
                  </a:lnTo>
                  <a:lnTo>
                    <a:pt x="1004240" y="1820190"/>
                  </a:lnTo>
                  <a:lnTo>
                    <a:pt x="978111" y="1781514"/>
                  </a:lnTo>
                  <a:lnTo>
                    <a:pt x="968517" y="1734271"/>
                  </a:lnTo>
                  <a:lnTo>
                    <a:pt x="975329" y="1694049"/>
                  </a:lnTo>
                  <a:lnTo>
                    <a:pt x="994199" y="1659556"/>
                  </a:lnTo>
                  <a:lnTo>
                    <a:pt x="1022783" y="1633029"/>
                  </a:lnTo>
                  <a:lnTo>
                    <a:pt x="1058733" y="1616706"/>
                  </a:lnTo>
                  <a:lnTo>
                    <a:pt x="1058733" y="0"/>
                  </a:lnTo>
                  <a:close/>
                </a:path>
                <a:path w="2188845" h="1856105">
                  <a:moveTo>
                    <a:pt x="800307" y="0"/>
                  </a:moveTo>
                  <a:lnTo>
                    <a:pt x="863167" y="0"/>
                  </a:lnTo>
                  <a:lnTo>
                    <a:pt x="863167" y="429992"/>
                  </a:lnTo>
                  <a:lnTo>
                    <a:pt x="860712" y="442269"/>
                  </a:lnTo>
                  <a:lnTo>
                    <a:pt x="854000" y="452254"/>
                  </a:lnTo>
                  <a:lnTo>
                    <a:pt x="844015" y="458965"/>
                  </a:lnTo>
                  <a:lnTo>
                    <a:pt x="831737" y="461421"/>
                  </a:lnTo>
                  <a:lnTo>
                    <a:pt x="153659" y="461421"/>
                  </a:lnTo>
                  <a:lnTo>
                    <a:pt x="153659" y="1616706"/>
                  </a:lnTo>
                  <a:lnTo>
                    <a:pt x="189609" y="1633029"/>
                  </a:lnTo>
                  <a:lnTo>
                    <a:pt x="218192" y="1659556"/>
                  </a:lnTo>
                  <a:lnTo>
                    <a:pt x="237063" y="1694049"/>
                  </a:lnTo>
                  <a:lnTo>
                    <a:pt x="243875" y="1734271"/>
                  </a:lnTo>
                  <a:lnTo>
                    <a:pt x="234362" y="1781514"/>
                  </a:lnTo>
                  <a:lnTo>
                    <a:pt x="208370" y="1820190"/>
                  </a:lnTo>
                  <a:lnTo>
                    <a:pt x="169719" y="1846317"/>
                  </a:lnTo>
                  <a:lnTo>
                    <a:pt x="122228" y="1855911"/>
                  </a:lnTo>
                  <a:lnTo>
                    <a:pt x="74646" y="1846317"/>
                  </a:lnTo>
                  <a:lnTo>
                    <a:pt x="35795" y="1820190"/>
                  </a:lnTo>
                  <a:lnTo>
                    <a:pt x="9603" y="1781514"/>
                  </a:lnTo>
                  <a:lnTo>
                    <a:pt x="0" y="1734271"/>
                  </a:lnTo>
                  <a:lnTo>
                    <a:pt x="6811" y="1694049"/>
                  </a:lnTo>
                  <a:lnTo>
                    <a:pt x="25682" y="1659556"/>
                  </a:lnTo>
                  <a:lnTo>
                    <a:pt x="54266" y="1633029"/>
                  </a:lnTo>
                  <a:lnTo>
                    <a:pt x="90216" y="1616706"/>
                  </a:lnTo>
                  <a:lnTo>
                    <a:pt x="90216" y="429992"/>
                  </a:lnTo>
                  <a:lnTo>
                    <a:pt x="92671" y="417716"/>
                  </a:lnTo>
                  <a:lnTo>
                    <a:pt x="99383" y="407731"/>
                  </a:lnTo>
                  <a:lnTo>
                    <a:pt x="109369" y="401019"/>
                  </a:lnTo>
                  <a:lnTo>
                    <a:pt x="121646" y="398564"/>
                  </a:lnTo>
                  <a:lnTo>
                    <a:pt x="800307" y="398564"/>
                  </a:lnTo>
                  <a:lnTo>
                    <a:pt x="800307" y="0"/>
                  </a:lnTo>
                  <a:close/>
                </a:path>
                <a:path w="2188845" h="1856105">
                  <a:moveTo>
                    <a:pt x="1325308" y="0"/>
                  </a:moveTo>
                  <a:lnTo>
                    <a:pt x="1388169" y="0"/>
                  </a:lnTo>
                  <a:lnTo>
                    <a:pt x="1388169" y="398564"/>
                  </a:lnTo>
                  <a:lnTo>
                    <a:pt x="2066830" y="398564"/>
                  </a:lnTo>
                  <a:lnTo>
                    <a:pt x="2079107" y="401019"/>
                  </a:lnTo>
                  <a:lnTo>
                    <a:pt x="2089093" y="407731"/>
                  </a:lnTo>
                  <a:lnTo>
                    <a:pt x="2095804" y="417716"/>
                  </a:lnTo>
                  <a:lnTo>
                    <a:pt x="2098260" y="429992"/>
                  </a:lnTo>
                  <a:lnTo>
                    <a:pt x="2098260" y="1616706"/>
                  </a:lnTo>
                  <a:lnTo>
                    <a:pt x="2134210" y="1633029"/>
                  </a:lnTo>
                  <a:lnTo>
                    <a:pt x="2162794" y="1659556"/>
                  </a:lnTo>
                  <a:lnTo>
                    <a:pt x="2181665" y="1694049"/>
                  </a:lnTo>
                  <a:lnTo>
                    <a:pt x="2188476" y="1734271"/>
                  </a:lnTo>
                  <a:lnTo>
                    <a:pt x="2178964" y="1781514"/>
                  </a:lnTo>
                  <a:lnTo>
                    <a:pt x="2152972" y="1820190"/>
                  </a:lnTo>
                  <a:lnTo>
                    <a:pt x="2114320" y="1846317"/>
                  </a:lnTo>
                  <a:lnTo>
                    <a:pt x="2066830" y="1855911"/>
                  </a:lnTo>
                  <a:lnTo>
                    <a:pt x="2019584" y="1846317"/>
                  </a:lnTo>
                  <a:lnTo>
                    <a:pt x="1980906" y="1820190"/>
                  </a:lnTo>
                  <a:lnTo>
                    <a:pt x="1954777" y="1781514"/>
                  </a:lnTo>
                  <a:lnTo>
                    <a:pt x="1945183" y="1734271"/>
                  </a:lnTo>
                  <a:lnTo>
                    <a:pt x="1951995" y="1694049"/>
                  </a:lnTo>
                  <a:lnTo>
                    <a:pt x="1970865" y="1659556"/>
                  </a:lnTo>
                  <a:lnTo>
                    <a:pt x="1999449" y="1633029"/>
                  </a:lnTo>
                  <a:lnTo>
                    <a:pt x="2035399" y="1616706"/>
                  </a:lnTo>
                  <a:lnTo>
                    <a:pt x="2035399" y="460839"/>
                  </a:lnTo>
                  <a:lnTo>
                    <a:pt x="1356739" y="460839"/>
                  </a:lnTo>
                  <a:lnTo>
                    <a:pt x="1325308" y="429992"/>
                  </a:lnTo>
                  <a:lnTo>
                    <a:pt x="1325308" y="0"/>
                  </a:lnTo>
                  <a:close/>
                </a:path>
              </a:pathLst>
            </a:custGeom>
            <a:solidFill>
              <a:srgbClr val="E6E6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Google Shape;178;g7e1f44ba7f_2_149">
            <a:extLst>
              <a:ext uri="{FF2B5EF4-FFF2-40B4-BE49-F238E27FC236}">
                <a16:creationId xmlns:a16="http://schemas.microsoft.com/office/drawing/2014/main" id="{5808B411-9183-4687-6B09-65102562CB60}"/>
              </a:ext>
            </a:extLst>
          </p:cNvPr>
          <p:cNvSpPr txBox="1"/>
          <p:nvPr/>
        </p:nvSpPr>
        <p:spPr>
          <a:xfrm>
            <a:off x="1787903" y="1136928"/>
            <a:ext cx="15909772" cy="182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Calibri"/>
                <a:cs typeface="Calibri"/>
                <a:sym typeface="Calibri"/>
              </a:rPr>
              <a:t>LINEA A – </a:t>
            </a: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Calibri"/>
                <a:cs typeface="Calibri"/>
                <a:sym typeface="Calibri"/>
              </a:rPr>
              <a:t>fondi per il potenziamento dei servizi del Centro</a:t>
            </a:r>
            <a:endParaRPr kumimoji="0" lang="it-IT" sz="4400" b="1" i="0" u="none" strike="noStrike" kern="1200" cap="none" spc="0" normalizeH="0" baseline="0" noProof="0">
              <a:ln>
                <a:noFill/>
              </a:ln>
              <a:solidFill>
                <a:srgbClr val="953737"/>
              </a:solidFill>
              <a:effectLst/>
              <a:uLnTx/>
              <a:uFillTx/>
              <a:latin typeface="Consolas" panose="020B0609020204030204" pitchFamily="49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/>
                <a:cs typeface="Calibri"/>
                <a:sym typeface="Calibri"/>
              </a:rPr>
              <a:t>4.250.000€ entro 30.06.2026: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ACA7AF0-55EC-293E-EBA4-1E1FFA6FFC9E}"/>
              </a:ext>
            </a:extLst>
          </p:cNvPr>
          <p:cNvGrpSpPr/>
          <p:nvPr/>
        </p:nvGrpSpPr>
        <p:grpSpPr>
          <a:xfrm>
            <a:off x="1186852" y="8488746"/>
            <a:ext cx="18378337" cy="4002741"/>
            <a:chOff x="2079957" y="5212500"/>
            <a:chExt cx="17337445" cy="4002741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DD6FD739-2DDE-CD67-D488-ED640D547CAA}"/>
                </a:ext>
              </a:extLst>
            </p:cNvPr>
            <p:cNvSpPr/>
            <p:nvPr/>
          </p:nvSpPr>
          <p:spPr>
            <a:xfrm rot="5400000">
              <a:off x="17804453" y="6307052"/>
              <a:ext cx="1745631" cy="1480267"/>
            </a:xfrm>
            <a:custGeom>
              <a:avLst/>
              <a:gdLst/>
              <a:ahLst/>
              <a:cxnLst/>
              <a:rect l="l" t="t" r="r" b="b"/>
              <a:pathLst>
                <a:path w="2188845" h="1856105">
                  <a:moveTo>
                    <a:pt x="1058733" y="0"/>
                  </a:moveTo>
                  <a:lnTo>
                    <a:pt x="1121594" y="0"/>
                  </a:lnTo>
                  <a:lnTo>
                    <a:pt x="1121594" y="1616706"/>
                  </a:lnTo>
                  <a:lnTo>
                    <a:pt x="1157544" y="1633029"/>
                  </a:lnTo>
                  <a:lnTo>
                    <a:pt x="1186128" y="1659556"/>
                  </a:lnTo>
                  <a:lnTo>
                    <a:pt x="1204999" y="1694049"/>
                  </a:lnTo>
                  <a:lnTo>
                    <a:pt x="1211810" y="1734271"/>
                  </a:lnTo>
                  <a:lnTo>
                    <a:pt x="1202297" y="1781514"/>
                  </a:lnTo>
                  <a:lnTo>
                    <a:pt x="1176306" y="1820190"/>
                  </a:lnTo>
                  <a:lnTo>
                    <a:pt x="1137655" y="1846317"/>
                  </a:lnTo>
                  <a:lnTo>
                    <a:pt x="1090164" y="1855911"/>
                  </a:lnTo>
                  <a:lnTo>
                    <a:pt x="1042918" y="1846317"/>
                  </a:lnTo>
                  <a:lnTo>
                    <a:pt x="1004240" y="1820190"/>
                  </a:lnTo>
                  <a:lnTo>
                    <a:pt x="978111" y="1781514"/>
                  </a:lnTo>
                  <a:lnTo>
                    <a:pt x="968517" y="1734271"/>
                  </a:lnTo>
                  <a:lnTo>
                    <a:pt x="975329" y="1694049"/>
                  </a:lnTo>
                  <a:lnTo>
                    <a:pt x="994199" y="1659556"/>
                  </a:lnTo>
                  <a:lnTo>
                    <a:pt x="1022783" y="1633029"/>
                  </a:lnTo>
                  <a:lnTo>
                    <a:pt x="1058733" y="1616706"/>
                  </a:lnTo>
                  <a:lnTo>
                    <a:pt x="1058733" y="0"/>
                  </a:lnTo>
                  <a:close/>
                </a:path>
                <a:path w="2188845" h="1856105">
                  <a:moveTo>
                    <a:pt x="800307" y="0"/>
                  </a:moveTo>
                  <a:lnTo>
                    <a:pt x="863167" y="0"/>
                  </a:lnTo>
                  <a:lnTo>
                    <a:pt x="863167" y="429992"/>
                  </a:lnTo>
                  <a:lnTo>
                    <a:pt x="860712" y="442269"/>
                  </a:lnTo>
                  <a:lnTo>
                    <a:pt x="854000" y="452254"/>
                  </a:lnTo>
                  <a:lnTo>
                    <a:pt x="844015" y="458965"/>
                  </a:lnTo>
                  <a:lnTo>
                    <a:pt x="831737" y="461421"/>
                  </a:lnTo>
                  <a:lnTo>
                    <a:pt x="153659" y="461421"/>
                  </a:lnTo>
                  <a:lnTo>
                    <a:pt x="153659" y="1616706"/>
                  </a:lnTo>
                  <a:lnTo>
                    <a:pt x="189609" y="1633029"/>
                  </a:lnTo>
                  <a:lnTo>
                    <a:pt x="218192" y="1659556"/>
                  </a:lnTo>
                  <a:lnTo>
                    <a:pt x="237063" y="1694049"/>
                  </a:lnTo>
                  <a:lnTo>
                    <a:pt x="243875" y="1734271"/>
                  </a:lnTo>
                  <a:lnTo>
                    <a:pt x="234362" y="1781514"/>
                  </a:lnTo>
                  <a:lnTo>
                    <a:pt x="208370" y="1820190"/>
                  </a:lnTo>
                  <a:lnTo>
                    <a:pt x="169719" y="1846317"/>
                  </a:lnTo>
                  <a:lnTo>
                    <a:pt x="122228" y="1855911"/>
                  </a:lnTo>
                  <a:lnTo>
                    <a:pt x="74646" y="1846317"/>
                  </a:lnTo>
                  <a:lnTo>
                    <a:pt x="35795" y="1820190"/>
                  </a:lnTo>
                  <a:lnTo>
                    <a:pt x="9603" y="1781514"/>
                  </a:lnTo>
                  <a:lnTo>
                    <a:pt x="0" y="1734271"/>
                  </a:lnTo>
                  <a:lnTo>
                    <a:pt x="6811" y="1694049"/>
                  </a:lnTo>
                  <a:lnTo>
                    <a:pt x="25682" y="1659556"/>
                  </a:lnTo>
                  <a:lnTo>
                    <a:pt x="54266" y="1633029"/>
                  </a:lnTo>
                  <a:lnTo>
                    <a:pt x="90216" y="1616706"/>
                  </a:lnTo>
                  <a:lnTo>
                    <a:pt x="90216" y="429992"/>
                  </a:lnTo>
                  <a:lnTo>
                    <a:pt x="92671" y="417716"/>
                  </a:lnTo>
                  <a:lnTo>
                    <a:pt x="99383" y="407731"/>
                  </a:lnTo>
                  <a:lnTo>
                    <a:pt x="109369" y="401019"/>
                  </a:lnTo>
                  <a:lnTo>
                    <a:pt x="121646" y="398564"/>
                  </a:lnTo>
                  <a:lnTo>
                    <a:pt x="800307" y="398564"/>
                  </a:lnTo>
                  <a:lnTo>
                    <a:pt x="800307" y="0"/>
                  </a:lnTo>
                  <a:close/>
                </a:path>
                <a:path w="2188845" h="1856105">
                  <a:moveTo>
                    <a:pt x="1325308" y="0"/>
                  </a:moveTo>
                  <a:lnTo>
                    <a:pt x="1388169" y="0"/>
                  </a:lnTo>
                  <a:lnTo>
                    <a:pt x="1388169" y="398564"/>
                  </a:lnTo>
                  <a:lnTo>
                    <a:pt x="2066830" y="398564"/>
                  </a:lnTo>
                  <a:lnTo>
                    <a:pt x="2079107" y="401019"/>
                  </a:lnTo>
                  <a:lnTo>
                    <a:pt x="2089093" y="407731"/>
                  </a:lnTo>
                  <a:lnTo>
                    <a:pt x="2095804" y="417716"/>
                  </a:lnTo>
                  <a:lnTo>
                    <a:pt x="2098260" y="429992"/>
                  </a:lnTo>
                  <a:lnTo>
                    <a:pt x="2098260" y="1616706"/>
                  </a:lnTo>
                  <a:lnTo>
                    <a:pt x="2134210" y="1633029"/>
                  </a:lnTo>
                  <a:lnTo>
                    <a:pt x="2162794" y="1659556"/>
                  </a:lnTo>
                  <a:lnTo>
                    <a:pt x="2181665" y="1694049"/>
                  </a:lnTo>
                  <a:lnTo>
                    <a:pt x="2188476" y="1734271"/>
                  </a:lnTo>
                  <a:lnTo>
                    <a:pt x="2178964" y="1781514"/>
                  </a:lnTo>
                  <a:lnTo>
                    <a:pt x="2152972" y="1820190"/>
                  </a:lnTo>
                  <a:lnTo>
                    <a:pt x="2114320" y="1846317"/>
                  </a:lnTo>
                  <a:lnTo>
                    <a:pt x="2066830" y="1855911"/>
                  </a:lnTo>
                  <a:lnTo>
                    <a:pt x="2019584" y="1846317"/>
                  </a:lnTo>
                  <a:lnTo>
                    <a:pt x="1980906" y="1820190"/>
                  </a:lnTo>
                  <a:lnTo>
                    <a:pt x="1954777" y="1781514"/>
                  </a:lnTo>
                  <a:lnTo>
                    <a:pt x="1945183" y="1734271"/>
                  </a:lnTo>
                  <a:lnTo>
                    <a:pt x="1951995" y="1694049"/>
                  </a:lnTo>
                  <a:lnTo>
                    <a:pt x="1970865" y="1659556"/>
                  </a:lnTo>
                  <a:lnTo>
                    <a:pt x="1999449" y="1633029"/>
                  </a:lnTo>
                  <a:lnTo>
                    <a:pt x="2035399" y="1616706"/>
                  </a:lnTo>
                  <a:lnTo>
                    <a:pt x="2035399" y="460839"/>
                  </a:lnTo>
                  <a:lnTo>
                    <a:pt x="1356739" y="460839"/>
                  </a:lnTo>
                  <a:lnTo>
                    <a:pt x="1325308" y="429992"/>
                  </a:lnTo>
                  <a:lnTo>
                    <a:pt x="1325308" y="0"/>
                  </a:lnTo>
                  <a:close/>
                </a:path>
              </a:pathLst>
            </a:custGeom>
            <a:solidFill>
              <a:srgbClr val="E6E6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78;g7e1f44ba7f_2_149">
              <a:extLst>
                <a:ext uri="{FF2B5EF4-FFF2-40B4-BE49-F238E27FC236}">
                  <a16:creationId xmlns:a16="http://schemas.microsoft.com/office/drawing/2014/main" id="{90BE3A98-89C4-7531-28A9-B579C063015B}"/>
                </a:ext>
              </a:extLst>
            </p:cNvPr>
            <p:cNvSpPr txBox="1"/>
            <p:nvPr/>
          </p:nvSpPr>
          <p:spPr>
            <a:xfrm>
              <a:off x="2079957" y="5212500"/>
              <a:ext cx="15857177" cy="182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6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/>
                  <a:cs typeface="Calibri"/>
                  <a:sym typeface="Calibri"/>
                </a:rPr>
                <a:t>EDIH BI-REX ++ «servizi co-finanziati alle imprese</a:t>
              </a: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/>
                  <a:ea typeface="Calibri"/>
                  <a:cs typeface="Calibri"/>
                  <a:sym typeface="Calibri"/>
                </a:rPr>
                <a:t>»</a:t>
              </a:r>
              <a:endPara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/>
                <a:cs typeface="Calibri"/>
                <a:sym typeface="Calibri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6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/>
                  <a:cs typeface="Calibri"/>
                  <a:sym typeface="Calibri"/>
                </a:rPr>
                <a:t>1.300.000€ entro il 30.06.2026</a:t>
              </a:r>
              <a:endPara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 panose="020B0609020204030204" pitchFamily="49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23FE2A3-B2C5-882D-C3F0-4E455D0B4A9A}"/>
                </a:ext>
              </a:extLst>
            </p:cNvPr>
            <p:cNvGrpSpPr/>
            <p:nvPr/>
          </p:nvGrpSpPr>
          <p:grpSpPr>
            <a:xfrm>
              <a:off x="2767502" y="7326776"/>
              <a:ext cx="14935378" cy="1888465"/>
              <a:chOff x="2120443" y="6107017"/>
              <a:chExt cx="14935378" cy="1888465"/>
            </a:xfrm>
          </p:grpSpPr>
          <p:sp>
            <p:nvSpPr>
              <p:cNvPr id="13" name="Google Shape;272;p25">
                <a:extLst>
                  <a:ext uri="{FF2B5EF4-FFF2-40B4-BE49-F238E27FC236}">
                    <a16:creationId xmlns:a16="http://schemas.microsoft.com/office/drawing/2014/main" id="{CEFC9E76-A713-A573-7BE0-7EED1FCE20B2}"/>
                  </a:ext>
                </a:extLst>
              </p:cNvPr>
              <p:cNvSpPr/>
              <p:nvPr/>
            </p:nvSpPr>
            <p:spPr>
              <a:xfrm>
                <a:off x="9504253" y="7221080"/>
                <a:ext cx="6035631" cy="774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1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ED40FA3-BAC4-403A-FE0E-0AF0913F3D1C}"/>
                  </a:ext>
                </a:extLst>
              </p:cNvPr>
              <p:cNvSpPr txBox="1"/>
              <p:nvPr/>
            </p:nvSpPr>
            <p:spPr>
              <a:xfrm>
                <a:off x="2120443" y="6107017"/>
                <a:ext cx="14935378" cy="1638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>
                <a:defPPr>
                  <a:defRPr kern="0"/>
                </a:defPPr>
                <a:lvl1pPr marL="575310" indent="-571500" algn="r" defTabSz="914400" rtl="0" eaLnBrk="1" latinLnBrk="0" hangingPunct="1">
                  <a:spcAft>
                    <a:spcPts val="120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/>
                    <a:cs typeface="Arial" panose="020B0604020202020204" pitchFamily="34" charset="0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it-IT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Arial" panose="020B0604020202020204" pitchFamily="34" charset="0"/>
                </a:endParaRPr>
              </a:p>
              <a:p>
                <a:pPr marL="57531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Calibri" panose="020F0502020204030204"/>
                  <a:cs typeface="Arial" panose="020B0604020202020204" pitchFamily="34" charset="0"/>
                </a:endParaRPr>
              </a:p>
              <a:p>
                <a:pPr marL="381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Calibri" panose="020F0502020204030204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56551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22238"/>
            <a:ext cx="18288000" cy="1289050"/>
          </a:xfrm>
        </p:spPr>
        <p:txBody>
          <a:bodyPr>
            <a:noAutofit/>
          </a:bodyPr>
          <a:lstStyle/>
          <a:p>
            <a:pPr algn="ctr"/>
            <a:r>
              <a:rPr lang="it-IT" sz="6000" spc="160">
                <a:solidFill>
                  <a:srgbClr val="800000"/>
                </a:solidFill>
              </a:rPr>
              <a:t>BI-REX NEL PNRR DL 10 MARZO 2023</a:t>
            </a:r>
          </a:p>
        </p:txBody>
      </p:sp>
      <p:sp>
        <p:nvSpPr>
          <p:cNvPr id="5" name="Google Shape;151;p2">
            <a:extLst>
              <a:ext uri="{FF2B5EF4-FFF2-40B4-BE49-F238E27FC236}">
                <a16:creationId xmlns:a16="http://schemas.microsoft.com/office/drawing/2014/main" id="{B2BAF897-C4DB-E402-290A-4868813AA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745" y="1411288"/>
            <a:ext cx="14754713" cy="6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0" tIns="91400" rIns="182850" bIns="9140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0" cap="none" spc="16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/>
                <a:ea typeface="+mj-ea"/>
                <a:sym typeface="Calibri" pitchFamily="34" charset="0"/>
              </a:rPr>
              <a:t>Linea B2|EDIH – Servizi Cofinanziati alle imprese</a:t>
            </a:r>
            <a:endParaRPr kumimoji="0" lang="it-IT" altLang="it-IT" sz="2800" b="1" i="0" u="none" strike="noStrike" kern="0" cap="none" spc="0" normalizeH="0" baseline="0" noProof="0">
              <a:ln>
                <a:noFill/>
              </a:ln>
              <a:solidFill>
                <a:srgbClr val="953737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79EDA7-EE74-F5AF-4D82-3E0B3051B3E8}"/>
              </a:ext>
            </a:extLst>
          </p:cNvPr>
          <p:cNvSpPr txBox="1"/>
          <p:nvPr/>
        </p:nvSpPr>
        <p:spPr>
          <a:xfrm>
            <a:off x="4825693" y="9625243"/>
            <a:ext cx="8220836" cy="98501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marL="0" marR="0" lvl="0" indent="0" algn="ctr" defTabSz="9144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 PMI Regime di Aiuto di Stato art 28 o 31 (per formazione) del GBER</a:t>
            </a:r>
          </a:p>
          <a:p>
            <a:pPr marL="0" marR="0" lvl="0" indent="0" algn="ctr" defTabSz="9144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 Grandi Imprese Regime «De </a:t>
            </a:r>
            <a:r>
              <a:rPr kumimoji="0" lang="it-IT" sz="1800" b="0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minimis</a:t>
            </a:r>
            <a:r>
              <a:rPr kumimoji="0" lang="it-IT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» o 31 (per formazione) del GBER</a:t>
            </a:r>
          </a:p>
          <a:p>
            <a:pPr marL="0" marR="0" lvl="0" indent="0" algn="ctr" defTabSz="9144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1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F4BD1807-4451-998A-CBFC-2A82A05F2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2995" y="2380182"/>
          <a:ext cx="14016976" cy="699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334139" imgH="4209940" progId="Excel.Sheet.12">
                  <p:embed/>
                </p:oleObj>
              </mc:Choice>
              <mc:Fallback>
                <p:oleObj name="Worksheet" r:id="rId3" imgW="7334139" imgH="4209940" progId="Excel.Sheet.12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F4BD1807-4451-998A-CBFC-2A82A05F22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2995" y="2380182"/>
                        <a:ext cx="14016976" cy="6999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ject 3">
            <a:extLst>
              <a:ext uri="{FF2B5EF4-FFF2-40B4-BE49-F238E27FC236}">
                <a16:creationId xmlns:a16="http://schemas.microsoft.com/office/drawing/2014/main" id="{20E7F176-63A9-4232-4C18-4C7556B1AD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5154916" y="0"/>
            <a:ext cx="3133084" cy="20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4074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9E39-2AAF-75AC-A10B-FA4FF5E1D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B388FFF9-6094-2A62-312E-1861B690F4A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0243" y="423810"/>
            <a:ext cx="17651186" cy="105936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+mj-ea"/>
                <a:cs typeface="Calibri"/>
              </a:rPr>
              <a:t>ALTRE OPPORTUNITA’ COFINANZIATE DEL NETWORK BI-REX</a:t>
            </a:r>
            <a:endParaRPr kumimoji="0" lang="it-IT" sz="4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9C3C61-5B1A-2319-FB20-940A330F2A40}"/>
              </a:ext>
            </a:extLst>
          </p:cNvPr>
          <p:cNvGrpSpPr/>
          <p:nvPr/>
        </p:nvGrpSpPr>
        <p:grpSpPr>
          <a:xfrm>
            <a:off x="1241729" y="2462224"/>
            <a:ext cx="14617993" cy="2433472"/>
            <a:chOff x="1432987" y="1724917"/>
            <a:chExt cx="14617993" cy="2473026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9E2F499A-E82B-D002-A4F8-23DD7C46296E}"/>
                </a:ext>
              </a:extLst>
            </p:cNvPr>
            <p:cNvSpPr/>
            <p:nvPr/>
          </p:nvSpPr>
          <p:spPr>
            <a:xfrm>
              <a:off x="1432987" y="1724917"/>
              <a:ext cx="14617993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D34F2F-D124-2309-8279-2002C4B6B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2728" y="2011326"/>
              <a:ext cx="1905000" cy="1905000"/>
            </a:xfrm>
            <a:prstGeom prst="rect">
              <a:avLst/>
            </a:prstGeom>
            <a:ln w="57150"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EC1461-B02C-1DF9-EA3B-78228C15E5E0}"/>
                </a:ext>
              </a:extLst>
            </p:cNvPr>
            <p:cNvSpPr txBox="1"/>
            <p:nvPr/>
          </p:nvSpPr>
          <p:spPr>
            <a:xfrm>
              <a:off x="3903289" y="1931635"/>
              <a:ext cx="11993526" cy="2064342"/>
            </a:xfrm>
            <a:prstGeom prst="rect">
              <a:avLst/>
            </a:prstGeom>
            <a:noFill/>
            <a:ln w="5715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/>
                  <a:cs typeface="Arial"/>
                </a:rPr>
                <a:t>CTE COBO</a:t>
              </a: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Arial"/>
                </a:rPr>
                <a:t>Accesso a &gt;2 Mln € di asset per start-up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Arial"/>
                </a:rPr>
                <a:t>Programma di accelerazione CTE Cobo (6 startup Industry 4.0)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Arial"/>
                </a:rPr>
                <a:t>Sviluppo di POC co-finanziate al 50% con COBO Tech Transfer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74CE9B-E237-11D6-9842-4444371A9C8D}"/>
              </a:ext>
            </a:extLst>
          </p:cNvPr>
          <p:cNvGrpSpPr/>
          <p:nvPr/>
        </p:nvGrpSpPr>
        <p:grpSpPr>
          <a:xfrm>
            <a:off x="2819163" y="5197198"/>
            <a:ext cx="14588346" cy="2555414"/>
            <a:chOff x="2304643" y="4529254"/>
            <a:chExt cx="13746336" cy="28086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48EBF3-ADC9-BB3F-E518-4ADA13BD7B96}"/>
                </a:ext>
              </a:extLst>
            </p:cNvPr>
            <p:cNvSpPr/>
            <p:nvPr/>
          </p:nvSpPr>
          <p:spPr>
            <a:xfrm>
              <a:off x="2304643" y="4529254"/>
              <a:ext cx="13746336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F2B797-FEDF-0ACF-5162-5FED571CF7BB}"/>
                </a:ext>
              </a:extLst>
            </p:cNvPr>
            <p:cNvSpPr txBox="1"/>
            <p:nvPr/>
          </p:nvSpPr>
          <p:spPr>
            <a:xfrm>
              <a:off x="3125465" y="5342086"/>
              <a:ext cx="12385821" cy="199586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Programma di accelerazione </a:t>
              </a:r>
              <a:r>
                <a:rPr kumimoji="0" lang="it-IT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I-Tech</a:t>
              </a: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 </a:t>
              </a:r>
              <a:r>
                <a:rPr kumimoji="0" lang="it-IT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innovation</a:t>
              </a: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 2025 – 2027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Accesso a competenze e asset del Competence Center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BI-REX è partner tecnico per il verticale Industry 4.0.</a:t>
              </a: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1228E6-9A70-7C08-053C-EC0572008BEF}"/>
              </a:ext>
            </a:extLst>
          </p:cNvPr>
          <p:cNvGrpSpPr/>
          <p:nvPr/>
        </p:nvGrpSpPr>
        <p:grpSpPr>
          <a:xfrm>
            <a:off x="3439128" y="5330693"/>
            <a:ext cx="14617993" cy="5115612"/>
            <a:chOff x="1432985" y="4691005"/>
            <a:chExt cx="14617993" cy="511561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6EEE0D-C4FE-9A55-55E0-371199ACE0CC}"/>
                </a:ext>
              </a:extLst>
            </p:cNvPr>
            <p:cNvSpPr/>
            <p:nvPr/>
          </p:nvSpPr>
          <p:spPr>
            <a:xfrm>
              <a:off x="1432985" y="7333591"/>
              <a:ext cx="14617993" cy="2473026"/>
            </a:xfrm>
            <a:solidFill>
              <a:schemeClr val="tx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853B6F-7C30-CFAC-B150-485AF425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7582" y="4691005"/>
              <a:ext cx="1905000" cy="1905000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A0652B-9DB5-F31B-5A40-94A101DBC23E}"/>
              </a:ext>
            </a:extLst>
          </p:cNvPr>
          <p:cNvSpPr txBox="1"/>
          <p:nvPr/>
        </p:nvSpPr>
        <p:spPr>
          <a:xfrm>
            <a:off x="620486" y="1482507"/>
            <a:ext cx="16165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cs typeface="Calibri"/>
              </a:rPr>
              <a:t>Progetti dedicati alle start-up</a:t>
            </a:r>
            <a:endParaRPr kumimoji="0" lang="it-IT" sz="36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310277F-1BD6-2EE2-7137-666CDF6B54EF}"/>
              </a:ext>
            </a:extLst>
          </p:cNvPr>
          <p:cNvSpPr txBox="1"/>
          <p:nvPr/>
        </p:nvSpPr>
        <p:spPr>
          <a:xfrm>
            <a:off x="2966123" y="5337866"/>
            <a:ext cx="11993526" cy="892552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Arial"/>
                <a:cs typeface="Arial"/>
              </a:rPr>
              <a:t>G-FACTOR 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953737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" name="Group 26">
            <a:extLst>
              <a:ext uri="{FF2B5EF4-FFF2-40B4-BE49-F238E27FC236}">
                <a16:creationId xmlns:a16="http://schemas.microsoft.com/office/drawing/2014/main" id="{BA4AD8CB-8883-65AB-89E3-0639ACD5FDC4}"/>
              </a:ext>
            </a:extLst>
          </p:cNvPr>
          <p:cNvGrpSpPr/>
          <p:nvPr/>
        </p:nvGrpSpPr>
        <p:grpSpPr>
          <a:xfrm>
            <a:off x="1241729" y="7703695"/>
            <a:ext cx="14617993" cy="2250011"/>
            <a:chOff x="1432987" y="1724917"/>
            <a:chExt cx="14617993" cy="2473026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40D65DE6-A73F-D06E-194A-ECA18CE1EE4E}"/>
                </a:ext>
              </a:extLst>
            </p:cNvPr>
            <p:cNvSpPr/>
            <p:nvPr/>
          </p:nvSpPr>
          <p:spPr>
            <a:xfrm>
              <a:off x="1432987" y="1724917"/>
              <a:ext cx="14617993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359DF933-F951-4A79-A234-0F7C0CC6B9B9}"/>
                </a:ext>
              </a:extLst>
            </p:cNvPr>
            <p:cNvSpPr txBox="1"/>
            <p:nvPr/>
          </p:nvSpPr>
          <p:spPr>
            <a:xfrm>
              <a:off x="3917802" y="2390469"/>
              <a:ext cx="11993526" cy="1420787"/>
            </a:xfrm>
            <a:prstGeom prst="rect">
              <a:avLst/>
            </a:prstGeom>
            <a:noFill/>
            <a:ln w="5715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III° bando del programma </a:t>
              </a:r>
              <a:r>
                <a:rPr kumimoji="0" lang="it-IT" sz="2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Ecosister</a:t>
              </a:r>
              <a:r>
                <a:rPr kumimoji="0" lang="it-IT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Accelerator dedicato alle start-up, all'interno del pillar Accelerazione sviluppato nel programma TTIP</a:t>
              </a:r>
            </a:p>
          </p:txBody>
        </p:sp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07A0045-BDFF-EB5F-1439-94E284120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778" y="7951019"/>
            <a:ext cx="1814636" cy="1814636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3560F77-C383-2FAF-2FC7-36F836582D9D}"/>
              </a:ext>
            </a:extLst>
          </p:cNvPr>
          <p:cNvSpPr txBox="1"/>
          <p:nvPr/>
        </p:nvSpPr>
        <p:spPr>
          <a:xfrm>
            <a:off x="3619506" y="7917462"/>
            <a:ext cx="11993526" cy="523220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Arial"/>
                <a:cs typeface="Arial"/>
              </a:rPr>
              <a:t>ECOSISTER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00843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432711-1B1A-1FE6-47BD-DEF9E780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50F6CB57-768D-72FB-5212-AFEB880B03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0243" y="423810"/>
            <a:ext cx="17651186" cy="105936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+mj-ea"/>
                <a:cs typeface="Calibri"/>
              </a:rPr>
              <a:t>ALTRE OPPORTUNITA’ COFINANZIATE DEL NETWORK BI-REX</a:t>
            </a:r>
            <a:endParaRPr kumimoji="0" lang="it-IT" sz="4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65909-1926-0C31-5A61-FEF9F9F3281B}"/>
              </a:ext>
            </a:extLst>
          </p:cNvPr>
          <p:cNvGrpSpPr/>
          <p:nvPr/>
        </p:nvGrpSpPr>
        <p:grpSpPr>
          <a:xfrm>
            <a:off x="1241729" y="2092787"/>
            <a:ext cx="14617993" cy="2354395"/>
            <a:chOff x="1432987" y="1528193"/>
            <a:chExt cx="14617993" cy="2669750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1D837C7-D1BF-3F04-1DAF-CB265585EF5D}"/>
                </a:ext>
              </a:extLst>
            </p:cNvPr>
            <p:cNvSpPr/>
            <p:nvPr/>
          </p:nvSpPr>
          <p:spPr>
            <a:xfrm>
              <a:off x="1432987" y="1724917"/>
              <a:ext cx="14617993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91BB1D-0828-CBF5-86E3-09BA95747663}"/>
                </a:ext>
              </a:extLst>
            </p:cNvPr>
            <p:cNvSpPr txBox="1"/>
            <p:nvPr/>
          </p:nvSpPr>
          <p:spPr>
            <a:xfrm>
              <a:off x="3917802" y="1528193"/>
              <a:ext cx="11993526" cy="2443007"/>
            </a:xfrm>
            <a:prstGeom prst="rect">
              <a:avLst/>
            </a:prstGeom>
            <a:noFill/>
            <a:ln w="5715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/>
                  <a:cs typeface="Arial"/>
                </a:rPr>
                <a:t>ECOSISTER </a:t>
              </a:r>
              <a:r>
                <a:rPr kumimoji="0" lang="it-IT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endParaRPr kumimoji="0" lang="it-IT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857250" marR="0" lvl="0" indent="-8572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II edizione di due programmi di Open Innovation dedicati alle imprese e ai solutori (spinoff, startup e ricercatori) all'interno del pillar Trasferimento Tecnologico sviluppato nel programma TTIP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B6B3D2-35E1-2509-A490-B4F629D21975}"/>
              </a:ext>
            </a:extLst>
          </p:cNvPr>
          <p:cNvGrpSpPr/>
          <p:nvPr/>
        </p:nvGrpSpPr>
        <p:grpSpPr>
          <a:xfrm>
            <a:off x="2789516" y="4625682"/>
            <a:ext cx="14617993" cy="1873524"/>
            <a:chOff x="1432986" y="4529254"/>
            <a:chExt cx="14617993" cy="24730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2DBDE9-F5ED-648F-2A09-33EAC27E4334}"/>
                </a:ext>
              </a:extLst>
            </p:cNvPr>
            <p:cNvSpPr/>
            <p:nvPr/>
          </p:nvSpPr>
          <p:spPr>
            <a:xfrm>
              <a:off x="1432986" y="4529254"/>
              <a:ext cx="14617993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893822-1948-A639-2A45-8B32E8EDAF25}"/>
                </a:ext>
              </a:extLst>
            </p:cNvPr>
            <p:cNvSpPr txBox="1"/>
            <p:nvPr/>
          </p:nvSpPr>
          <p:spPr>
            <a:xfrm>
              <a:off x="2429160" y="5460902"/>
              <a:ext cx="12046685" cy="117815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857250" marR="0" lvl="0" indent="-8572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/>
                </a:rPr>
                <a:t>Fondi POR FESR pari a 450 milioni Euro per imprese e start-up</a:t>
              </a:r>
            </a:p>
            <a:p>
              <a:pPr marL="857250" marR="0" lvl="0" indent="-8572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/>
                </a:rPr>
                <a:t>Fondi STEP pari a 750 milioni Euro per imprese</a:t>
              </a:r>
              <a:endParaRPr kumimoji="0" lang="it-IT" sz="2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80816E4-C6C6-CA18-5770-E647D9994344}"/>
              </a:ext>
            </a:extLst>
          </p:cNvPr>
          <p:cNvSpPr/>
          <p:nvPr/>
        </p:nvSpPr>
        <p:spPr>
          <a:xfrm>
            <a:off x="3406470" y="9589810"/>
            <a:ext cx="14617993" cy="2473026"/>
          </a:xfr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E12403-12D7-F5B8-1459-7A112844C5A7}"/>
              </a:ext>
            </a:extLst>
          </p:cNvPr>
          <p:cNvSpPr txBox="1"/>
          <p:nvPr/>
        </p:nvSpPr>
        <p:spPr>
          <a:xfrm>
            <a:off x="620486" y="1335546"/>
            <a:ext cx="16165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cs typeface="Calibri"/>
              </a:rPr>
              <a:t>Progetti nazionali </a:t>
            </a:r>
            <a:endParaRPr kumimoji="0" lang="it-IT" sz="36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779FD03E-776B-791A-510E-80303B065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78" y="2529928"/>
            <a:ext cx="1708293" cy="1708293"/>
          </a:xfrm>
          <a:prstGeom prst="rect">
            <a:avLst/>
          </a:prstGeom>
        </p:spPr>
      </p:pic>
      <p:pic>
        <p:nvPicPr>
          <p:cNvPr id="2050" name="Picture 2" descr="Regione Siciliana">
            <a:extLst>
              <a:ext uri="{FF2B5EF4-FFF2-40B4-BE49-F238E27FC236}">
                <a16:creationId xmlns:a16="http://schemas.microsoft.com/office/drawing/2014/main" id="{EFB41B74-366A-2BAB-318E-E5A52F70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489" y="4774848"/>
            <a:ext cx="1575192" cy="15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6225F80-1DD0-FC91-928B-35B828AA3FF4}"/>
              </a:ext>
            </a:extLst>
          </p:cNvPr>
          <p:cNvSpPr txBox="1"/>
          <p:nvPr/>
        </p:nvSpPr>
        <p:spPr>
          <a:xfrm>
            <a:off x="3374337" y="4782680"/>
            <a:ext cx="11993526" cy="523220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REGIONE SICILIANA</a:t>
            </a:r>
            <a:endParaRPr kumimoji="0" lang="it-IT" sz="2700" b="0" i="0" u="none" strike="noStrike" kern="0" cap="none" spc="0" normalizeH="0" baseline="0" noProof="0">
              <a:ln>
                <a:noFill/>
              </a:ln>
              <a:solidFill>
                <a:srgbClr val="95373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07C8F3D6-1BC1-235B-8E7F-E5A0AF456D7B}"/>
              </a:ext>
            </a:extLst>
          </p:cNvPr>
          <p:cNvGrpSpPr/>
          <p:nvPr/>
        </p:nvGrpSpPr>
        <p:grpSpPr>
          <a:xfrm>
            <a:off x="1078442" y="6759714"/>
            <a:ext cx="14676097" cy="1403199"/>
            <a:chOff x="1432987" y="1724917"/>
            <a:chExt cx="14676097" cy="2473026"/>
          </a:xfrm>
        </p:grpSpPr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64B891DB-88E2-106A-41A6-55EA18DE1E5B}"/>
                </a:ext>
              </a:extLst>
            </p:cNvPr>
            <p:cNvSpPr/>
            <p:nvPr/>
          </p:nvSpPr>
          <p:spPr>
            <a:xfrm>
              <a:off x="1432987" y="1724917"/>
              <a:ext cx="14617993" cy="2473026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CBEAF86C-DE26-DD1A-26AE-367456E0F345}"/>
                </a:ext>
              </a:extLst>
            </p:cNvPr>
            <p:cNvSpPr txBox="1"/>
            <p:nvPr/>
          </p:nvSpPr>
          <p:spPr>
            <a:xfrm>
              <a:off x="4115558" y="2015683"/>
              <a:ext cx="11993526" cy="895012"/>
            </a:xfrm>
            <a:prstGeom prst="rect">
              <a:avLst/>
            </a:prstGeom>
            <a:noFill/>
            <a:ln w="5715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700" b="1" i="0" u="none" strike="noStrike" kern="0" cap="none" spc="0" normalizeH="0" baseline="0" noProof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/>
                  <a:cs typeface="Arial"/>
                </a:rPr>
                <a:t>HEAL ITALIA </a:t>
              </a:r>
              <a:endParaRPr kumimoji="0" lang="it-IT" sz="22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Calibri" panose="020F0502020204030204"/>
                <a:cs typeface="Arial"/>
                <a:sym typeface="Calibri"/>
              </a:endParaRPr>
            </a:p>
          </p:txBody>
        </p: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933DAE66-7E8F-464F-3A6E-733B7D40E3C8}"/>
              </a:ext>
            </a:extLst>
          </p:cNvPr>
          <p:cNvGrpSpPr/>
          <p:nvPr/>
        </p:nvGrpSpPr>
        <p:grpSpPr>
          <a:xfrm>
            <a:off x="2789516" y="8356443"/>
            <a:ext cx="14617993" cy="1727293"/>
            <a:chOff x="1432986" y="4529254"/>
            <a:chExt cx="14617993" cy="2151314"/>
          </a:xfrm>
        </p:grpSpPr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F73F2A75-D372-89E3-F898-E8C125E44552}"/>
                </a:ext>
              </a:extLst>
            </p:cNvPr>
            <p:cNvSpPr/>
            <p:nvPr/>
          </p:nvSpPr>
          <p:spPr>
            <a:xfrm>
              <a:off x="1432986" y="4529254"/>
              <a:ext cx="14617993" cy="2151314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08152885-17EA-E287-16B5-53B22A9EDDBA}"/>
                </a:ext>
              </a:extLst>
            </p:cNvPr>
            <p:cNvSpPr txBox="1"/>
            <p:nvPr/>
          </p:nvSpPr>
          <p:spPr>
            <a:xfrm>
              <a:off x="2461821" y="5648866"/>
              <a:ext cx="10904793" cy="7031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/>
                </a:rPr>
                <a:t>Percorso di formazione e accelerazione d’impresa per gruppi di ricerca</a:t>
              </a:r>
              <a:endParaRPr kumimoji="0" lang="it-IT" sz="2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2">
            <a:extLst>
              <a:ext uri="{FF2B5EF4-FFF2-40B4-BE49-F238E27FC236}">
                <a16:creationId xmlns:a16="http://schemas.microsoft.com/office/drawing/2014/main" id="{051E78B4-AEC6-DAFC-9C3A-5A493747881F}"/>
              </a:ext>
            </a:extLst>
          </p:cNvPr>
          <p:cNvSpPr txBox="1"/>
          <p:nvPr/>
        </p:nvSpPr>
        <p:spPr>
          <a:xfrm>
            <a:off x="2639546" y="8627749"/>
            <a:ext cx="11993526" cy="50783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Arial"/>
                <a:cs typeface="Arial"/>
              </a:rPr>
              <a:t>DARE</a:t>
            </a:r>
            <a:endParaRPr kumimoji="0" lang="it-IT" sz="2700" b="0" i="0" u="none" strike="noStrike" kern="0" cap="none" spc="0" normalizeH="0" baseline="0" noProof="0">
              <a:ln>
                <a:noFill/>
              </a:ln>
              <a:solidFill>
                <a:srgbClr val="95373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CD49E70-4238-6FA1-CAE9-219E1BC45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07" b="7411"/>
          <a:stretch/>
        </p:blipFill>
        <p:spPr bwMode="auto">
          <a:xfrm>
            <a:off x="1402872" y="6778875"/>
            <a:ext cx="1639307" cy="6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66ED6AE-DFA6-8C7A-84F1-2BE4E65B2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1388"/>
          <a:stretch/>
        </p:blipFill>
        <p:spPr bwMode="auto">
          <a:xfrm>
            <a:off x="1230934" y="7445740"/>
            <a:ext cx="2241627" cy="6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 descr="Immagine che contiene testo, Carattere, Elementi grafici, logo">
            <a:extLst>
              <a:ext uri="{FF2B5EF4-FFF2-40B4-BE49-F238E27FC236}">
                <a16:creationId xmlns:a16="http://schemas.microsoft.com/office/drawing/2014/main" id="{0FC7B62A-1E00-2186-6D63-56001534A0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138" y="8554051"/>
            <a:ext cx="2374188" cy="1120319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798C04F7-6A5F-F264-C42B-060A30E6088B}"/>
              </a:ext>
            </a:extLst>
          </p:cNvPr>
          <p:cNvSpPr txBox="1"/>
          <p:nvPr/>
        </p:nvSpPr>
        <p:spPr>
          <a:xfrm>
            <a:off x="3823794" y="7546323"/>
            <a:ext cx="1090479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/>
              </a:rPr>
              <a:t>Bandi a cascata per imprese</a:t>
            </a:r>
            <a:endParaRPr kumimoji="0" lang="it-IT" sz="2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8600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3316C9-9B59-5684-5178-96D8ED621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DC9A10B7-6FD0-D33B-472B-778568784A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0243" y="423810"/>
            <a:ext cx="17651186" cy="105936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ea typeface="+mj-ea"/>
                <a:cs typeface="Calibri"/>
              </a:rPr>
              <a:t>ALTRE OPPORTUNITA’ COFINANZIATE DEL NETWORK BI-REX</a:t>
            </a:r>
            <a:endParaRPr kumimoji="0" lang="it-IT" sz="4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226050-212D-8DD9-6DD4-89A92BF555C4}"/>
              </a:ext>
            </a:extLst>
          </p:cNvPr>
          <p:cNvGrpSpPr/>
          <p:nvPr/>
        </p:nvGrpSpPr>
        <p:grpSpPr>
          <a:xfrm>
            <a:off x="1241729" y="3066380"/>
            <a:ext cx="14617993" cy="6502158"/>
            <a:chOff x="1432987" y="1724916"/>
            <a:chExt cx="14617993" cy="4828982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BAF81B93-1FFA-38ED-DEE8-D70C6C8AD54C}"/>
                </a:ext>
              </a:extLst>
            </p:cNvPr>
            <p:cNvSpPr/>
            <p:nvPr/>
          </p:nvSpPr>
          <p:spPr>
            <a:xfrm>
              <a:off x="1432987" y="1724916"/>
              <a:ext cx="14617993" cy="4828982"/>
            </a:xfrm>
            <a:prstGeom prst="rect">
              <a:avLst/>
            </a:prstGeom>
            <a:solidFill>
              <a:srgbClr val="F3F3F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E402E5-38AC-EC82-9B4A-00E3BFADE401}"/>
                </a:ext>
              </a:extLst>
            </p:cNvPr>
            <p:cNvSpPr txBox="1"/>
            <p:nvPr/>
          </p:nvSpPr>
          <p:spPr>
            <a:xfrm>
              <a:off x="3854302" y="1900570"/>
              <a:ext cx="11993526" cy="4502978"/>
            </a:xfrm>
            <a:prstGeom prst="rect">
              <a:avLst/>
            </a:prstGeom>
            <a:noFill/>
            <a:ln w="5715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EUROCC2</a:t>
              </a:r>
            </a:p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8 corsi gratuiti per aziende, startup e PA:</a:t>
              </a:r>
            </a:p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Calibri" panose="020F0502020204030204"/>
                <a:cs typeface="Calibri" panose="020F0502020204030204"/>
              </a:endParaRPr>
            </a:p>
            <a:p>
              <a:pPr marL="45720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2023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Supercalcolo nell’Industria (Bologna)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Artificial</a:t>
              </a: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Intelligence Base (Bologna)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Artificial</a:t>
              </a: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Intelligence Avanzato (Bologna)</a:t>
              </a:r>
            </a:p>
            <a:p>
              <a:pPr marL="45720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45720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95373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Parallel</a:t>
              </a: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Programming (Genova)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Artificial</a:t>
              </a: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Intelligence Avanzato (Bologna)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Quantum per le industrie (Milano)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Supercalcolo nell’Industria (Bologna)</a:t>
              </a:r>
            </a:p>
            <a:p>
              <a:pPr marL="1185863" marR="0" lvl="2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it-IT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Supercalcolo nell’Industria (Modena)</a:t>
              </a:r>
              <a:endPara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cs typeface="Calibri" panose="020F0502020204030204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B7ED87-CDB9-B78F-3AE5-0C21E4882B3B}"/>
              </a:ext>
            </a:extLst>
          </p:cNvPr>
          <p:cNvSpPr txBox="1"/>
          <p:nvPr/>
        </p:nvSpPr>
        <p:spPr>
          <a:xfrm>
            <a:off x="170319" y="1656655"/>
            <a:ext cx="16165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0" cap="none" spc="0" normalizeH="0" baseline="0" noProof="0">
                <a:ln>
                  <a:noFill/>
                </a:ln>
                <a:solidFill>
                  <a:srgbClr val="953737"/>
                </a:solidFill>
                <a:effectLst/>
                <a:uLnTx/>
                <a:uFillTx/>
                <a:latin typeface="Consolas"/>
                <a:cs typeface="Calibri"/>
              </a:rPr>
              <a:t>Progetti europei</a:t>
            </a:r>
            <a:endParaRPr kumimoji="0" lang="it-IT" sz="36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2BBD1-BD7F-FFDF-9F08-96D6A7BD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02" y="3475579"/>
            <a:ext cx="1664751" cy="16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6492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5346" y="6786927"/>
            <a:ext cx="2092653" cy="35000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23455" y="-285751"/>
            <a:ext cx="3745395" cy="24894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6226" y="1458712"/>
            <a:ext cx="4550352" cy="44784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4473" y="3462807"/>
            <a:ext cx="9979601" cy="31259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05582" y="9566305"/>
            <a:ext cx="2638436" cy="72069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82110" y="6456718"/>
            <a:ext cx="11365807" cy="665695"/>
          </a:xfrm>
          <a:prstGeom prst="rect">
            <a:avLst/>
          </a:prstGeom>
        </p:spPr>
        <p:txBody>
          <a:bodyPr vert="horz" wrap="square" lIns="0" tIns="216535" rIns="0" bIns="0" rtlCol="0" anchor="t">
            <a:spAutoFit/>
          </a:bodyPr>
          <a:lstStyle/>
          <a:p>
            <a:pPr marL="1819910" marR="5080" indent="-1807845" algn="ctr">
              <a:lnSpc>
                <a:spcPct val="79100"/>
              </a:lnSpc>
              <a:spcBef>
                <a:spcPts val="1705"/>
              </a:spcBef>
            </a:pPr>
            <a:r>
              <a:rPr sz="3600" b="0"/>
              <a:t>IL</a:t>
            </a:r>
            <a:r>
              <a:rPr sz="3600" b="0" spc="185"/>
              <a:t> </a:t>
            </a:r>
            <a:r>
              <a:rPr sz="3600" b="0"/>
              <a:t>COMPETENCE</a:t>
            </a:r>
            <a:r>
              <a:rPr sz="3600" b="0" spc="190"/>
              <a:t> </a:t>
            </a:r>
            <a:r>
              <a:rPr sz="3600" b="0" spc="-10"/>
              <a:t>CENTER </a:t>
            </a:r>
            <a:r>
              <a:rPr sz="3600" b="0"/>
              <a:t>DEI</a:t>
            </a:r>
            <a:r>
              <a:rPr sz="3600" b="0" spc="110"/>
              <a:t> </a:t>
            </a:r>
            <a:r>
              <a:rPr sz="3600" b="0"/>
              <a:t>BIG</a:t>
            </a:r>
            <a:r>
              <a:rPr sz="3600" b="0" spc="114"/>
              <a:t> </a:t>
            </a:r>
            <a:r>
              <a:rPr sz="3600" b="0" spc="-20"/>
              <a:t>DATA</a:t>
            </a:r>
            <a:endParaRPr lang="en-US" sz="3600" b="0" spc="-20"/>
          </a:p>
        </p:txBody>
      </p: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254206" y="1071067"/>
            <a:ext cx="15244840" cy="635815"/>
          </a:xfrm>
          <a:prstGeom prst="rect">
            <a:avLst/>
          </a:prstGeom>
        </p:spPr>
        <p:txBody>
          <a:bodyPr wrap="square" lIns="182880" tIns="91440" rIns="182880" bIns="91440" anchor="t">
            <a:spAutoFit/>
          </a:bodyPr>
          <a:lstStyle/>
          <a:p>
            <a:pPr algn="ctr">
              <a:lnSpc>
                <a:spcPct val="80000"/>
              </a:lnSpc>
              <a:spcBef>
                <a:spcPts val="660"/>
              </a:spcBef>
              <a:buClr>
                <a:schemeClr val="dk1"/>
              </a:buClr>
              <a:buSzPts val="1600"/>
            </a:pPr>
            <a:r>
              <a:rPr lang="en-US" sz="3600" b="1" i="1" dirty="0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Le </a:t>
            </a:r>
            <a:r>
              <a:rPr lang="en-US" sz="3600" b="1" i="1" dirty="0" err="1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attività</a:t>
            </a:r>
            <a:r>
              <a:rPr lang="en-US" sz="3600" b="1" i="1" dirty="0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 </a:t>
            </a:r>
            <a:r>
              <a:rPr lang="en-US" sz="3600" b="1" i="1" dirty="0" err="1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realizzate</a:t>
            </a:r>
            <a:r>
              <a:rPr lang="en-US" sz="3600" b="1" i="1" dirty="0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 </a:t>
            </a:r>
            <a:r>
              <a:rPr lang="en-US" sz="3600" b="1" i="1" dirty="0" err="1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assieme</a:t>
            </a:r>
            <a:r>
              <a:rPr lang="en-US" sz="3600" b="1" i="1" dirty="0">
                <a:solidFill>
                  <a:srgbClr val="953737"/>
                </a:solidFill>
                <a:latin typeface="Consolas" panose="020B0609020204030204" pitchFamily="49" charset="0"/>
                <a:cs typeface="Calibri"/>
              </a:rPr>
              <a:t> </a:t>
            </a:r>
          </a:p>
        </p:txBody>
      </p:sp>
      <p:sp>
        <p:nvSpPr>
          <p:cNvPr id="14" name="Google Shape;150;p2"/>
          <p:cNvSpPr txBox="1">
            <a:spLocks/>
          </p:cNvSpPr>
          <p:nvPr/>
        </p:nvSpPr>
        <p:spPr>
          <a:xfrm>
            <a:off x="2420830" y="4081174"/>
            <a:ext cx="11056512" cy="18176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it-IT" sz="2700" b="1" i="1" dirty="0">
                <a:solidFill>
                  <a:srgbClr val="953737"/>
                </a:solidFill>
                <a:latin typeface="Arial"/>
                <a:cs typeface="Calibri"/>
              </a:rPr>
              <a:t>Osservatorio Industria 4.0</a:t>
            </a:r>
            <a:endParaRPr lang="en-US" sz="2700" dirty="0">
              <a:solidFill>
                <a:srgbClr val="953737"/>
              </a:solidFill>
            </a:endParaRPr>
          </a:p>
          <a:p>
            <a:pPr marL="0" indent="0" algn="r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Strumento creato con l’obiettivo di monitorare, accompagnare e </a:t>
            </a:r>
          </a:p>
          <a:p>
            <a:pPr marL="0" indent="0" algn="r">
              <a:spcBef>
                <a:spcPts val="0"/>
              </a:spcBef>
              <a:buSzPts val="1600"/>
              <a:buNone/>
            </a:pPr>
            <a:r>
              <a:rPr lang="it-IT" sz="2700" dirty="0">
                <a:solidFill>
                  <a:srgbClr val="000000"/>
                </a:solidFill>
                <a:latin typeface="Arial"/>
                <a:cs typeface="Arial"/>
              </a:rPr>
              <a:t>guidare le PMI nel percorso verso l’Industria 4.0 </a:t>
            </a:r>
            <a:endParaRPr lang="it-IT" sz="2700" dirty="0">
              <a:latin typeface="Arial"/>
              <a:ea typeface="Calibri"/>
              <a:cs typeface="Arial"/>
            </a:endParaRPr>
          </a:p>
        </p:txBody>
      </p:sp>
      <p:sp>
        <p:nvSpPr>
          <p:cNvPr id="8" name="Google Shape;151;p2">
            <a:extLst>
              <a:ext uri="{FF2B5EF4-FFF2-40B4-BE49-F238E27FC236}">
                <a16:creationId xmlns:a16="http://schemas.microsoft.com/office/drawing/2014/main" id="{E94E49E2-2623-406F-AE0F-C06048A28647}"/>
              </a:ext>
            </a:extLst>
          </p:cNvPr>
          <p:cNvSpPr txBox="1"/>
          <p:nvPr/>
        </p:nvSpPr>
        <p:spPr>
          <a:xfrm>
            <a:off x="1607530" y="64581"/>
            <a:ext cx="14538192" cy="102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ctr" rtl="0"/>
            <a:r>
              <a:rPr lang="it-IT" sz="5400" b="1" dirty="0">
                <a:solidFill>
                  <a:srgbClr val="953737"/>
                </a:solidFill>
                <a:highlight>
                  <a:srgbClr val="FFFFFF"/>
                </a:highlight>
                <a:latin typeface="Consolas" panose="020B0609020204030204" pitchFamily="49" charset="0"/>
                <a:ea typeface="Calibri"/>
                <a:cs typeface="Calibri"/>
                <a:sym typeface="Calibri"/>
              </a:rPr>
              <a:t>INTESA SANPAOLO E BI-REX</a:t>
            </a:r>
            <a:endParaRPr sz="5400" dirty="0">
              <a:solidFill>
                <a:srgbClr val="953737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E8B7E2-138E-101D-8E2A-8EE46F19E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4" r="2857"/>
          <a:stretch/>
        </p:blipFill>
        <p:spPr>
          <a:xfrm>
            <a:off x="1460500" y="6068853"/>
            <a:ext cx="3358324" cy="181413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DD49C4-E16B-67A8-2A59-5C267865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332" b="56192"/>
          <a:stretch/>
        </p:blipFill>
        <p:spPr>
          <a:xfrm>
            <a:off x="10681609" y="7978621"/>
            <a:ext cx="7044528" cy="185498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91D5016-0198-9998-2493-F13B06917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9091" y="4111379"/>
            <a:ext cx="3325557" cy="17572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C9A59E-E2F3-0BBB-B1C9-C38515DB564F}"/>
              </a:ext>
            </a:extLst>
          </p:cNvPr>
          <p:cNvSpPr txBox="1"/>
          <p:nvPr/>
        </p:nvSpPr>
        <p:spPr>
          <a:xfrm>
            <a:off x="1041400" y="8264903"/>
            <a:ext cx="9359599" cy="1902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2700" b="1" i="1" dirty="0">
                <a:solidFill>
                  <a:srgbClr val="953737"/>
                </a:solidFill>
                <a:latin typeface="Arial"/>
                <a:ea typeface="+mn-lt"/>
                <a:cs typeface="+mn-lt"/>
              </a:rPr>
              <a:t>BI-REX ++: </a:t>
            </a:r>
            <a:r>
              <a:rPr lang="it-IT" sz="2700" b="1" i="1" dirty="0" err="1">
                <a:solidFill>
                  <a:srgbClr val="953737"/>
                </a:solidFill>
                <a:latin typeface="Arial"/>
                <a:ea typeface="+mn-lt"/>
                <a:cs typeface="+mn-lt"/>
              </a:rPr>
              <a:t>European</a:t>
            </a:r>
            <a:r>
              <a:rPr lang="it-IT" sz="2700" b="1" i="1" dirty="0">
                <a:solidFill>
                  <a:srgbClr val="953737"/>
                </a:solidFill>
                <a:latin typeface="Arial"/>
                <a:ea typeface="+mn-lt"/>
                <a:cs typeface="+mn-lt"/>
              </a:rPr>
              <a:t> Digital Innovation Hub </a:t>
            </a:r>
            <a:endParaRPr lang="it-IT" sz="2700" i="1" dirty="0">
              <a:solidFill>
                <a:srgbClr val="953737"/>
              </a:solidFill>
              <a:latin typeface="Arial"/>
              <a:ea typeface="+mn-lt"/>
              <a:cs typeface="+mn-lt"/>
            </a:endParaRPr>
          </a:p>
          <a:p>
            <a:pPr algn="r"/>
            <a:r>
              <a:rPr lang="it-IT" sz="2700" dirty="0">
                <a:latin typeface="Arial"/>
                <a:ea typeface="+mn-lt"/>
                <a:cs typeface="+mn-lt"/>
              </a:rPr>
              <a:t>Polo Innovazione digitale europeo con BI-REX capofila. </a:t>
            </a:r>
            <a:r>
              <a:rPr lang="it-IT" sz="2700" dirty="0">
                <a:latin typeface="Arial"/>
                <a:cs typeface="Calibri"/>
              </a:rPr>
              <a:t>Intesa Sanpaolo è tra i partner chiave, con supporto specifico in ambito Access to Finance</a:t>
            </a:r>
            <a:endParaRPr lang="it-IT" sz="2700" dirty="0">
              <a:latin typeface="Arial"/>
              <a:ea typeface="+mn-lt"/>
              <a:cs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FAABEB-2DCD-A39B-3184-1401ABBEDFDD}"/>
              </a:ext>
            </a:extLst>
          </p:cNvPr>
          <p:cNvSpPr txBox="1"/>
          <p:nvPr/>
        </p:nvSpPr>
        <p:spPr>
          <a:xfrm>
            <a:off x="5117995" y="6221109"/>
            <a:ext cx="10183375" cy="14711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ct val="120000"/>
              </a:lnSpc>
              <a:buClr>
                <a:schemeClr val="dk1"/>
              </a:buClr>
              <a:buSzPts val="1600"/>
            </a:pPr>
            <a:r>
              <a:rPr lang="it-IT" sz="2700" b="1" i="1" dirty="0">
                <a:solidFill>
                  <a:srgbClr val="953737"/>
                </a:solidFill>
                <a:latin typeface="Arial"/>
                <a:cs typeface="Arial"/>
              </a:rPr>
              <a:t>Piattaforma e-learning BI-REX SKILLS 4 BUSINESS</a:t>
            </a:r>
            <a:endParaRPr lang="it-IT" sz="2700" b="1" i="1" dirty="0">
              <a:solidFill>
                <a:srgbClr val="953737"/>
              </a:solidFill>
              <a:latin typeface="Arial"/>
              <a:ea typeface="Calibri"/>
              <a:cs typeface="Arial"/>
            </a:endParaRPr>
          </a:p>
          <a:p>
            <a:pPr algn="l">
              <a:buClr>
                <a:schemeClr val="dk1"/>
              </a:buClr>
              <a:buSzPts val="1600"/>
            </a:pPr>
            <a:r>
              <a:rPr lang="it-IT" sz="27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Servizio di formazione online che supporta l’innovazione delle aziende, fornendo competenze sulle tematiche Industria 4.0</a:t>
            </a: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8B113044-F96D-E607-D99A-20F33839E755}"/>
              </a:ext>
            </a:extLst>
          </p:cNvPr>
          <p:cNvSpPr/>
          <p:nvPr/>
        </p:nvSpPr>
        <p:spPr>
          <a:xfrm rot="5400000">
            <a:off x="16729497" y="2738762"/>
            <a:ext cx="1745631" cy="1466624"/>
          </a:xfrm>
          <a:custGeom>
            <a:avLst/>
            <a:gdLst/>
            <a:ahLst/>
            <a:cxnLst/>
            <a:rect l="l" t="t" r="r" b="b"/>
            <a:pathLst>
              <a:path w="2188845" h="1856105">
                <a:moveTo>
                  <a:pt x="1058733" y="0"/>
                </a:moveTo>
                <a:lnTo>
                  <a:pt x="1121594" y="0"/>
                </a:lnTo>
                <a:lnTo>
                  <a:pt x="1121594" y="1616706"/>
                </a:lnTo>
                <a:lnTo>
                  <a:pt x="1157544" y="1633029"/>
                </a:lnTo>
                <a:lnTo>
                  <a:pt x="1186128" y="1659556"/>
                </a:lnTo>
                <a:lnTo>
                  <a:pt x="1204999" y="1694049"/>
                </a:lnTo>
                <a:lnTo>
                  <a:pt x="1211810" y="1734271"/>
                </a:lnTo>
                <a:lnTo>
                  <a:pt x="1202297" y="1781514"/>
                </a:lnTo>
                <a:lnTo>
                  <a:pt x="1176306" y="1820190"/>
                </a:lnTo>
                <a:lnTo>
                  <a:pt x="1137655" y="1846317"/>
                </a:lnTo>
                <a:lnTo>
                  <a:pt x="1090164" y="1855911"/>
                </a:lnTo>
                <a:lnTo>
                  <a:pt x="1042918" y="1846317"/>
                </a:lnTo>
                <a:lnTo>
                  <a:pt x="1004240" y="1820190"/>
                </a:lnTo>
                <a:lnTo>
                  <a:pt x="978111" y="1781514"/>
                </a:lnTo>
                <a:lnTo>
                  <a:pt x="968517" y="1734271"/>
                </a:lnTo>
                <a:lnTo>
                  <a:pt x="975329" y="1694049"/>
                </a:lnTo>
                <a:lnTo>
                  <a:pt x="994199" y="1659556"/>
                </a:lnTo>
                <a:lnTo>
                  <a:pt x="1022783" y="1633029"/>
                </a:lnTo>
                <a:lnTo>
                  <a:pt x="1058733" y="1616706"/>
                </a:lnTo>
                <a:lnTo>
                  <a:pt x="1058733" y="0"/>
                </a:lnTo>
                <a:close/>
              </a:path>
              <a:path w="2188845" h="1856105">
                <a:moveTo>
                  <a:pt x="800307" y="0"/>
                </a:moveTo>
                <a:lnTo>
                  <a:pt x="863167" y="0"/>
                </a:lnTo>
                <a:lnTo>
                  <a:pt x="863167" y="429992"/>
                </a:lnTo>
                <a:lnTo>
                  <a:pt x="860712" y="442269"/>
                </a:lnTo>
                <a:lnTo>
                  <a:pt x="854000" y="452254"/>
                </a:lnTo>
                <a:lnTo>
                  <a:pt x="844015" y="458965"/>
                </a:lnTo>
                <a:lnTo>
                  <a:pt x="831737" y="461421"/>
                </a:lnTo>
                <a:lnTo>
                  <a:pt x="153659" y="461421"/>
                </a:lnTo>
                <a:lnTo>
                  <a:pt x="153659" y="1616706"/>
                </a:lnTo>
                <a:lnTo>
                  <a:pt x="189609" y="1633029"/>
                </a:lnTo>
                <a:lnTo>
                  <a:pt x="218192" y="1659556"/>
                </a:lnTo>
                <a:lnTo>
                  <a:pt x="237063" y="1694049"/>
                </a:lnTo>
                <a:lnTo>
                  <a:pt x="243875" y="1734271"/>
                </a:lnTo>
                <a:lnTo>
                  <a:pt x="234362" y="1781514"/>
                </a:lnTo>
                <a:lnTo>
                  <a:pt x="208370" y="1820190"/>
                </a:lnTo>
                <a:lnTo>
                  <a:pt x="169719" y="1846317"/>
                </a:lnTo>
                <a:lnTo>
                  <a:pt x="122228" y="1855911"/>
                </a:lnTo>
                <a:lnTo>
                  <a:pt x="74646" y="1846317"/>
                </a:lnTo>
                <a:lnTo>
                  <a:pt x="35795" y="1820190"/>
                </a:lnTo>
                <a:lnTo>
                  <a:pt x="9603" y="1781514"/>
                </a:lnTo>
                <a:lnTo>
                  <a:pt x="0" y="1734271"/>
                </a:lnTo>
                <a:lnTo>
                  <a:pt x="6811" y="1694049"/>
                </a:lnTo>
                <a:lnTo>
                  <a:pt x="25682" y="1659556"/>
                </a:lnTo>
                <a:lnTo>
                  <a:pt x="54266" y="1633029"/>
                </a:lnTo>
                <a:lnTo>
                  <a:pt x="90216" y="1616706"/>
                </a:lnTo>
                <a:lnTo>
                  <a:pt x="90216" y="429992"/>
                </a:lnTo>
                <a:lnTo>
                  <a:pt x="92671" y="417716"/>
                </a:lnTo>
                <a:lnTo>
                  <a:pt x="99383" y="407731"/>
                </a:lnTo>
                <a:lnTo>
                  <a:pt x="109369" y="401019"/>
                </a:lnTo>
                <a:lnTo>
                  <a:pt x="121646" y="398564"/>
                </a:lnTo>
                <a:lnTo>
                  <a:pt x="800307" y="398564"/>
                </a:lnTo>
                <a:lnTo>
                  <a:pt x="800307" y="0"/>
                </a:lnTo>
                <a:close/>
              </a:path>
              <a:path w="2188845" h="1856105">
                <a:moveTo>
                  <a:pt x="1325308" y="0"/>
                </a:moveTo>
                <a:lnTo>
                  <a:pt x="1388169" y="0"/>
                </a:lnTo>
                <a:lnTo>
                  <a:pt x="1388169" y="398564"/>
                </a:lnTo>
                <a:lnTo>
                  <a:pt x="2066830" y="398564"/>
                </a:lnTo>
                <a:lnTo>
                  <a:pt x="2079107" y="401019"/>
                </a:lnTo>
                <a:lnTo>
                  <a:pt x="2089093" y="407731"/>
                </a:lnTo>
                <a:lnTo>
                  <a:pt x="2095804" y="417716"/>
                </a:lnTo>
                <a:lnTo>
                  <a:pt x="2098260" y="429992"/>
                </a:lnTo>
                <a:lnTo>
                  <a:pt x="2098260" y="1616706"/>
                </a:lnTo>
                <a:lnTo>
                  <a:pt x="2134210" y="1633029"/>
                </a:lnTo>
                <a:lnTo>
                  <a:pt x="2162794" y="1659556"/>
                </a:lnTo>
                <a:lnTo>
                  <a:pt x="2181665" y="1694049"/>
                </a:lnTo>
                <a:lnTo>
                  <a:pt x="2188476" y="1734271"/>
                </a:lnTo>
                <a:lnTo>
                  <a:pt x="2178964" y="1781514"/>
                </a:lnTo>
                <a:lnTo>
                  <a:pt x="2152972" y="1820190"/>
                </a:lnTo>
                <a:lnTo>
                  <a:pt x="2114320" y="1846317"/>
                </a:lnTo>
                <a:lnTo>
                  <a:pt x="2066830" y="1855911"/>
                </a:lnTo>
                <a:lnTo>
                  <a:pt x="2019584" y="1846317"/>
                </a:lnTo>
                <a:lnTo>
                  <a:pt x="1980906" y="1820190"/>
                </a:lnTo>
                <a:lnTo>
                  <a:pt x="1954777" y="1781514"/>
                </a:lnTo>
                <a:lnTo>
                  <a:pt x="1945183" y="1734271"/>
                </a:lnTo>
                <a:lnTo>
                  <a:pt x="1951995" y="1694049"/>
                </a:lnTo>
                <a:lnTo>
                  <a:pt x="1970865" y="1659556"/>
                </a:lnTo>
                <a:lnTo>
                  <a:pt x="1999449" y="1633029"/>
                </a:lnTo>
                <a:lnTo>
                  <a:pt x="2035399" y="1616706"/>
                </a:lnTo>
                <a:lnTo>
                  <a:pt x="2035399" y="460839"/>
                </a:lnTo>
                <a:lnTo>
                  <a:pt x="1356739" y="460839"/>
                </a:lnTo>
                <a:lnTo>
                  <a:pt x="1325308" y="429992"/>
                </a:lnTo>
                <a:lnTo>
                  <a:pt x="1325308" y="0"/>
                </a:lnTo>
                <a:close/>
              </a:path>
            </a:pathLst>
          </a:custGeom>
          <a:solidFill>
            <a:srgbClr val="E6E6E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9A28F645-A281-1621-A92A-9115558F0967}"/>
              </a:ext>
            </a:extLst>
          </p:cNvPr>
          <p:cNvSpPr/>
          <p:nvPr/>
        </p:nvSpPr>
        <p:spPr>
          <a:xfrm rot="5400000">
            <a:off x="16681872" y="7612387"/>
            <a:ext cx="1745631" cy="1466624"/>
          </a:xfrm>
          <a:custGeom>
            <a:avLst/>
            <a:gdLst/>
            <a:ahLst/>
            <a:cxnLst/>
            <a:rect l="l" t="t" r="r" b="b"/>
            <a:pathLst>
              <a:path w="2188845" h="1856105">
                <a:moveTo>
                  <a:pt x="1058733" y="0"/>
                </a:moveTo>
                <a:lnTo>
                  <a:pt x="1121594" y="0"/>
                </a:lnTo>
                <a:lnTo>
                  <a:pt x="1121594" y="1616706"/>
                </a:lnTo>
                <a:lnTo>
                  <a:pt x="1157544" y="1633029"/>
                </a:lnTo>
                <a:lnTo>
                  <a:pt x="1186128" y="1659556"/>
                </a:lnTo>
                <a:lnTo>
                  <a:pt x="1204999" y="1694049"/>
                </a:lnTo>
                <a:lnTo>
                  <a:pt x="1211810" y="1734271"/>
                </a:lnTo>
                <a:lnTo>
                  <a:pt x="1202297" y="1781514"/>
                </a:lnTo>
                <a:lnTo>
                  <a:pt x="1176306" y="1820190"/>
                </a:lnTo>
                <a:lnTo>
                  <a:pt x="1137655" y="1846317"/>
                </a:lnTo>
                <a:lnTo>
                  <a:pt x="1090164" y="1855911"/>
                </a:lnTo>
                <a:lnTo>
                  <a:pt x="1042918" y="1846317"/>
                </a:lnTo>
                <a:lnTo>
                  <a:pt x="1004240" y="1820190"/>
                </a:lnTo>
                <a:lnTo>
                  <a:pt x="978111" y="1781514"/>
                </a:lnTo>
                <a:lnTo>
                  <a:pt x="968517" y="1734271"/>
                </a:lnTo>
                <a:lnTo>
                  <a:pt x="975329" y="1694049"/>
                </a:lnTo>
                <a:lnTo>
                  <a:pt x="994199" y="1659556"/>
                </a:lnTo>
                <a:lnTo>
                  <a:pt x="1022783" y="1633029"/>
                </a:lnTo>
                <a:lnTo>
                  <a:pt x="1058733" y="1616706"/>
                </a:lnTo>
                <a:lnTo>
                  <a:pt x="1058733" y="0"/>
                </a:lnTo>
                <a:close/>
              </a:path>
              <a:path w="2188845" h="1856105">
                <a:moveTo>
                  <a:pt x="800307" y="0"/>
                </a:moveTo>
                <a:lnTo>
                  <a:pt x="863167" y="0"/>
                </a:lnTo>
                <a:lnTo>
                  <a:pt x="863167" y="429992"/>
                </a:lnTo>
                <a:lnTo>
                  <a:pt x="860712" y="442269"/>
                </a:lnTo>
                <a:lnTo>
                  <a:pt x="854000" y="452254"/>
                </a:lnTo>
                <a:lnTo>
                  <a:pt x="844015" y="458965"/>
                </a:lnTo>
                <a:lnTo>
                  <a:pt x="831737" y="461421"/>
                </a:lnTo>
                <a:lnTo>
                  <a:pt x="153659" y="461421"/>
                </a:lnTo>
                <a:lnTo>
                  <a:pt x="153659" y="1616706"/>
                </a:lnTo>
                <a:lnTo>
                  <a:pt x="189609" y="1633029"/>
                </a:lnTo>
                <a:lnTo>
                  <a:pt x="218192" y="1659556"/>
                </a:lnTo>
                <a:lnTo>
                  <a:pt x="237063" y="1694049"/>
                </a:lnTo>
                <a:lnTo>
                  <a:pt x="243875" y="1734271"/>
                </a:lnTo>
                <a:lnTo>
                  <a:pt x="234362" y="1781514"/>
                </a:lnTo>
                <a:lnTo>
                  <a:pt x="208370" y="1820190"/>
                </a:lnTo>
                <a:lnTo>
                  <a:pt x="169719" y="1846317"/>
                </a:lnTo>
                <a:lnTo>
                  <a:pt x="122228" y="1855911"/>
                </a:lnTo>
                <a:lnTo>
                  <a:pt x="74646" y="1846317"/>
                </a:lnTo>
                <a:lnTo>
                  <a:pt x="35795" y="1820190"/>
                </a:lnTo>
                <a:lnTo>
                  <a:pt x="9603" y="1781514"/>
                </a:lnTo>
                <a:lnTo>
                  <a:pt x="0" y="1734271"/>
                </a:lnTo>
                <a:lnTo>
                  <a:pt x="6811" y="1694049"/>
                </a:lnTo>
                <a:lnTo>
                  <a:pt x="25682" y="1659556"/>
                </a:lnTo>
                <a:lnTo>
                  <a:pt x="54266" y="1633029"/>
                </a:lnTo>
                <a:lnTo>
                  <a:pt x="90216" y="1616706"/>
                </a:lnTo>
                <a:lnTo>
                  <a:pt x="90216" y="429992"/>
                </a:lnTo>
                <a:lnTo>
                  <a:pt x="92671" y="417716"/>
                </a:lnTo>
                <a:lnTo>
                  <a:pt x="99383" y="407731"/>
                </a:lnTo>
                <a:lnTo>
                  <a:pt x="109369" y="401019"/>
                </a:lnTo>
                <a:lnTo>
                  <a:pt x="121646" y="398564"/>
                </a:lnTo>
                <a:lnTo>
                  <a:pt x="800307" y="398564"/>
                </a:lnTo>
                <a:lnTo>
                  <a:pt x="800307" y="0"/>
                </a:lnTo>
                <a:close/>
              </a:path>
              <a:path w="2188845" h="1856105">
                <a:moveTo>
                  <a:pt x="1325308" y="0"/>
                </a:moveTo>
                <a:lnTo>
                  <a:pt x="1388169" y="0"/>
                </a:lnTo>
                <a:lnTo>
                  <a:pt x="1388169" y="398564"/>
                </a:lnTo>
                <a:lnTo>
                  <a:pt x="2066830" y="398564"/>
                </a:lnTo>
                <a:lnTo>
                  <a:pt x="2079107" y="401019"/>
                </a:lnTo>
                <a:lnTo>
                  <a:pt x="2089093" y="407731"/>
                </a:lnTo>
                <a:lnTo>
                  <a:pt x="2095804" y="417716"/>
                </a:lnTo>
                <a:lnTo>
                  <a:pt x="2098260" y="429992"/>
                </a:lnTo>
                <a:lnTo>
                  <a:pt x="2098260" y="1616706"/>
                </a:lnTo>
                <a:lnTo>
                  <a:pt x="2134210" y="1633029"/>
                </a:lnTo>
                <a:lnTo>
                  <a:pt x="2162794" y="1659556"/>
                </a:lnTo>
                <a:lnTo>
                  <a:pt x="2181665" y="1694049"/>
                </a:lnTo>
                <a:lnTo>
                  <a:pt x="2188476" y="1734271"/>
                </a:lnTo>
                <a:lnTo>
                  <a:pt x="2178964" y="1781514"/>
                </a:lnTo>
                <a:lnTo>
                  <a:pt x="2152972" y="1820190"/>
                </a:lnTo>
                <a:lnTo>
                  <a:pt x="2114320" y="1846317"/>
                </a:lnTo>
                <a:lnTo>
                  <a:pt x="2066830" y="1855911"/>
                </a:lnTo>
                <a:lnTo>
                  <a:pt x="2019584" y="1846317"/>
                </a:lnTo>
                <a:lnTo>
                  <a:pt x="1980906" y="1820190"/>
                </a:lnTo>
                <a:lnTo>
                  <a:pt x="1954777" y="1781514"/>
                </a:lnTo>
                <a:lnTo>
                  <a:pt x="1945183" y="1734271"/>
                </a:lnTo>
                <a:lnTo>
                  <a:pt x="1951995" y="1694049"/>
                </a:lnTo>
                <a:lnTo>
                  <a:pt x="1970865" y="1659556"/>
                </a:lnTo>
                <a:lnTo>
                  <a:pt x="1999449" y="1633029"/>
                </a:lnTo>
                <a:lnTo>
                  <a:pt x="2035399" y="1616706"/>
                </a:lnTo>
                <a:lnTo>
                  <a:pt x="2035399" y="460839"/>
                </a:lnTo>
                <a:lnTo>
                  <a:pt x="1356739" y="460839"/>
                </a:lnTo>
                <a:lnTo>
                  <a:pt x="1325308" y="429992"/>
                </a:lnTo>
                <a:lnTo>
                  <a:pt x="1325308" y="0"/>
                </a:lnTo>
                <a:close/>
              </a:path>
            </a:pathLst>
          </a:custGeom>
          <a:solidFill>
            <a:srgbClr val="E6E6E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30662337-2423-E072-FC0D-6F2B523266B0}"/>
              </a:ext>
            </a:extLst>
          </p:cNvPr>
          <p:cNvSpPr/>
          <p:nvPr/>
        </p:nvSpPr>
        <p:spPr>
          <a:xfrm rot="-5400000">
            <a:off x="-145628" y="5199387"/>
            <a:ext cx="1745631" cy="1466624"/>
          </a:xfrm>
          <a:custGeom>
            <a:avLst/>
            <a:gdLst/>
            <a:ahLst/>
            <a:cxnLst/>
            <a:rect l="l" t="t" r="r" b="b"/>
            <a:pathLst>
              <a:path w="2188845" h="1856105">
                <a:moveTo>
                  <a:pt x="1058733" y="0"/>
                </a:moveTo>
                <a:lnTo>
                  <a:pt x="1121594" y="0"/>
                </a:lnTo>
                <a:lnTo>
                  <a:pt x="1121594" y="1616706"/>
                </a:lnTo>
                <a:lnTo>
                  <a:pt x="1157544" y="1633029"/>
                </a:lnTo>
                <a:lnTo>
                  <a:pt x="1186128" y="1659556"/>
                </a:lnTo>
                <a:lnTo>
                  <a:pt x="1204999" y="1694049"/>
                </a:lnTo>
                <a:lnTo>
                  <a:pt x="1211810" y="1734271"/>
                </a:lnTo>
                <a:lnTo>
                  <a:pt x="1202297" y="1781514"/>
                </a:lnTo>
                <a:lnTo>
                  <a:pt x="1176306" y="1820190"/>
                </a:lnTo>
                <a:lnTo>
                  <a:pt x="1137655" y="1846317"/>
                </a:lnTo>
                <a:lnTo>
                  <a:pt x="1090164" y="1855911"/>
                </a:lnTo>
                <a:lnTo>
                  <a:pt x="1042918" y="1846317"/>
                </a:lnTo>
                <a:lnTo>
                  <a:pt x="1004240" y="1820190"/>
                </a:lnTo>
                <a:lnTo>
                  <a:pt x="978111" y="1781514"/>
                </a:lnTo>
                <a:lnTo>
                  <a:pt x="968517" y="1734271"/>
                </a:lnTo>
                <a:lnTo>
                  <a:pt x="975329" y="1694049"/>
                </a:lnTo>
                <a:lnTo>
                  <a:pt x="994199" y="1659556"/>
                </a:lnTo>
                <a:lnTo>
                  <a:pt x="1022783" y="1633029"/>
                </a:lnTo>
                <a:lnTo>
                  <a:pt x="1058733" y="1616706"/>
                </a:lnTo>
                <a:lnTo>
                  <a:pt x="1058733" y="0"/>
                </a:lnTo>
                <a:close/>
              </a:path>
              <a:path w="2188845" h="1856105">
                <a:moveTo>
                  <a:pt x="800307" y="0"/>
                </a:moveTo>
                <a:lnTo>
                  <a:pt x="863167" y="0"/>
                </a:lnTo>
                <a:lnTo>
                  <a:pt x="863167" y="429992"/>
                </a:lnTo>
                <a:lnTo>
                  <a:pt x="860712" y="442269"/>
                </a:lnTo>
                <a:lnTo>
                  <a:pt x="854000" y="452254"/>
                </a:lnTo>
                <a:lnTo>
                  <a:pt x="844015" y="458965"/>
                </a:lnTo>
                <a:lnTo>
                  <a:pt x="831737" y="461421"/>
                </a:lnTo>
                <a:lnTo>
                  <a:pt x="153659" y="461421"/>
                </a:lnTo>
                <a:lnTo>
                  <a:pt x="153659" y="1616706"/>
                </a:lnTo>
                <a:lnTo>
                  <a:pt x="189609" y="1633029"/>
                </a:lnTo>
                <a:lnTo>
                  <a:pt x="218192" y="1659556"/>
                </a:lnTo>
                <a:lnTo>
                  <a:pt x="237063" y="1694049"/>
                </a:lnTo>
                <a:lnTo>
                  <a:pt x="243875" y="1734271"/>
                </a:lnTo>
                <a:lnTo>
                  <a:pt x="234362" y="1781514"/>
                </a:lnTo>
                <a:lnTo>
                  <a:pt x="208370" y="1820190"/>
                </a:lnTo>
                <a:lnTo>
                  <a:pt x="169719" y="1846317"/>
                </a:lnTo>
                <a:lnTo>
                  <a:pt x="122228" y="1855911"/>
                </a:lnTo>
                <a:lnTo>
                  <a:pt x="74646" y="1846317"/>
                </a:lnTo>
                <a:lnTo>
                  <a:pt x="35795" y="1820190"/>
                </a:lnTo>
                <a:lnTo>
                  <a:pt x="9603" y="1781514"/>
                </a:lnTo>
                <a:lnTo>
                  <a:pt x="0" y="1734271"/>
                </a:lnTo>
                <a:lnTo>
                  <a:pt x="6811" y="1694049"/>
                </a:lnTo>
                <a:lnTo>
                  <a:pt x="25682" y="1659556"/>
                </a:lnTo>
                <a:lnTo>
                  <a:pt x="54266" y="1633029"/>
                </a:lnTo>
                <a:lnTo>
                  <a:pt x="90216" y="1616706"/>
                </a:lnTo>
                <a:lnTo>
                  <a:pt x="90216" y="429992"/>
                </a:lnTo>
                <a:lnTo>
                  <a:pt x="92671" y="417716"/>
                </a:lnTo>
                <a:lnTo>
                  <a:pt x="99383" y="407731"/>
                </a:lnTo>
                <a:lnTo>
                  <a:pt x="109369" y="401019"/>
                </a:lnTo>
                <a:lnTo>
                  <a:pt x="121646" y="398564"/>
                </a:lnTo>
                <a:lnTo>
                  <a:pt x="800307" y="398564"/>
                </a:lnTo>
                <a:lnTo>
                  <a:pt x="800307" y="0"/>
                </a:lnTo>
                <a:close/>
              </a:path>
              <a:path w="2188845" h="1856105">
                <a:moveTo>
                  <a:pt x="1325308" y="0"/>
                </a:moveTo>
                <a:lnTo>
                  <a:pt x="1388169" y="0"/>
                </a:lnTo>
                <a:lnTo>
                  <a:pt x="1388169" y="398564"/>
                </a:lnTo>
                <a:lnTo>
                  <a:pt x="2066830" y="398564"/>
                </a:lnTo>
                <a:lnTo>
                  <a:pt x="2079107" y="401019"/>
                </a:lnTo>
                <a:lnTo>
                  <a:pt x="2089093" y="407731"/>
                </a:lnTo>
                <a:lnTo>
                  <a:pt x="2095804" y="417716"/>
                </a:lnTo>
                <a:lnTo>
                  <a:pt x="2098260" y="429992"/>
                </a:lnTo>
                <a:lnTo>
                  <a:pt x="2098260" y="1616706"/>
                </a:lnTo>
                <a:lnTo>
                  <a:pt x="2134210" y="1633029"/>
                </a:lnTo>
                <a:lnTo>
                  <a:pt x="2162794" y="1659556"/>
                </a:lnTo>
                <a:lnTo>
                  <a:pt x="2181665" y="1694049"/>
                </a:lnTo>
                <a:lnTo>
                  <a:pt x="2188476" y="1734271"/>
                </a:lnTo>
                <a:lnTo>
                  <a:pt x="2178964" y="1781514"/>
                </a:lnTo>
                <a:lnTo>
                  <a:pt x="2152972" y="1820190"/>
                </a:lnTo>
                <a:lnTo>
                  <a:pt x="2114320" y="1846317"/>
                </a:lnTo>
                <a:lnTo>
                  <a:pt x="2066830" y="1855911"/>
                </a:lnTo>
                <a:lnTo>
                  <a:pt x="2019584" y="1846317"/>
                </a:lnTo>
                <a:lnTo>
                  <a:pt x="1980906" y="1820190"/>
                </a:lnTo>
                <a:lnTo>
                  <a:pt x="1954777" y="1781514"/>
                </a:lnTo>
                <a:lnTo>
                  <a:pt x="1945183" y="1734271"/>
                </a:lnTo>
                <a:lnTo>
                  <a:pt x="1951995" y="1694049"/>
                </a:lnTo>
                <a:lnTo>
                  <a:pt x="1970865" y="1659556"/>
                </a:lnTo>
                <a:lnTo>
                  <a:pt x="1999449" y="1633029"/>
                </a:lnTo>
                <a:lnTo>
                  <a:pt x="2035399" y="1616706"/>
                </a:lnTo>
                <a:lnTo>
                  <a:pt x="2035399" y="460839"/>
                </a:lnTo>
                <a:lnTo>
                  <a:pt x="1356739" y="460839"/>
                </a:lnTo>
                <a:lnTo>
                  <a:pt x="1325308" y="429992"/>
                </a:lnTo>
                <a:lnTo>
                  <a:pt x="1325308" y="0"/>
                </a:lnTo>
                <a:close/>
              </a:path>
            </a:pathLst>
          </a:custGeom>
          <a:solidFill>
            <a:srgbClr val="E6E6E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object 3">
            <a:extLst>
              <a:ext uri="{FF2B5EF4-FFF2-40B4-BE49-F238E27FC236}">
                <a16:creationId xmlns:a16="http://schemas.microsoft.com/office/drawing/2014/main" id="{91F25CD4-C375-5768-B0B1-50301F2A0895}"/>
              </a:ext>
            </a:extLst>
          </p:cNvPr>
          <p:cNvPicPr>
            <a:picLocks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2109"/>
            <a:ext cx="3133084" cy="2082504"/>
          </a:xfrm>
          <a:prstGeom prst="rect">
            <a:avLst/>
          </a:prstGeom>
        </p:spPr>
      </p:pic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764797E8-C63E-DD8E-5B90-F53AA95D5B6E}"/>
              </a:ext>
            </a:extLst>
          </p:cNvPr>
          <p:cNvSpPr txBox="1">
            <a:spLocks/>
          </p:cNvSpPr>
          <p:nvPr/>
        </p:nvSpPr>
        <p:spPr>
          <a:xfrm>
            <a:off x="5003110" y="2308655"/>
            <a:ext cx="7236762" cy="18176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it-IT" sz="2700" b="1" i="1" dirty="0">
                <a:solidFill>
                  <a:srgbClr val="953737"/>
                </a:solidFill>
                <a:highlight>
                  <a:srgbClr val="FFFFFF"/>
                </a:highlight>
                <a:latin typeface="Arial"/>
                <a:cs typeface="Calibri"/>
              </a:rPr>
              <a:t>Strumenti finanziari attivati per BI-REX </a:t>
            </a:r>
            <a:endParaRPr lang="en-US" sz="2700" dirty="0">
              <a:solidFill>
                <a:srgbClr val="953737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it-IT" sz="27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Finanziamenti con Fondo di garanzia PMI e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it-IT" sz="27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Deposito vincolato remunerato </a:t>
            </a:r>
            <a:endParaRPr lang="it-IT" sz="2700" dirty="0">
              <a:highlight>
                <a:srgbClr val="FFFFFF"/>
              </a:highlight>
              <a:latin typeface="Arial"/>
              <a:ea typeface="Calibri"/>
              <a:cs typeface="Arial"/>
            </a:endParaRPr>
          </a:p>
        </p:txBody>
      </p:sp>
      <p:pic>
        <p:nvPicPr>
          <p:cNvPr id="1028" name="Picture 4" descr="Strumenti finanziari per il trading online: azioni, obbligazioni, derivati">
            <a:extLst>
              <a:ext uri="{FF2B5EF4-FFF2-40B4-BE49-F238E27FC236}">
                <a16:creationId xmlns:a16="http://schemas.microsoft.com/office/drawing/2014/main" id="{DF087CD4-6A63-CC07-1D68-05FD05A7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42" y="2303057"/>
            <a:ext cx="3133085" cy="17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18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C32F-82FE-6617-EBC4-4D8DF9260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181100"/>
            <a:ext cx="11948795" cy="984885"/>
          </a:xfrm>
        </p:spPr>
        <p:txBody>
          <a:bodyPr/>
          <a:lstStyle/>
          <a:p>
            <a:r>
              <a:rPr kumimoji="0" lang="it-IT" sz="6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+mj-ea"/>
              </a:rPr>
              <a:t>CONTATTI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1FEDB1-45CC-4C52-C9EB-B5C13E06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1"/>
          <a:stretch/>
        </p:blipFill>
        <p:spPr>
          <a:xfrm>
            <a:off x="-37011" y="4222569"/>
            <a:ext cx="11390811" cy="60644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D4FDF2-1A3B-DF01-E9E0-16E1D585510A}"/>
              </a:ext>
            </a:extLst>
          </p:cNvPr>
          <p:cNvSpPr txBox="1"/>
          <p:nvPr/>
        </p:nvSpPr>
        <p:spPr>
          <a:xfrm>
            <a:off x="2209800" y="2860042"/>
            <a:ext cx="9157062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it-IT" sz="28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Via Paolo Nanni Costa</a:t>
            </a:r>
            <a:r>
              <a:rPr lang="it-IT" sz="2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8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20, </a:t>
            </a:r>
            <a:r>
              <a:rPr lang="en-US" sz="2800" b="0" i="0">
                <a:solidFill>
                  <a:schemeClr val="bg1"/>
                </a:solidFill>
                <a:effectLst/>
                <a:latin typeface="Arial"/>
                <a:cs typeface="Arial"/>
              </a:rPr>
              <a:t>​</a:t>
            </a:r>
            <a:r>
              <a:rPr lang="it-IT" sz="28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Bologna</a:t>
            </a:r>
            <a:r>
              <a:rPr lang="en-US" sz="2800" b="0" i="0">
                <a:solidFill>
                  <a:schemeClr val="bg1"/>
                </a:solidFill>
                <a:effectLst/>
                <a:latin typeface="Arial"/>
                <a:cs typeface="Arial"/>
              </a:rPr>
              <a:t>​</a:t>
            </a:r>
          </a:p>
          <a:p>
            <a:pPr algn="l" rtl="0" fontAlgn="base"/>
            <a:endParaRPr lang="en-US" sz="2800" b="0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051.0923250</a:t>
            </a:r>
          </a:p>
          <a:p>
            <a:pPr algn="l" rtl="0" fontAlgn="base"/>
            <a:endParaRPr lang="en-US" sz="2800" b="0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marketing</a:t>
            </a:r>
            <a:r>
              <a:rPr lang="en-US" sz="2800" b="0" i="0">
                <a:solidFill>
                  <a:schemeClr val="bg1"/>
                </a:solidFill>
                <a:effectLst/>
                <a:latin typeface="Arial"/>
                <a:cs typeface="Arial"/>
              </a:rPr>
              <a:t>@bi-rex.it</a:t>
            </a:r>
          </a:p>
          <a:p>
            <a:pPr algn="l" rtl="0" fontAlgn="base"/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www.bi-rex.it</a:t>
            </a:r>
          </a:p>
          <a:p>
            <a:pPr algn="l" rtl="0" fontAlgn="base"/>
            <a:endParaRPr lang="en-US" sz="2800" b="0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Elemento grafico 11" descr="Internet con riempimento a tinta unita">
            <a:extLst>
              <a:ext uri="{FF2B5EF4-FFF2-40B4-BE49-F238E27FC236}">
                <a16:creationId xmlns:a16="http://schemas.microsoft.com/office/drawing/2014/main" id="{E49F2249-EBDB-3CB0-1F2B-E58BB711E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457" y="5143500"/>
            <a:ext cx="914400" cy="914400"/>
          </a:xfrm>
          <a:prstGeom prst="rect">
            <a:avLst/>
          </a:prstGeom>
        </p:spPr>
      </p:pic>
      <p:pic>
        <p:nvPicPr>
          <p:cNvPr id="14" name="Elemento grafico 13" descr="Posta elettronica con riempimento a tinta unita">
            <a:extLst>
              <a:ext uri="{FF2B5EF4-FFF2-40B4-BE49-F238E27FC236}">
                <a16:creationId xmlns:a16="http://schemas.microsoft.com/office/drawing/2014/main" id="{31DFF954-5864-8660-3B08-9F2EB5540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7631" y="4305300"/>
            <a:ext cx="685800" cy="685800"/>
          </a:xfrm>
          <a:prstGeom prst="rect">
            <a:avLst/>
          </a:prstGeom>
        </p:spPr>
      </p:pic>
      <p:pic>
        <p:nvPicPr>
          <p:cNvPr id="16" name="Elemento grafico 15" descr="Cornetta con riempimento a tinta unita">
            <a:extLst>
              <a:ext uri="{FF2B5EF4-FFF2-40B4-BE49-F238E27FC236}">
                <a16:creationId xmlns:a16="http://schemas.microsoft.com/office/drawing/2014/main" id="{117AFF8B-4904-B738-3671-0D5C3276F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1100" y="3467100"/>
            <a:ext cx="685800" cy="685800"/>
          </a:xfrm>
          <a:prstGeom prst="rect">
            <a:avLst/>
          </a:prstGeom>
        </p:spPr>
      </p:pic>
      <p:pic>
        <p:nvPicPr>
          <p:cNvPr id="18" name="Elemento grafico 17" descr="Indicatore con riempimento a tinta unita">
            <a:extLst>
              <a:ext uri="{FF2B5EF4-FFF2-40B4-BE49-F238E27FC236}">
                <a16:creationId xmlns:a16="http://schemas.microsoft.com/office/drawing/2014/main" id="{C8B7EA29-19EE-F274-80BC-88C1A5E9B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6800" y="2540014"/>
            <a:ext cx="914400" cy="914400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692FB94-B30E-5733-74DA-0BDDED3B1106}"/>
              </a:ext>
            </a:extLst>
          </p:cNvPr>
          <p:cNvSpPr txBox="1">
            <a:spLocks/>
          </p:cNvSpPr>
          <p:nvPr/>
        </p:nvSpPr>
        <p:spPr>
          <a:xfrm>
            <a:off x="13191690" y="7766526"/>
            <a:ext cx="88245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Consolas"/>
                <a:ea typeface="+mj-ea"/>
              </a:rPr>
              <a:t>SEGUICI SU</a:t>
            </a:r>
            <a:endParaRPr lang="en-US" sz="1400" dirty="0"/>
          </a:p>
        </p:txBody>
      </p:sp>
      <p:pic>
        <p:nvPicPr>
          <p:cNvPr id="31" name="object 3">
            <a:extLst>
              <a:ext uri="{FF2B5EF4-FFF2-40B4-BE49-F238E27FC236}">
                <a16:creationId xmlns:a16="http://schemas.microsoft.com/office/drawing/2014/main" id="{6720CC87-CD44-D4DA-9E2D-42F19E941501}"/>
              </a:ext>
            </a:extLst>
          </p:cNvPr>
          <p:cNvPicPr/>
          <p:nvPr/>
        </p:nvPicPr>
        <p:blipFill rotWithShape="1">
          <a:blip r:embed="rId11" cstate="print"/>
          <a:srcRect l="16943" t="174" r="2510" b="17120"/>
          <a:stretch/>
        </p:blipFill>
        <p:spPr>
          <a:xfrm rot="10800000">
            <a:off x="12129862" y="-1"/>
            <a:ext cx="6158137" cy="5448314"/>
          </a:xfrm>
          <a:prstGeom prst="rect">
            <a:avLst/>
          </a:prstGeom>
        </p:spPr>
      </p:pic>
      <p:pic>
        <p:nvPicPr>
          <p:cNvPr id="32" name="object 7">
            <a:extLst>
              <a:ext uri="{FF2B5EF4-FFF2-40B4-BE49-F238E27FC236}">
                <a16:creationId xmlns:a16="http://schemas.microsoft.com/office/drawing/2014/main" id="{41BDEA73-D5BB-F1BF-4460-DC694E897D42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58600" y="2"/>
            <a:ext cx="5326596" cy="2400297"/>
          </a:xfrm>
          <a:prstGeom prst="rect">
            <a:avLst/>
          </a:prstGeom>
        </p:spPr>
      </p:pic>
      <p:pic>
        <p:nvPicPr>
          <p:cNvPr id="35" name="object 6">
            <a:extLst>
              <a:ext uri="{FF2B5EF4-FFF2-40B4-BE49-F238E27FC236}">
                <a16:creationId xmlns:a16="http://schemas.microsoft.com/office/drawing/2014/main" id="{C5199B31-8B97-3DA0-C609-8494D1DD008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078200" y="2992767"/>
            <a:ext cx="4236450" cy="4706732"/>
          </a:xfrm>
          <a:prstGeom prst="rect">
            <a:avLst/>
          </a:prstGeom>
        </p:spPr>
      </p:pic>
      <p:pic>
        <p:nvPicPr>
          <p:cNvPr id="4" name="Immagine 3" descr="Immagine che contiene schermata, cerchio, Elementi grafici, logo&#10;&#10;Descrizione generata automaticamente">
            <a:extLst>
              <a:ext uri="{FF2B5EF4-FFF2-40B4-BE49-F238E27FC236}">
                <a16:creationId xmlns:a16="http://schemas.microsoft.com/office/drawing/2014/main" id="{00D6E7AB-5955-0103-6B97-6A155E6528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28" y="7093529"/>
            <a:ext cx="8652268" cy="48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042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819110" y="4531286"/>
            <a:ext cx="17209701" cy="1276592"/>
          </a:xfrm>
        </p:spPr>
        <p:txBody>
          <a:bodyPr/>
          <a:lstStyle/>
          <a:p>
            <a:r>
              <a:rPr lang="it-IT" sz="5578" dirty="0"/>
              <a:t>I risultati dell’indagine Intesa Sanpaolo e BI-REX</a:t>
            </a:r>
          </a:p>
          <a:p>
            <a:endParaRPr lang="it-IT" sz="6374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819109" y="5721736"/>
            <a:ext cx="17468892" cy="4467714"/>
          </a:xfrm>
        </p:spPr>
        <p:txBody>
          <a:bodyPr/>
          <a:lstStyle/>
          <a:p>
            <a:r>
              <a:rPr lang="it-IT" sz="3984" dirty="0"/>
              <a:t>Giovanni Foresti</a:t>
            </a:r>
            <a:r>
              <a:rPr lang="it-IT" sz="3984"/>
              <a:t>, Serena Fumagalli</a:t>
            </a:r>
            <a:r>
              <a:rPr lang="it-IT" sz="3984" dirty="0"/>
              <a:t>, Sara Giusti</a:t>
            </a:r>
          </a:p>
          <a:p>
            <a:r>
              <a:rPr lang="it-IT" sz="3187" i="1" dirty="0"/>
              <a:t>Research Department </a:t>
            </a:r>
          </a:p>
          <a:p>
            <a:r>
              <a:rPr lang="it-IT" sz="3187" i="1" dirty="0"/>
              <a:t>Intesa Sanpaolo</a:t>
            </a:r>
          </a:p>
          <a:p>
            <a:endParaRPr lang="it-IT" sz="3187" dirty="0"/>
          </a:p>
          <a:p>
            <a:endParaRPr lang="it-IT" sz="3187" dirty="0"/>
          </a:p>
          <a:p>
            <a:pPr>
              <a:spcBef>
                <a:spcPts val="0"/>
              </a:spcBef>
            </a:pPr>
            <a:r>
              <a:rPr lang="it-IT" sz="3187" dirty="0"/>
              <a:t>Bologna, 27 novembre 2024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B7F991-3748-4E46-8C91-811FE6DE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944" y="1606385"/>
            <a:ext cx="6102225" cy="229028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BB03BE4-9AFF-4D96-8E68-35680AB9D502}"/>
              </a:ext>
            </a:extLst>
          </p:cNvPr>
          <p:cNvSpPr/>
          <p:nvPr/>
        </p:nvSpPr>
        <p:spPr>
          <a:xfrm>
            <a:off x="242871" y="9188807"/>
            <a:ext cx="2686752" cy="94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1485" rtl="0"/>
            <a:endParaRPr lang="it-IT" sz="3586" kern="1200">
              <a:solidFill>
                <a:prstClr val="white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207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082994" y="199359"/>
            <a:ext cx="828677" cy="471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4347" indent="-240134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60532" indent="-19210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44747" indent="-19210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728960" indent="-19210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13175" indent="-192108" defTabSz="3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497386" indent="-192108" defTabSz="3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881601" indent="-192108" defTabSz="3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265814" indent="-192108" defTabSz="3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366114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366114" rtl="0">
                <a:defRPr/>
              </a:pPr>
              <a:t>23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btfpColumnHeaderBoxLine575578">
            <a:extLst>
              <a:ext uri="{FF2B5EF4-FFF2-40B4-BE49-F238E27FC236}">
                <a16:creationId xmlns:a16="http://schemas.microsoft.com/office/drawing/2014/main" id="{F2C17798-F7D7-48B4-9493-7F017239D4AE}"/>
              </a:ext>
            </a:extLst>
          </p:cNvPr>
          <p:cNvCxnSpPr>
            <a:cxnSpLocks/>
          </p:cNvCxnSpPr>
          <p:nvPr/>
        </p:nvCxnSpPr>
        <p:spPr bwMode="gray">
          <a:xfrm>
            <a:off x="4301905" y="1456150"/>
            <a:ext cx="13390156" cy="0"/>
          </a:xfrm>
          <a:prstGeom prst="line">
            <a:avLst/>
          </a:prstGeom>
          <a:ln w="9525" cap="flat">
            <a:solidFill>
              <a:srgbClr val="406B9B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tfpBulletedList698564">
            <a:extLst>
              <a:ext uri="{FF2B5EF4-FFF2-40B4-BE49-F238E27FC236}">
                <a16:creationId xmlns:a16="http://schemas.microsoft.com/office/drawing/2014/main" id="{07984C7C-EE33-453D-B3F4-CDECF0E675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14751" y="1694270"/>
            <a:ext cx="12615928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8"/>
              </a:buBlip>
            </a:pP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A partire dalla seconda metà di settembre è stata condotta un’indagine a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carattere nazionale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 che ha visto la partecipazione di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oltre 1.000 imprese attive in tutte le regioni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e selezionate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tra i clienti del Gruppo Intesa Sanpaolo che operano nei settori della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meccanica, elettronica, elettrotecnica, alimentare e bevande, farmaceutica e biomedicale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FC477C2D-B35E-4D19-9906-4DA4029070B5}"/>
              </a:ext>
            </a:extLst>
          </p:cNvPr>
          <p:cNvSpPr txBox="1">
            <a:spLocks/>
          </p:cNvSpPr>
          <p:nvPr/>
        </p:nvSpPr>
        <p:spPr>
          <a:xfrm>
            <a:off x="451547" y="190994"/>
            <a:ext cx="16685671" cy="533649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366114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L’indagine Intesa Sanpaolo, BI-REX</a:t>
            </a:r>
            <a:endParaRPr lang="it-IT" sz="4781" b="1" strike="sngStrike" kern="1200" dirty="0">
              <a:solidFill>
                <a:srgbClr val="003A79"/>
              </a:solidFill>
              <a:highlight>
                <a:srgbClr val="FF00FF"/>
              </a:highlight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93DAB672-6A0F-0F82-B930-D934BE6B9088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13176" y="1804035"/>
            <a:ext cx="4302819" cy="1649414"/>
          </a:xfrm>
          <a:prstGeom prst="rect">
            <a:avLst/>
          </a:prstGeom>
          <a:solidFill>
            <a:srgbClr val="D5DBE1">
              <a:alpha val="3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283" tIns="47283" rIns="47283" bIns="47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6324" rtl="0">
              <a:lnSpc>
                <a:spcPct val="90000"/>
              </a:lnSpc>
              <a:spcBef>
                <a:spcPts val="789"/>
              </a:spcBef>
              <a:defRPr/>
            </a:pPr>
            <a:r>
              <a:rPr lang="it-IT" sz="2789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it-IT" sz="2789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L’indagine</a:t>
            </a:r>
          </a:p>
        </p:txBody>
      </p:sp>
      <p:pic>
        <p:nvPicPr>
          <p:cNvPr id="4" name="Elemento grafico 3" descr="Pubblico di riferimento">
            <a:extLst>
              <a:ext uri="{FF2B5EF4-FFF2-40B4-BE49-F238E27FC236}">
                <a16:creationId xmlns:a16="http://schemas.microsoft.com/office/drawing/2014/main" id="{80CF3466-2A04-46F7-827F-417A57163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254" y="2048732"/>
            <a:ext cx="1133317" cy="1133317"/>
          </a:xfrm>
          <a:prstGeom prst="rect">
            <a:avLst/>
          </a:prstGeom>
        </p:spPr>
      </p:pic>
      <p:sp>
        <p:nvSpPr>
          <p:cNvPr id="6" name="Rectangle 39">
            <a:extLst>
              <a:ext uri="{FF2B5EF4-FFF2-40B4-BE49-F238E27FC236}">
                <a16:creationId xmlns:a16="http://schemas.microsoft.com/office/drawing/2014/main" id="{ABA6E9E5-A87C-96C9-C5DC-D396941CEC3B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13176" y="4118889"/>
            <a:ext cx="4302819" cy="1649414"/>
          </a:xfrm>
          <a:prstGeom prst="rect">
            <a:avLst/>
          </a:prstGeom>
          <a:solidFill>
            <a:srgbClr val="D5DBE1">
              <a:alpha val="3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283" tIns="47283" rIns="47283" bIns="47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6324" rtl="0">
              <a:lnSpc>
                <a:spcPct val="90000"/>
              </a:lnSpc>
              <a:spcBef>
                <a:spcPts val="789"/>
              </a:spcBef>
              <a:defRPr/>
            </a:pPr>
            <a:r>
              <a:rPr lang="it-IT" sz="2789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it-IT" sz="2789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L’obiettivo</a:t>
            </a:r>
          </a:p>
        </p:txBody>
      </p:sp>
      <p:pic>
        <p:nvPicPr>
          <p:cNvPr id="8" name="Elemento grafico 7" descr="Tiro a segno con riempimento a tinta unita">
            <a:extLst>
              <a:ext uri="{FF2B5EF4-FFF2-40B4-BE49-F238E27FC236}">
                <a16:creationId xmlns:a16="http://schemas.microsoft.com/office/drawing/2014/main" id="{494FB4E9-B5B6-758D-1B9B-7A465088F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486" y="4460030"/>
            <a:ext cx="1271274" cy="1138851"/>
          </a:xfrm>
          <a:prstGeom prst="rect">
            <a:avLst/>
          </a:prstGeom>
        </p:spPr>
      </p:pic>
      <p:sp>
        <p:nvSpPr>
          <p:cNvPr id="9" name="btfpBulletedList698564">
            <a:extLst>
              <a:ext uri="{FF2B5EF4-FFF2-40B4-BE49-F238E27FC236}">
                <a16:creationId xmlns:a16="http://schemas.microsoft.com/office/drawing/2014/main" id="{18255433-86CF-5F50-EC23-7899B98DEC8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14752" y="4023888"/>
            <a:ext cx="12943912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8"/>
              </a:buBlip>
            </a:pP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L’obiettivo dell’indagine è stato quello di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esplorare i percorsi di innovazione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intrapresi dalle imprese nell’adozione di tecnologie e studiarne le implicazioni strategiche, gestionali e organizzative.  Le principali evidenze sono oggetto della presentazione della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Quarta Edizione dell’Osservatorio ISP-Bi-REX.</a:t>
            </a: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99CE9AA9-308A-E867-4A82-CF992291F534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13176" y="6566565"/>
            <a:ext cx="4517960" cy="2079696"/>
          </a:xfrm>
          <a:prstGeom prst="rect">
            <a:avLst/>
          </a:prstGeom>
          <a:solidFill>
            <a:srgbClr val="D5DBE1">
              <a:alpha val="3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283" tIns="47283" rIns="47283" bIns="47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6324" rtl="0">
              <a:lnSpc>
                <a:spcPct val="90000"/>
              </a:lnSpc>
              <a:spcBef>
                <a:spcPts val="789"/>
              </a:spcBef>
              <a:defRPr/>
            </a:pPr>
            <a:r>
              <a:rPr lang="it-IT" sz="2789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           Emilia-Romagna</a:t>
            </a:r>
          </a:p>
          <a:p>
            <a:pPr algn="ctr" defTabSz="1026324" rtl="0">
              <a:lnSpc>
                <a:spcPct val="90000"/>
              </a:lnSpc>
              <a:spcBef>
                <a:spcPts val="789"/>
              </a:spcBef>
              <a:defRPr/>
            </a:pPr>
            <a:r>
              <a:rPr lang="it-IT" sz="2789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         Marche</a:t>
            </a:r>
          </a:p>
        </p:txBody>
      </p:sp>
      <p:sp>
        <p:nvSpPr>
          <p:cNvPr id="12" name="btfpBulletedList698564">
            <a:extLst>
              <a:ext uri="{FF2B5EF4-FFF2-40B4-BE49-F238E27FC236}">
                <a16:creationId xmlns:a16="http://schemas.microsoft.com/office/drawing/2014/main" id="{4DD8E684-2A45-4C77-8BC6-58FFB854FC3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14752" y="6520327"/>
            <a:ext cx="13344134" cy="24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8"/>
              </a:buBlip>
            </a:pP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L’analisi si concentra sulle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225 imprese che operano in Emilia-Romagna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(159 imprese)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e Marche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(66 imprese). Si tratta di imprese che presentano una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buona distribuzione tra micro-piccole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(54%) e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medio-grand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i (46%). I settori principali di specializzazione sono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l’alimentare e bevande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(40%) e la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meccanica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 (37%); seguono </a:t>
            </a:r>
            <a:r>
              <a:rPr lang="it-IT" sz="25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l’elettronica ed elettrotecnica </a:t>
            </a:r>
            <a:r>
              <a:rPr lang="it-IT" sz="25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(16%), con quote minori l’ICT (5%) e il life science (2%).</a:t>
            </a:r>
          </a:p>
        </p:txBody>
      </p:sp>
      <p:pic>
        <p:nvPicPr>
          <p:cNvPr id="5" name="Elemento grafico 4" descr="Mappa con segnaposto contorno">
            <a:extLst>
              <a:ext uri="{FF2B5EF4-FFF2-40B4-BE49-F238E27FC236}">
                <a16:creationId xmlns:a16="http://schemas.microsoft.com/office/drawing/2014/main" id="{230862D4-B421-8C59-0BE0-1B6969AA2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267" y="7350159"/>
            <a:ext cx="1219132" cy="1219132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D801777-1719-20DC-8D27-1176C366E361}"/>
              </a:ext>
            </a:extLst>
          </p:cNvPr>
          <p:cNvCxnSpPr>
            <a:cxnSpLocks/>
          </p:cNvCxnSpPr>
          <p:nvPr/>
        </p:nvCxnSpPr>
        <p:spPr>
          <a:xfrm>
            <a:off x="869979" y="3843236"/>
            <a:ext cx="168152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BBCA52F-A9EF-5111-5AEA-F671F411D177}"/>
              </a:ext>
            </a:extLst>
          </p:cNvPr>
          <p:cNvCxnSpPr>
            <a:cxnSpLocks/>
          </p:cNvCxnSpPr>
          <p:nvPr/>
        </p:nvCxnSpPr>
        <p:spPr>
          <a:xfrm>
            <a:off x="869979" y="6204083"/>
            <a:ext cx="168152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465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tfpColumnHeaderBox401541">
            <a:extLst>
              <a:ext uri="{FF2B5EF4-FFF2-40B4-BE49-F238E27FC236}">
                <a16:creationId xmlns:a16="http://schemas.microsoft.com/office/drawing/2014/main" id="{E779A812-04AF-45AB-89C3-B00B0F9315A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77765" y="1336800"/>
            <a:ext cx="4889582" cy="650450"/>
            <a:chOff x="-2426" y="1220230"/>
            <a:chExt cx="3987742" cy="328736"/>
          </a:xfrm>
        </p:grpSpPr>
        <p:sp>
          <p:nvSpPr>
            <p:cNvPr id="15" name="btfpColumnHeaderBoxText401541">
              <a:extLst>
                <a:ext uri="{FF2B5EF4-FFF2-40B4-BE49-F238E27FC236}">
                  <a16:creationId xmlns:a16="http://schemas.microsoft.com/office/drawing/2014/main" id="{836745AE-876B-47CA-82EF-08AA7913FD4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 bwMode="gray">
            <a:xfrm>
              <a:off x="-2426" y="1220230"/>
              <a:ext cx="3488267" cy="321144"/>
            </a:xfrm>
            <a:prstGeom prst="rect">
              <a:avLst/>
            </a:prstGeom>
            <a:noFill/>
          </p:spPr>
          <p:txBody>
            <a:bodyPr vert="horz" wrap="square" lIns="71785" tIns="71785" rIns="71785" bIns="71785" rtlCol="0" anchor="b">
              <a:spAutoFit/>
            </a:bodyPr>
            <a:lstStyle/>
            <a:p>
              <a:pPr algn="l" defTabSz="1821485" rtl="0">
                <a:spcBef>
                  <a:spcPct val="0"/>
                </a:spcBef>
                <a:defRPr/>
              </a:pPr>
              <a:r>
                <a:rPr lang="it-IT" sz="3187" b="1" kern="1200" dirty="0">
                  <a:solidFill>
                    <a:srgbClr val="003A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Dimensione  </a:t>
              </a:r>
            </a:p>
          </p:txBody>
        </p:sp>
        <p:cxnSp>
          <p:nvCxnSpPr>
            <p:cNvPr id="16" name="btfpColumnHeaderBoxLine401541">
              <a:extLst>
                <a:ext uri="{FF2B5EF4-FFF2-40B4-BE49-F238E27FC236}">
                  <a16:creationId xmlns:a16="http://schemas.microsoft.com/office/drawing/2014/main" id="{1E759ABD-4CDC-4630-B313-918E3D3CD63F}"/>
                </a:ext>
              </a:extLst>
            </p:cNvPr>
            <p:cNvCxnSpPr>
              <a:cxnSpLocks/>
            </p:cNvCxnSpPr>
            <p:nvPr>
              <p:custDataLst>
                <p:tags r:id="rId10"/>
              </p:custDataLst>
            </p:nvPr>
          </p:nvCxnSpPr>
          <p:spPr bwMode="gray">
            <a:xfrm flipV="1">
              <a:off x="27155" y="1548757"/>
              <a:ext cx="3958161" cy="209"/>
            </a:xfrm>
            <a:prstGeom prst="line">
              <a:avLst/>
            </a:prstGeom>
            <a:ln w="9525" cap="flat">
              <a:solidFill>
                <a:srgbClr val="5C5C5C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btfpColumnHeaderBox401541">
            <a:extLst>
              <a:ext uri="{FF2B5EF4-FFF2-40B4-BE49-F238E27FC236}">
                <a16:creationId xmlns:a16="http://schemas.microsoft.com/office/drawing/2014/main" id="{391C9051-E147-4B66-9ED6-4C4B30AF051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296901" y="1325829"/>
            <a:ext cx="10692871" cy="648221"/>
            <a:chOff x="330201" y="1227822"/>
            <a:chExt cx="3488267" cy="327610"/>
          </a:xfrm>
        </p:grpSpPr>
        <p:sp>
          <p:nvSpPr>
            <p:cNvPr id="18" name="btfpColumnHeaderBoxText401541">
              <a:extLst>
                <a:ext uri="{FF2B5EF4-FFF2-40B4-BE49-F238E27FC236}">
                  <a16:creationId xmlns:a16="http://schemas.microsoft.com/office/drawing/2014/main" id="{9ECB19E2-B0C3-408A-AAA1-90DA9566BE1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gray">
            <a:xfrm>
              <a:off x="330201" y="1227822"/>
              <a:ext cx="3488267" cy="321144"/>
            </a:xfrm>
            <a:prstGeom prst="rect">
              <a:avLst/>
            </a:prstGeom>
            <a:noFill/>
          </p:spPr>
          <p:txBody>
            <a:bodyPr vert="horz" wrap="square" lIns="71785" tIns="71785" rIns="71785" bIns="71785" rtlCol="0" anchor="b">
              <a:spAutoFit/>
            </a:bodyPr>
            <a:lstStyle/>
            <a:p>
              <a:pPr algn="l" defTabSz="1821485" rtl="0">
                <a:spcBef>
                  <a:spcPct val="0"/>
                </a:spcBef>
                <a:defRPr/>
              </a:pPr>
              <a:r>
                <a:rPr lang="it-IT" sz="3187" b="1" kern="1200" dirty="0">
                  <a:solidFill>
                    <a:srgbClr val="003A79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Descrizione</a:t>
              </a:r>
            </a:p>
          </p:txBody>
        </p:sp>
        <p:cxnSp>
          <p:nvCxnSpPr>
            <p:cNvPr id="19" name="btfpColumnHeaderBoxLine401541">
              <a:extLst>
                <a:ext uri="{FF2B5EF4-FFF2-40B4-BE49-F238E27FC236}">
                  <a16:creationId xmlns:a16="http://schemas.microsoft.com/office/drawing/2014/main" id="{4BD80748-5D4A-4C5D-8528-B446B0F9E3A1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 bwMode="gray">
            <a:xfrm>
              <a:off x="330201" y="1555432"/>
              <a:ext cx="3488267" cy="0"/>
            </a:xfrm>
            <a:prstGeom prst="line">
              <a:avLst/>
            </a:prstGeom>
            <a:ln w="9525" cap="flat">
              <a:solidFill>
                <a:srgbClr val="5C5C5C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9584F71-9BB7-4E82-96A3-0C224BEF0EE4}"/>
              </a:ext>
            </a:extLst>
          </p:cNvPr>
          <p:cNvSpPr txBox="1"/>
          <p:nvPr/>
        </p:nvSpPr>
        <p:spPr>
          <a:xfrm>
            <a:off x="6128677" y="2136571"/>
            <a:ext cx="11726079" cy="229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Definizione di una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variabile che individua l’adozione/non adozione di tecnologie 4.0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 (le imprese 4.0 sono quelle che hanno indicato almeno una tecnologia abilitante). Inoltre, in considerazione del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profilo di adozione di tecnologie ICT e degli ambiti in cui le tecnologie 4.0 sono utilizzati, 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è stata creata una variabile che individua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l’intensità della digitalizzazione, 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che cresce con il numero di tecnologie e con l’utilizzo esteso a diversi ambiti</a:t>
            </a: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975B2377-F5B6-4A94-9F08-6E15A185AB56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2222069" y="5591342"/>
            <a:ext cx="4063066" cy="11122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14" tIns="71714" rIns="71714" bIns="71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1821485" rtl="0">
              <a:lnSpc>
                <a:spcPct val="90000"/>
              </a:lnSpc>
              <a:defRPr/>
            </a:pPr>
            <a:r>
              <a:rPr lang="it-IT" sz="3187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Classe dimensionale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E452179B-FBC7-4010-98F9-E0FD8B9B4EC0}"/>
              </a:ext>
            </a:extLst>
          </p:cNvPr>
          <p:cNvCxnSpPr/>
          <p:nvPr/>
        </p:nvCxnSpPr>
        <p:spPr>
          <a:xfrm>
            <a:off x="698541" y="4636142"/>
            <a:ext cx="168152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tfpIconCircle891152">
            <a:extLst>
              <a:ext uri="{FF2B5EF4-FFF2-40B4-BE49-F238E27FC236}">
                <a16:creationId xmlns:a16="http://schemas.microsoft.com/office/drawing/2014/main" id="{A3926E69-B8AB-467B-BC0C-AEC21511A215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624536" y="2203400"/>
            <a:ext cx="1462146" cy="1461022"/>
          </a:xfrm>
          <a:prstGeom prst="ellipse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406B9B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14" tIns="71714" rIns="71714" bIns="717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21485" rtl="0">
              <a:lnSpc>
                <a:spcPct val="90000"/>
              </a:lnSpc>
              <a:spcBef>
                <a:spcPts val="1195"/>
              </a:spcBef>
              <a:defRPr/>
            </a:pPr>
            <a:endParaRPr lang="it-IT" sz="2789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473EAAB4-9833-4445-90AC-56F60209490C}"/>
              </a:ext>
            </a:extLst>
          </p:cNvPr>
          <p:cNvCxnSpPr/>
          <p:nvPr/>
        </p:nvCxnSpPr>
        <p:spPr>
          <a:xfrm>
            <a:off x="563917" y="9355794"/>
            <a:ext cx="168152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C18DC6C9-BB38-485D-ABD7-31227DF55204}"/>
              </a:ext>
            </a:extLst>
          </p:cNvPr>
          <p:cNvCxnSpPr/>
          <p:nvPr/>
        </p:nvCxnSpPr>
        <p:spPr>
          <a:xfrm>
            <a:off x="639698" y="7754677"/>
            <a:ext cx="168152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7392750-412D-4746-B369-017815616BBD}"/>
              </a:ext>
            </a:extLst>
          </p:cNvPr>
          <p:cNvSpPr txBox="1"/>
          <p:nvPr/>
        </p:nvSpPr>
        <p:spPr>
          <a:xfrm>
            <a:off x="6068222" y="4674350"/>
            <a:ext cx="11598279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Le imprese sono suddivise in quattro classi dimensionali in base alle indicazioni di fatturato fornite dai rispondenti (per garantire una buon numerosità le classi possono essere accorpate nelle rappresentazioni):</a:t>
            </a:r>
            <a:endParaRPr lang="it-IT" sz="2390" b="1" kern="1200" dirty="0">
              <a:solidFill>
                <a:srgbClr val="003A79"/>
              </a:solidFill>
              <a:latin typeface="Century Gothic" panose="020F0302020204030204"/>
              <a:ea typeface="+mn-ea"/>
              <a:cs typeface="+mn-cs"/>
            </a:endParaRPr>
          </a:p>
          <a:p>
            <a:pPr marL="1272954" lvl="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Micro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 fatturato fino a 2 milioni di euro</a:t>
            </a:r>
          </a:p>
          <a:p>
            <a:pPr marL="1272954" lvl="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Piccole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 fatturato compreso tra 2 e 10 milioni di euro</a:t>
            </a:r>
          </a:p>
          <a:p>
            <a:pPr marL="1272954" lvl="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Medie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 fatturato compreso tra 10 e 50 milioni di euro</a:t>
            </a:r>
          </a:p>
          <a:p>
            <a:pPr marL="1272954" lvl="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Grandi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 fatturato superiore a 50 milioni di euro</a:t>
            </a:r>
          </a:p>
          <a:p>
            <a:pPr marL="1272954" lvl="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endParaRPr lang="it-IT" sz="2390" kern="1200" dirty="0">
              <a:solidFill>
                <a:prstClr val="black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B62EAA-58AC-40F2-A441-5B44D2F1695C}"/>
              </a:ext>
            </a:extLst>
          </p:cNvPr>
          <p:cNvSpPr txBox="1">
            <a:spLocks/>
          </p:cNvSpPr>
          <p:nvPr/>
        </p:nvSpPr>
        <p:spPr>
          <a:xfrm>
            <a:off x="717136" y="292969"/>
            <a:ext cx="17137619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366114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Le dimensioni di analisi: stimata l’intensità 4.0, 5.0 e green</a:t>
            </a:r>
          </a:p>
        </p:txBody>
      </p:sp>
      <p:sp>
        <p:nvSpPr>
          <p:cNvPr id="28" name="Segnaposto numero diapositiva 14">
            <a:extLst>
              <a:ext uri="{FF2B5EF4-FFF2-40B4-BE49-F238E27FC236}">
                <a16:creationId xmlns:a16="http://schemas.microsoft.com/office/drawing/2014/main" id="{BF23713D-500C-4FE9-A0BB-6BBD5F8F3460}"/>
              </a:ext>
            </a:extLst>
          </p:cNvPr>
          <p:cNvSpPr txBox="1">
            <a:spLocks/>
          </p:cNvSpPr>
          <p:nvPr/>
        </p:nvSpPr>
        <p:spPr bwMode="auto">
          <a:xfrm>
            <a:off x="17462275" y="15698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992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24</a:t>
            </a:fld>
            <a:endParaRPr lang="it-IT" altLang="it-IT" sz="1992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Elemento grafico 5" descr="Lampadina e ingranaggio contorno">
            <a:extLst>
              <a:ext uri="{FF2B5EF4-FFF2-40B4-BE49-F238E27FC236}">
                <a16:creationId xmlns:a16="http://schemas.microsoft.com/office/drawing/2014/main" id="{9F7658EF-1540-3348-37F7-84F3116A7F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055" y="2523793"/>
            <a:ext cx="1434273" cy="1434273"/>
          </a:xfrm>
          <a:prstGeom prst="rect">
            <a:avLst/>
          </a:prstGeom>
        </p:spPr>
      </p:pic>
      <p:sp>
        <p:nvSpPr>
          <p:cNvPr id="8" name="Rectangle 43">
            <a:extLst>
              <a:ext uri="{FF2B5EF4-FFF2-40B4-BE49-F238E27FC236}">
                <a16:creationId xmlns:a16="http://schemas.microsoft.com/office/drawing/2014/main" id="{32B2DF99-3263-63A7-5FB1-5C3ABDB8B365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2222069" y="2862462"/>
            <a:ext cx="4063066" cy="11197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14" tIns="71714" rIns="71714" bIns="71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1821485" rtl="0">
              <a:lnSpc>
                <a:spcPct val="90000"/>
              </a:lnSpc>
              <a:defRPr/>
            </a:pPr>
            <a:r>
              <a:rPr lang="it-IT" sz="3187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Intensità di</a:t>
            </a:r>
          </a:p>
          <a:p>
            <a:pPr algn="l" defTabSz="1821485" rtl="0">
              <a:lnSpc>
                <a:spcPct val="90000"/>
              </a:lnSpc>
              <a:defRPr/>
            </a:pPr>
            <a:r>
              <a:rPr lang="it-IT" sz="3187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digitalizzazione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514940-E648-C590-7B29-021C13B45991}"/>
              </a:ext>
            </a:extLst>
          </p:cNvPr>
          <p:cNvSpPr txBox="1"/>
          <p:nvPr/>
        </p:nvSpPr>
        <p:spPr>
          <a:xfrm>
            <a:off x="6044421" y="7957580"/>
            <a:ext cx="11598279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11" indent="-362211" algn="l" defTabSz="1821485" rtl="0">
              <a:spcAft>
                <a:spcPts val="598"/>
              </a:spcAft>
              <a:buBlip>
                <a:blip r:embed="rId1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In base alle strategie green dichiarate dai rispondenti sono stati creati dei profili di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intensità green 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che sintetizzano la propensione ad adottare soluzioni per la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transizione ambientale </a:t>
            </a:r>
          </a:p>
        </p:txBody>
      </p:sp>
      <p:pic>
        <p:nvPicPr>
          <p:cNvPr id="5" name="Elemento grafico 4" descr="Denaro contorno">
            <a:extLst>
              <a:ext uri="{FF2B5EF4-FFF2-40B4-BE49-F238E27FC236}">
                <a16:creationId xmlns:a16="http://schemas.microsoft.com/office/drawing/2014/main" id="{75EB4950-4C62-F30F-4841-D80D76E8D2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4387" y="5336959"/>
            <a:ext cx="1398673" cy="1398673"/>
          </a:xfrm>
          <a:prstGeom prst="rect">
            <a:avLst/>
          </a:prstGeom>
        </p:spPr>
      </p:pic>
      <p:sp>
        <p:nvSpPr>
          <p:cNvPr id="11" name="Rectangle 43">
            <a:extLst>
              <a:ext uri="{FF2B5EF4-FFF2-40B4-BE49-F238E27FC236}">
                <a16:creationId xmlns:a16="http://schemas.microsoft.com/office/drawing/2014/main" id="{E5905F6F-6E90-D94E-7F0F-DC6096F6E973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2339452" y="8153865"/>
            <a:ext cx="4063066" cy="11197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14" tIns="71714" rIns="71714" bIns="71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1821485" rtl="0">
              <a:lnSpc>
                <a:spcPct val="90000"/>
              </a:lnSpc>
              <a:defRPr/>
            </a:pPr>
            <a:r>
              <a:rPr lang="it-IT" sz="3187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Intensità</a:t>
            </a:r>
          </a:p>
          <a:p>
            <a:pPr algn="l" defTabSz="1821485" rtl="0">
              <a:lnSpc>
                <a:spcPct val="90000"/>
              </a:lnSpc>
              <a:defRPr/>
            </a:pPr>
            <a:r>
              <a:rPr lang="it-IT" sz="3187" b="1" kern="1200" dirty="0">
                <a:solidFill>
                  <a:srgbClr val="003A79"/>
                </a:solidFill>
                <a:latin typeface="Century Gothic" panose="020B0502020202020204" pitchFamily="34" charset="0"/>
              </a:rPr>
              <a:t>green</a:t>
            </a:r>
          </a:p>
        </p:txBody>
      </p:sp>
      <p:pic>
        <p:nvPicPr>
          <p:cNvPr id="13" name="Elemento grafico 12" descr="Sostenibilità contorno">
            <a:extLst>
              <a:ext uri="{FF2B5EF4-FFF2-40B4-BE49-F238E27FC236}">
                <a16:creationId xmlns:a16="http://schemas.microsoft.com/office/drawing/2014/main" id="{A55A78A4-5E27-0C0A-9730-B5D4FDBA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98541" y="7764345"/>
            <a:ext cx="1434273" cy="143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5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31" y="248580"/>
            <a:ext cx="17051931" cy="683072"/>
          </a:xfrm>
        </p:spPr>
        <p:txBody>
          <a:bodyPr/>
          <a:lstStyle/>
          <a:p>
            <a:r>
              <a:rPr lang="it-IT" dirty="0"/>
              <a:t>Circa tre quarti delle imprese sono 4.0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CAF9DF-B8EC-4EFB-A293-8E6DC3DED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5787" y="1238799"/>
            <a:ext cx="5410717" cy="8156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/>
              <a:t>% imprese 4.0 per settore </a:t>
            </a:r>
            <a:r>
              <a:rPr lang="it-IT" b="0" dirty="0"/>
              <a:t>(% imprese)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29DE4BBE-F3DD-4238-B9CE-BD9193B3CCD7}"/>
              </a:ext>
            </a:extLst>
          </p:cNvPr>
          <p:cNvSpPr txBox="1">
            <a:spLocks/>
          </p:cNvSpPr>
          <p:nvPr/>
        </p:nvSpPr>
        <p:spPr>
          <a:xfrm>
            <a:off x="10148658" y="1098826"/>
            <a:ext cx="5152167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</a:pPr>
            <a:r>
              <a:rPr lang="it-IT" sz="2590" dirty="0"/>
              <a:t>% imprese 4.0 per dimensione </a:t>
            </a:r>
            <a:r>
              <a:rPr lang="it-IT" sz="2590" b="0" dirty="0"/>
              <a:t>(% imprese)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0A7A8-4E2A-4AFD-8961-0D04C35886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25</a:t>
            </a:fld>
            <a:endParaRPr lang="it-IT" altLang="it-IT" kern="1200" dirty="0">
              <a:ea typeface="+mn-ea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8F02FFFF-6E25-E6D4-A38B-7D136248F060}"/>
              </a:ext>
            </a:extLst>
          </p:cNvPr>
          <p:cNvGraphicFramePr>
            <a:graphicFrameLocks/>
          </p:cNvGraphicFramePr>
          <p:nvPr/>
        </p:nvGraphicFramePr>
        <p:xfrm>
          <a:off x="8994596" y="2354736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9994E60E-C3F0-011A-3248-BA71CD65FBB7}"/>
              </a:ext>
            </a:extLst>
          </p:cNvPr>
          <p:cNvGraphicFramePr>
            <a:graphicFrameLocks/>
          </p:cNvGraphicFramePr>
          <p:nvPr/>
        </p:nvGraphicFramePr>
        <p:xfrm>
          <a:off x="399239" y="2378648"/>
          <a:ext cx="7894826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9B79E0F0-FD56-2CF6-6D9A-0FE01573331D}"/>
              </a:ext>
            </a:extLst>
          </p:cNvPr>
          <p:cNvSpPr txBox="1">
            <a:spLocks/>
          </p:cNvSpPr>
          <p:nvPr/>
        </p:nvSpPr>
        <p:spPr>
          <a:xfrm>
            <a:off x="2788066" y="9358581"/>
            <a:ext cx="12931825" cy="414632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793" dirty="0">
                <a:solidFill>
                  <a:prstClr val="black"/>
                </a:solidFill>
              </a:rPr>
              <a:t>Nota: sono considerate 4.0 le imprese che hanno indicato di aver adottato almeno una tecnologia 4.0</a:t>
            </a:r>
          </a:p>
        </p:txBody>
      </p:sp>
    </p:spTree>
    <p:extLst>
      <p:ext uri="{BB962C8B-B14F-4D97-AF65-F5344CB8AC3E}">
        <p14:creationId xmlns:p14="http://schemas.microsoft.com/office/powerpoint/2010/main" val="3631434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12" y="515281"/>
            <a:ext cx="17051931" cy="683072"/>
          </a:xfrm>
        </p:spPr>
        <p:txBody>
          <a:bodyPr/>
          <a:lstStyle/>
          <a:p>
            <a:r>
              <a:rPr lang="it-IT" dirty="0"/>
              <a:t>Al primo posto la robotica, seguita da analisi dati, cloud computing e magazzini automatizzati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955E5802-122F-422E-A9EA-40B436CCA206}"/>
              </a:ext>
            </a:extLst>
          </p:cNvPr>
          <p:cNvSpPr txBox="1">
            <a:spLocks/>
          </p:cNvSpPr>
          <p:nvPr/>
        </p:nvSpPr>
        <p:spPr>
          <a:xfrm>
            <a:off x="4696818" y="1765727"/>
            <a:ext cx="8668634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Tipologia di tecnologie 4.0 adottate </a:t>
            </a:r>
            <a:r>
              <a:rPr lang="it-IT" sz="2590" b="0" dirty="0"/>
              <a:t>(% imprese 4.0)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0A7A8-4E2A-4AFD-8961-0D04C35886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26</a:t>
            </a:fld>
            <a:endParaRPr lang="it-IT" altLang="it-IT" kern="1200" dirty="0">
              <a:ea typeface="+mn-ea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285FC5E2-0DB2-FB6D-F8DC-39786A91A54F}"/>
              </a:ext>
            </a:extLst>
          </p:cNvPr>
          <p:cNvGraphicFramePr>
            <a:graphicFrameLocks/>
          </p:cNvGraphicFramePr>
          <p:nvPr/>
        </p:nvGraphicFramePr>
        <p:xfrm>
          <a:off x="2004078" y="2286417"/>
          <a:ext cx="12908456" cy="7171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C2597A61-9052-79EB-8B93-07B437BE50AB}"/>
              </a:ext>
            </a:extLst>
          </p:cNvPr>
          <p:cNvSpPr txBox="1">
            <a:spLocks/>
          </p:cNvSpPr>
          <p:nvPr/>
        </p:nvSpPr>
        <p:spPr>
          <a:xfrm>
            <a:off x="2788067" y="9358580"/>
            <a:ext cx="10326926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793" dirty="0">
                <a:solidFill>
                  <a:prstClr val="black"/>
                </a:solidFill>
              </a:rPr>
              <a:t>Nota: i colori distinguono le fasce delle percentuali (in giallo fino al 30%; in blu tra 30 e 40%; in arancione oltre il 40%)</a:t>
            </a:r>
          </a:p>
        </p:txBody>
      </p:sp>
    </p:spTree>
    <p:extLst>
      <p:ext uri="{BB962C8B-B14F-4D97-AF65-F5344CB8AC3E}">
        <p14:creationId xmlns:p14="http://schemas.microsoft.com/office/powerpoint/2010/main" val="1227986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2" y="230326"/>
            <a:ext cx="17665477" cy="1216823"/>
          </a:xfrm>
        </p:spPr>
        <p:txBody>
          <a:bodyPr vert="horz" lIns="182153" tIns="91076" rIns="182153" bIns="91076" rtlCol="0" anchor="ctr">
            <a:noAutofit/>
          </a:bodyPr>
          <a:lstStyle/>
          <a:p>
            <a:r>
              <a:rPr lang="it-IT" dirty="0"/>
              <a:t>7 imprese su 10 utilizzano più di una tecnologia, soprattutto nella meccanica ed elettronica-elettrotecnica</a:t>
            </a:r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2D60CC39-39EA-486C-93C4-619138BF1FBC}"/>
              </a:ext>
            </a:extLst>
          </p:cNvPr>
          <p:cNvSpPr txBox="1">
            <a:spLocks/>
          </p:cNvSpPr>
          <p:nvPr/>
        </p:nvSpPr>
        <p:spPr>
          <a:xfrm>
            <a:off x="10067109" y="1585104"/>
            <a:ext cx="6817280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% imprese per numero di tecnologie 4.0 per settore</a:t>
            </a:r>
            <a:r>
              <a:rPr lang="it-IT" sz="2590" b="0" dirty="0"/>
              <a:t>(% imprese 4.0)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C40D132-7FF8-408C-91BD-4B9985DEDA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27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98AEC99-76B0-422C-AE4A-58D6BEA951FD}"/>
              </a:ext>
            </a:extLst>
          </p:cNvPr>
          <p:cNvSpPr txBox="1">
            <a:spLocks/>
          </p:cNvSpPr>
          <p:nvPr/>
        </p:nvSpPr>
        <p:spPr>
          <a:xfrm>
            <a:off x="1344425" y="1678943"/>
            <a:ext cx="6971648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% imprese per numero di tecnologie 4.0 per dimensioni aziendali </a:t>
            </a:r>
            <a:r>
              <a:rPr lang="it-IT" sz="2590" b="0" dirty="0"/>
              <a:t>(% imprese 4.0)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E709BF2-A5CC-7B17-17A7-4BDDE9356C6C}"/>
              </a:ext>
            </a:extLst>
          </p:cNvPr>
          <p:cNvGraphicFramePr>
            <a:graphicFrameLocks/>
          </p:cNvGraphicFramePr>
          <p:nvPr/>
        </p:nvGraphicFramePr>
        <p:xfrm>
          <a:off x="-40496" y="2611215"/>
          <a:ext cx="7888501" cy="6481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30418061-F1C6-31AE-C2A4-47FD3C4E31A9}"/>
              </a:ext>
            </a:extLst>
          </p:cNvPr>
          <p:cNvGraphicFramePr>
            <a:graphicFrameLocks/>
          </p:cNvGraphicFramePr>
          <p:nvPr/>
        </p:nvGraphicFramePr>
        <p:xfrm>
          <a:off x="8785486" y="2611213"/>
          <a:ext cx="7894826" cy="651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CB97A4-391B-50E1-6080-E08DE23E2717}"/>
              </a:ext>
            </a:extLst>
          </p:cNvPr>
          <p:cNvSpPr txBox="1"/>
          <p:nvPr/>
        </p:nvSpPr>
        <p:spPr>
          <a:xfrm>
            <a:off x="5664536" y="4858388"/>
            <a:ext cx="3479466" cy="193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1821485" rtl="0">
              <a:spcAft>
                <a:spcPts val="598"/>
              </a:spcAft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% di imprese </a:t>
            </a:r>
            <a:r>
              <a:rPr lang="it-IT" sz="2092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con più di una tecnologia</a:t>
            </a: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Totale: 69,6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Micro-Piccole: 65,3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Medio-Grandi: 73,2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552124-85A0-76E2-D4F7-9E5606AE46C1}"/>
              </a:ext>
            </a:extLst>
          </p:cNvPr>
          <p:cNvSpPr txBox="1"/>
          <p:nvPr/>
        </p:nvSpPr>
        <p:spPr>
          <a:xfrm>
            <a:off x="14766817" y="4696108"/>
            <a:ext cx="3383990" cy="2331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1821485" rtl="0">
              <a:spcAft>
                <a:spcPts val="598"/>
              </a:spcAft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% di imprese </a:t>
            </a:r>
            <a:r>
              <a:rPr lang="it-IT" sz="2092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con più di una tecnologia</a:t>
            </a: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Totale: 69,6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Meccanica: 72,1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Elettronica: 89,7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5"/>
              </a:buBlip>
              <a:defRPr/>
            </a:pPr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Alimentare: 61,8</a:t>
            </a:r>
          </a:p>
        </p:txBody>
      </p:sp>
    </p:spTree>
    <p:extLst>
      <p:ext uri="{BB962C8B-B14F-4D97-AF65-F5344CB8AC3E}">
        <p14:creationId xmlns:p14="http://schemas.microsoft.com/office/powerpoint/2010/main" val="981862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459325" y="43405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28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2335" y="237978"/>
            <a:ext cx="17264882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Tecnologia adottata in produzione da 6 imprese 4.0 su 10. Sotto la soglia del 40% l’utilizzo in altri ambiti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4580327" y="1824166"/>
            <a:ext cx="8291707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Ambiti di adozione delle tecnologie 4.0 </a:t>
            </a:r>
          </a:p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b="0" dirty="0"/>
              <a:t>(in % imprese 4.0; possibili più risposte)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CA7D60C7-D63E-71C3-8A4F-86C81775BDF7}"/>
              </a:ext>
            </a:extLst>
          </p:cNvPr>
          <p:cNvGraphicFramePr>
            <a:graphicFrameLocks/>
          </p:cNvGraphicFramePr>
          <p:nvPr/>
        </p:nvGraphicFramePr>
        <p:xfrm>
          <a:off x="3899701" y="2775939"/>
          <a:ext cx="9322774" cy="6673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21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459325" y="43405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29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21773" y="114750"/>
            <a:ext cx="18066229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Realtà aumentata, cybersecurity, cloud e analisi dati applicate in almeno 3 ambiti, robotica a poco più di uno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E1BEFE-CD50-37B9-F253-5D8C1BE78FFA}"/>
              </a:ext>
            </a:extLst>
          </p:cNvPr>
          <p:cNvSpPr txBox="1">
            <a:spLocks/>
          </p:cNvSpPr>
          <p:nvPr/>
        </p:nvSpPr>
        <p:spPr>
          <a:xfrm>
            <a:off x="4975765" y="1869704"/>
            <a:ext cx="8108349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Numero medio di ambiti per tecnologia</a:t>
            </a:r>
            <a:endParaRPr lang="it-IT" sz="2590" b="0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F4C11AA2-D2EA-7ECC-059C-1E82843D8459}"/>
              </a:ext>
            </a:extLst>
          </p:cNvPr>
          <p:cNvGraphicFramePr>
            <a:graphicFrameLocks/>
          </p:cNvGraphicFramePr>
          <p:nvPr/>
        </p:nvGraphicFramePr>
        <p:xfrm>
          <a:off x="3810027" y="2616132"/>
          <a:ext cx="9487117" cy="7073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4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371308"/>
            <a:ext cx="16999284" cy="467820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242060">
              <a:lnSpc>
                <a:spcPct val="125000"/>
              </a:lnSpc>
              <a:spcBef>
                <a:spcPts val="100"/>
              </a:spcBef>
            </a:pP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BI-REX</a:t>
            </a:r>
            <a:r>
              <a:rPr lang="it-IT"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lang="it-IT"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uno</a:t>
            </a:r>
            <a:r>
              <a:rPr lang="it-IT"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degli</a:t>
            </a:r>
            <a:r>
              <a:rPr lang="it-IT"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it-IT"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Competence</a:t>
            </a:r>
            <a:r>
              <a:rPr lang="it-IT" sz="3000" b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lang="it-IT" sz="3000" b="1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nazionali</a:t>
            </a:r>
            <a:r>
              <a:rPr lang="it-IT"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istituiti</a:t>
            </a:r>
            <a:r>
              <a:rPr lang="it-IT"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dal</a:t>
            </a:r>
            <a:r>
              <a:rPr lang="it-IT"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Ministero delle Imprese e del Made in </a:t>
            </a:r>
            <a:r>
              <a:rPr lang="it-IT" sz="3000" b="1" dirty="0" err="1">
                <a:solidFill>
                  <a:srgbClr val="FFFFFF"/>
                </a:solidFill>
                <a:latin typeface="Arial"/>
                <a:cs typeface="Arial"/>
              </a:rPr>
              <a:t>Italy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(ex MISE) nel</a:t>
            </a:r>
            <a:r>
              <a:rPr lang="it-IT" sz="30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quadro</a:t>
            </a:r>
            <a:r>
              <a:rPr lang="it-IT" sz="30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lang="it-IT" sz="30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piano</a:t>
            </a:r>
            <a:r>
              <a:rPr lang="it-IT" sz="30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governativo</a:t>
            </a:r>
            <a:r>
              <a:rPr lang="it-IT" sz="30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Industria</a:t>
            </a:r>
            <a:r>
              <a:rPr lang="it-IT" sz="3000" b="1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spc="-20" dirty="0">
                <a:solidFill>
                  <a:srgbClr val="FFFFFF"/>
                </a:solidFill>
                <a:latin typeface="Arial"/>
                <a:cs typeface="Arial"/>
              </a:rPr>
              <a:t>4.0</a:t>
            </a:r>
            <a:r>
              <a:rPr lang="it-IT" sz="3000" spc="-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it-IT" sz="3000" dirty="0">
              <a:latin typeface="Arial"/>
              <a:cs typeface="Arial"/>
            </a:endParaRPr>
          </a:p>
          <a:p>
            <a:pPr marL="12700" marR="1242060">
              <a:lnSpc>
                <a:spcPct val="125000"/>
              </a:lnSpc>
              <a:spcBef>
                <a:spcPts val="100"/>
              </a:spcBef>
            </a:pPr>
            <a:endParaRPr lang="en-US" sz="3000" spc="-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nostro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chemeClr val="bg1"/>
                </a:solidFill>
                <a:latin typeface="Arial"/>
                <a:cs typeface="Arial"/>
              </a:rPr>
              <a:t>Consorzio</a:t>
            </a:r>
            <a:r>
              <a:rPr sz="3000" b="1" spc="1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chemeClr val="bg1"/>
                </a:solidFill>
                <a:latin typeface="Arial"/>
                <a:cs typeface="Arial"/>
              </a:rPr>
              <a:t>pubblico-privato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nato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nel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r>
              <a:rPr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sede</a:t>
            </a:r>
            <a:r>
              <a:rPr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Bologna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 e Palermo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riunisce</a:t>
            </a:r>
            <a:r>
              <a:rPr sz="30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partenariato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63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player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tra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Università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Centri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Ricerca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Imprese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eccellenza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focus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specializzato</a:t>
            </a:r>
            <a:r>
              <a:rPr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sul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3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Data.</a:t>
            </a:r>
            <a:endParaRPr sz="3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endParaRPr lang="it-IT" sz="46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BI-REX</a:t>
            </a:r>
            <a:r>
              <a:rPr sz="3000" b="1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l’unico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Competence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dirty="0">
                <a:solidFill>
                  <a:srgbClr val="FFFFFF"/>
                </a:solidFill>
                <a:latin typeface="Arial"/>
                <a:cs typeface="Arial"/>
              </a:rPr>
              <a:t>guida</a:t>
            </a:r>
            <a:r>
              <a:rPr sz="3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3000" b="1" spc="-10" dirty="0">
                <a:solidFill>
                  <a:srgbClr val="FFFFFF"/>
                </a:solidFill>
                <a:latin typeface="Arial"/>
                <a:cs typeface="Arial"/>
              </a:rPr>
              <a:t>industriale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000" b="1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r="51847" b="-324"/>
          <a:stretch/>
        </p:blipFill>
        <p:spPr>
          <a:xfrm rot="10800000">
            <a:off x="4353" y="6377420"/>
            <a:ext cx="4345597" cy="40360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57" y="9887473"/>
            <a:ext cx="704849" cy="2285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02275" y="1572500"/>
            <a:ext cx="4083685" cy="10007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CHI</a:t>
            </a:r>
            <a:r>
              <a:rPr spc="110"/>
              <a:t> </a:t>
            </a:r>
            <a:r>
              <a:rPr spc="-10"/>
              <a:t>SIAMO</a:t>
            </a:r>
            <a:endParaRPr lang="en-US" spc="-10"/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A95617AA-044F-A6DC-A915-1578942E602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63803" y="-1447444"/>
            <a:ext cx="4236450" cy="470673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" y="272813"/>
            <a:ext cx="18250780" cy="683072"/>
          </a:xfrm>
        </p:spPr>
        <p:txBody>
          <a:bodyPr/>
          <a:lstStyle/>
          <a:p>
            <a:r>
              <a:rPr lang="it-IT" dirty="0"/>
              <a:t>La mappa degli ambiti di applicazione delle tecnologie 4.0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06B5D75-3558-4A4C-89CB-C02F6A102C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00188" y="8843413"/>
            <a:ext cx="10780025" cy="1136500"/>
          </a:xfrm>
        </p:spPr>
        <p:txBody>
          <a:bodyPr/>
          <a:lstStyle/>
          <a:p>
            <a:r>
              <a:rPr lang="it-IT" sz="1594" dirty="0"/>
              <a:t>Nota: le colonne sono ordinate per frequenza di adozione della tecnologia; l’ordine delle righe tiene conto della % delle imprese che utilizzano la tecnologia nei vari ambiti. In verde almeno pari al 50%. In verde tenue le % comprese tra 40% e 50%.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6E4F2B-2DB6-43E4-AB57-AE06DABBBB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656239" y="45602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30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4E8C15-B472-4D14-BE13-AA1B66D0B3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421" y="1438362"/>
            <a:ext cx="14141727" cy="8156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/>
              <a:t>Attività o processi interessati dall’utilizzo di tecnologie 4.0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0" dirty="0"/>
              <a:t>(in % imprese che hanno adottato la tecnologia 4.0 indicata; possibili più risposte)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F89C2DE-3945-42F5-8590-861658873C52}"/>
              </a:ext>
            </a:extLst>
          </p:cNvPr>
          <p:cNvSpPr txBox="1">
            <a:spLocks/>
          </p:cNvSpPr>
          <p:nvPr/>
        </p:nvSpPr>
        <p:spPr>
          <a:xfrm>
            <a:off x="3934140" y="2417789"/>
            <a:ext cx="11199709" cy="578110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590" dirty="0">
                <a:solidFill>
                  <a:prstClr val="black"/>
                </a:solidFill>
              </a:rPr>
              <a:t>Tecnologie 4.0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401EED20-F427-4B11-A58E-ACBECAF51A7B}"/>
              </a:ext>
            </a:extLst>
          </p:cNvPr>
          <p:cNvSpPr txBox="1">
            <a:spLocks/>
          </p:cNvSpPr>
          <p:nvPr/>
        </p:nvSpPr>
        <p:spPr>
          <a:xfrm rot="16200000">
            <a:off x="-3090652" y="5460591"/>
            <a:ext cx="7340360" cy="530480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590" dirty="0">
                <a:solidFill>
                  <a:prstClr val="black"/>
                </a:solidFill>
              </a:rPr>
              <a:t>Ambiti di applicazione delle tecnologie 4.0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FE17A704-BA51-E119-8F31-FB2B3A459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1788" y="3021549"/>
          <a:ext cx="16874420" cy="519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668369" imgH="4210257" progId="Excel.Sheet.12">
                  <p:link updateAutomatic="1"/>
                </p:oleObj>
              </mc:Choice>
              <mc:Fallback>
                <p:oleObj name="Worksheet" r:id="rId2" imgW="13668369" imgH="4210257" progId="Excel.Sheet.12">
                  <p:link updateAutomatic="1"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FE17A704-BA51-E119-8F31-FB2B3A459C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1788" y="3021549"/>
                        <a:ext cx="16874420" cy="519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608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62EAA-58AC-40F2-A441-5B44D2F1695C}"/>
              </a:ext>
            </a:extLst>
          </p:cNvPr>
          <p:cNvSpPr txBox="1">
            <a:spLocks/>
          </p:cNvSpPr>
          <p:nvPr/>
        </p:nvSpPr>
        <p:spPr>
          <a:xfrm>
            <a:off x="673272" y="292969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366114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Quanto sono evolute le imprese sul fronte tecnologico? Una stima dell’intensità tecnologica</a:t>
            </a:r>
          </a:p>
        </p:txBody>
      </p:sp>
      <p:sp>
        <p:nvSpPr>
          <p:cNvPr id="28" name="Segnaposto numero diapositiva 14">
            <a:extLst>
              <a:ext uri="{FF2B5EF4-FFF2-40B4-BE49-F238E27FC236}">
                <a16:creationId xmlns:a16="http://schemas.microsoft.com/office/drawing/2014/main" id="{BF23713D-500C-4FE9-A0BB-6BBD5F8F3460}"/>
              </a:ext>
            </a:extLst>
          </p:cNvPr>
          <p:cNvSpPr txBox="1">
            <a:spLocks/>
          </p:cNvSpPr>
          <p:nvPr/>
        </p:nvSpPr>
        <p:spPr bwMode="auto">
          <a:xfrm>
            <a:off x="17447932" y="173468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992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31</a:t>
            </a:fld>
            <a:endParaRPr lang="it-IT" altLang="it-IT" sz="1992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C7C32A5F-5FF1-57E1-79C6-2C978A378BEE}"/>
              </a:ext>
            </a:extLst>
          </p:cNvPr>
          <p:cNvSpPr txBox="1">
            <a:spLocks/>
          </p:cNvSpPr>
          <p:nvPr/>
        </p:nvSpPr>
        <p:spPr>
          <a:xfrm>
            <a:off x="3530890" y="2175421"/>
            <a:ext cx="10629181" cy="701875"/>
          </a:xfrm>
          <a:prstGeom prst="rect">
            <a:avLst/>
          </a:prstGeom>
        </p:spPr>
        <p:txBody>
          <a:bodyPr vert="horz" wrap="square" lIns="182153" tIns="91076" rIns="182153" bIns="91076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b="1" kern="1200" smtClean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defRPr/>
            </a:pPr>
            <a:r>
              <a:rPr lang="it-IT" sz="2390" dirty="0"/>
              <a:t>Composizione del campione per fascia di digitalizzazione </a:t>
            </a:r>
            <a:r>
              <a:rPr lang="it-IT" sz="2390" b="0" dirty="0"/>
              <a:t>(%)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773EE1-F336-298F-B777-C6A2AD8A0A0E}"/>
              </a:ext>
            </a:extLst>
          </p:cNvPr>
          <p:cNvSpPr txBox="1"/>
          <p:nvPr/>
        </p:nvSpPr>
        <p:spPr>
          <a:xfrm>
            <a:off x="2493214" y="9280418"/>
            <a:ext cx="11826239" cy="1177162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indent="0" defTabSz="387305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None/>
              <a:defRPr sz="900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290480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/>
            </a:lvl2pPr>
            <a:lvl3pPr marL="484132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/>
            </a:lvl3pPr>
            <a:lvl4pPr marL="677785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/>
            </a:lvl4pPr>
            <a:lvl5pPr marL="871438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/>
            </a:lvl5pPr>
            <a:lvl6pPr marL="1065090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/>
            </a:lvl6pPr>
            <a:lvl7pPr marL="1258743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/>
            </a:lvl7pPr>
            <a:lvl8pPr marL="1452396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/>
            </a:lvl8pPr>
            <a:lvl9pPr marL="1646048" indent="-96827" defTabSz="387305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/>
            </a:lvl9pPr>
          </a:lstStyle>
          <a:p>
            <a:pPr algn="l" defTabSz="771512" rtl="0">
              <a:spcBef>
                <a:spcPts val="845"/>
              </a:spcBef>
              <a:defRPr/>
            </a:pPr>
            <a:r>
              <a:rPr lang="it-IT" sz="1992" kern="1200" dirty="0">
                <a:solidFill>
                  <a:prstClr val="black"/>
                </a:solidFill>
                <a:ea typeface="+mn-ea"/>
              </a:rPr>
              <a:t>Nota: in</a:t>
            </a:r>
            <a:r>
              <a:rPr lang="it-IT" sz="1793" kern="1200" dirty="0">
                <a:solidFill>
                  <a:prstClr val="black"/>
                </a:solidFill>
                <a:ea typeface="+mn-ea"/>
              </a:rPr>
              <a:t> considerazione del profilo di adozione di tecnologie ICT e degli ambiti in cui le tecnologie 4.0 sono utilizzati, è stata creata una variabile che individua l’intensità della digitalizzazione che cresce con il numero di tecnologie e con l’utilizzo esteso a diversi ambiti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89131F15-F2EB-7949-2FB1-CF555193C225}"/>
              </a:ext>
            </a:extLst>
          </p:cNvPr>
          <p:cNvSpPr txBox="1">
            <a:spLocks/>
          </p:cNvSpPr>
          <p:nvPr/>
        </p:nvSpPr>
        <p:spPr>
          <a:xfrm>
            <a:off x="1203429" y="2786391"/>
            <a:ext cx="6185601" cy="701875"/>
          </a:xfrm>
          <a:prstGeom prst="rect">
            <a:avLst/>
          </a:prstGeom>
        </p:spPr>
        <p:txBody>
          <a:bodyPr vert="horz" wrap="square" lIns="182153" tIns="91076" rIns="182153" bIns="91076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b="1" kern="1200" smtClean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defRPr/>
            </a:pPr>
            <a:r>
              <a:rPr lang="it-IT" sz="2390" dirty="0"/>
              <a:t>… per settore</a:t>
            </a:r>
            <a:r>
              <a:rPr lang="it-IT" sz="2390" b="0" dirty="0"/>
              <a:t>(%)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9B901C35-0F86-0598-074B-CECECB4354EE}"/>
              </a:ext>
            </a:extLst>
          </p:cNvPr>
          <p:cNvSpPr txBox="1">
            <a:spLocks/>
          </p:cNvSpPr>
          <p:nvPr/>
        </p:nvSpPr>
        <p:spPr>
          <a:xfrm>
            <a:off x="10560884" y="2763622"/>
            <a:ext cx="6185601" cy="701875"/>
          </a:xfrm>
          <a:prstGeom prst="rect">
            <a:avLst/>
          </a:prstGeom>
        </p:spPr>
        <p:txBody>
          <a:bodyPr vert="horz" wrap="square" lIns="182153" tIns="91076" rIns="182153" bIns="91076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b="1" kern="1200" smtClean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defRPr/>
            </a:pPr>
            <a:r>
              <a:rPr lang="it-IT" sz="2390" dirty="0"/>
              <a:t>… per dimensione</a:t>
            </a:r>
            <a:r>
              <a:rPr lang="it-IT" sz="2390" b="0" dirty="0"/>
              <a:t>(%)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A9938D60-F9CD-C924-6D7E-EF65F5F1FD9E}"/>
              </a:ext>
            </a:extLst>
          </p:cNvPr>
          <p:cNvGraphicFramePr>
            <a:graphicFrameLocks/>
          </p:cNvGraphicFramePr>
          <p:nvPr/>
        </p:nvGraphicFramePr>
        <p:xfrm>
          <a:off x="172695" y="3079103"/>
          <a:ext cx="8247069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BE6171F2-9D48-7A5F-047E-6E6796E4F4AD}"/>
              </a:ext>
            </a:extLst>
          </p:cNvPr>
          <p:cNvGraphicFramePr>
            <a:graphicFrameLocks/>
          </p:cNvGraphicFramePr>
          <p:nvPr/>
        </p:nvGraphicFramePr>
        <p:xfrm>
          <a:off x="9530150" y="3170180"/>
          <a:ext cx="8247069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68061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39" y="423009"/>
            <a:ext cx="17189513" cy="683072"/>
          </a:xfrm>
        </p:spPr>
        <p:txBody>
          <a:bodyPr/>
          <a:lstStyle/>
          <a:p>
            <a:r>
              <a:rPr lang="it-IT" dirty="0"/>
              <a:t>Un fenomeno recente, grazie a efficaci azioni di policy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CAF9DF-B8EC-4EFB-A293-8E6DC3DED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224" y="1381527"/>
            <a:ext cx="8577629" cy="8156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/>
              <a:t>Periodo di adozione delle tecnologie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0" dirty="0"/>
              <a:t>(possibili più risposte per tecnologia; % imprese 4.0)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84E8C29-638A-49DF-8C5A-4BFB538254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175369" y="46839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32</a:t>
            </a:fld>
            <a:endParaRPr lang="it-IT" altLang="it-IT" kern="1200" dirty="0">
              <a:ea typeface="+mn-ea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2C447C54-17DB-3B2A-7671-8B3CC8F93C0B}"/>
              </a:ext>
            </a:extLst>
          </p:cNvPr>
          <p:cNvGraphicFramePr>
            <a:graphicFrameLocks/>
          </p:cNvGraphicFramePr>
          <p:nvPr/>
        </p:nvGraphicFramePr>
        <p:xfrm>
          <a:off x="580486" y="2342403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4D6754-19D8-5988-8581-191CEC1C99C6}"/>
              </a:ext>
            </a:extLst>
          </p:cNvPr>
          <p:cNvSpPr txBox="1"/>
          <p:nvPr/>
        </p:nvSpPr>
        <p:spPr>
          <a:xfrm>
            <a:off x="9708138" y="2662671"/>
            <a:ext cx="8006711" cy="137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Cyber-Security</a:t>
            </a: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Robotica</a:t>
            </a: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Sistemi interazione uomo-macchina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92F983-D0E4-4DF8-E025-763BCB6C2480}"/>
              </a:ext>
            </a:extLst>
          </p:cNvPr>
          <p:cNvSpPr txBox="1"/>
          <p:nvPr/>
        </p:nvSpPr>
        <p:spPr>
          <a:xfrm>
            <a:off x="9608053" y="4647667"/>
            <a:ext cx="8030064" cy="137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EC6400"/>
                </a:solidFill>
                <a:latin typeface="Century Gothic" panose="020F0302020204030204"/>
                <a:ea typeface="+mn-ea"/>
                <a:cs typeface="+mn-cs"/>
              </a:rPr>
              <a:t>Archiviazione, Trasmissione, Analisi Dati</a:t>
            </a: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EC6400"/>
                </a:solidFill>
                <a:latin typeface="Century Gothic" panose="020F0302020204030204"/>
                <a:ea typeface="+mn-ea"/>
                <a:cs typeface="+mn-cs"/>
              </a:rPr>
              <a:t>Magazzini Automatizzati</a:t>
            </a: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EC6400"/>
                </a:solidFill>
                <a:latin typeface="Century Gothic" panose="020F0302020204030204"/>
                <a:ea typeface="+mn-ea"/>
                <a:cs typeface="+mn-cs"/>
              </a:rPr>
              <a:t>Sistemi interazione uomo-macchina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90813A-407A-6922-94E5-12776C9F4863}"/>
              </a:ext>
            </a:extLst>
          </p:cNvPr>
          <p:cNvSpPr txBox="1"/>
          <p:nvPr/>
        </p:nvSpPr>
        <p:spPr>
          <a:xfrm>
            <a:off x="9571355" y="6752765"/>
            <a:ext cx="8030064" cy="137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40915B"/>
                </a:solidFill>
                <a:latin typeface="Century Gothic" panose="020F0302020204030204"/>
                <a:ea typeface="+mn-ea"/>
                <a:cs typeface="+mn-cs"/>
              </a:rPr>
              <a:t>Magazzini Automatizzati</a:t>
            </a: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40915B"/>
                </a:solidFill>
                <a:latin typeface="Century Gothic" panose="020F0302020204030204"/>
                <a:ea typeface="+mn-ea"/>
                <a:cs typeface="+mn-cs"/>
              </a:rPr>
              <a:t>Internet Of </a:t>
            </a:r>
            <a:r>
              <a:rPr lang="it-IT" sz="2789" b="1" kern="1200" dirty="0" err="1">
                <a:solidFill>
                  <a:srgbClr val="40915B"/>
                </a:solidFill>
                <a:latin typeface="Century Gothic" panose="020F0302020204030204"/>
                <a:ea typeface="+mn-ea"/>
                <a:cs typeface="+mn-cs"/>
              </a:rPr>
              <a:t>Things</a:t>
            </a:r>
            <a:endParaRPr lang="it-IT" sz="2789" b="1" kern="1200" dirty="0">
              <a:solidFill>
                <a:srgbClr val="40915B"/>
              </a:solidFill>
              <a:latin typeface="Century Gothic" panose="020F0302020204030204"/>
              <a:ea typeface="+mn-ea"/>
              <a:cs typeface="+mn-cs"/>
            </a:endParaRPr>
          </a:p>
          <a:p>
            <a:pPr indent="-569214" algn="l" defTabSz="1821485" rtl="0">
              <a:buBlip>
                <a:blip r:embed="rId4"/>
              </a:buBlip>
              <a:defRPr/>
            </a:pPr>
            <a:r>
              <a:rPr lang="it-IT" sz="2789" b="1" kern="1200" dirty="0">
                <a:solidFill>
                  <a:srgbClr val="40915B"/>
                </a:solidFill>
                <a:latin typeface="Century Gothic" panose="020F0302020204030204"/>
                <a:ea typeface="+mn-ea"/>
                <a:cs typeface="+mn-cs"/>
              </a:rPr>
              <a:t>Blockchain, Tracciabilità</a:t>
            </a:r>
          </a:p>
        </p:txBody>
      </p:sp>
      <p:sp>
        <p:nvSpPr>
          <p:cNvPr id="12" name="Segnaposto contenuto 4">
            <a:extLst>
              <a:ext uri="{FF2B5EF4-FFF2-40B4-BE49-F238E27FC236}">
                <a16:creationId xmlns:a16="http://schemas.microsoft.com/office/drawing/2014/main" id="{9F728064-B664-DAEE-37CE-88D2E0AAB77C}"/>
              </a:ext>
            </a:extLst>
          </p:cNvPr>
          <p:cNvSpPr txBox="1">
            <a:spLocks/>
          </p:cNvSpPr>
          <p:nvPr/>
        </p:nvSpPr>
        <p:spPr>
          <a:xfrm>
            <a:off x="2788066" y="9358581"/>
            <a:ext cx="12931825" cy="907962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793" dirty="0">
                <a:solidFill>
                  <a:prstClr val="black"/>
                </a:solidFill>
              </a:rPr>
              <a:t>*Nota: sono indicate solo le tecnologie che risultano essere state adottate da almeno il 10% delle imprese 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B7F4CF7B-B094-2E52-07D6-38F47887A9A4}"/>
              </a:ext>
            </a:extLst>
          </p:cNvPr>
          <p:cNvSpPr txBox="1">
            <a:spLocks/>
          </p:cNvSpPr>
          <p:nvPr/>
        </p:nvSpPr>
        <p:spPr>
          <a:xfrm>
            <a:off x="9558791" y="1398891"/>
            <a:ext cx="8196089" cy="815697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387305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29048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4132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7785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43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509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8743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2396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604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1512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Le principali tecnologie adottate per periodo*</a:t>
            </a:r>
          </a:p>
        </p:txBody>
      </p:sp>
    </p:spTree>
    <p:extLst>
      <p:ext uri="{BB962C8B-B14F-4D97-AF65-F5344CB8AC3E}">
        <p14:creationId xmlns:p14="http://schemas.microsoft.com/office/powerpoint/2010/main" val="335640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99" y="488560"/>
            <a:ext cx="17910602" cy="683072"/>
          </a:xfrm>
        </p:spPr>
        <p:txBody>
          <a:bodyPr/>
          <a:lstStyle/>
          <a:p>
            <a:r>
              <a:rPr lang="it-IT" dirty="0"/>
              <a:t>Spicca il ruolo del titolare nell’implementare il 4.0. </a:t>
            </a:r>
            <a:br>
              <a:rPr lang="it-IT" dirty="0"/>
            </a:br>
            <a:r>
              <a:rPr lang="it-IT" dirty="0"/>
              <a:t>Tra le imprese più grandi maggior ricorso a figure dedicate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CAF9DF-B8EC-4EFB-A293-8E6DC3DED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0740" y="1731792"/>
            <a:ext cx="11349138" cy="8964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/>
              <a:t>Chi è il principale responsabile dell'implementazione delle tecnologie 4.0 in azienda per dimensione </a:t>
            </a:r>
            <a:r>
              <a:rPr lang="it-IT" b="0" dirty="0"/>
              <a:t>(in % imprese 4.0)?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AA77E4-EE3D-4727-A0F6-8DD35B78B3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398417" y="65425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33</a:t>
            </a:fld>
            <a:endParaRPr lang="it-IT" altLang="it-IT" kern="1200" dirty="0">
              <a:ea typeface="+mn-ea"/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B1C9430F-9E7E-3F4C-2734-24C5C6CBABC2}"/>
              </a:ext>
            </a:extLst>
          </p:cNvPr>
          <p:cNvGraphicFramePr>
            <a:graphicFrameLocks/>
          </p:cNvGraphicFramePr>
          <p:nvPr/>
        </p:nvGraphicFramePr>
        <p:xfrm>
          <a:off x="1972637" y="2638901"/>
          <a:ext cx="13453418" cy="693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319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8793F-5E50-4A59-8593-27DC875E90FF}"/>
              </a:ext>
            </a:extLst>
          </p:cNvPr>
          <p:cNvSpPr txBox="1">
            <a:spLocks/>
          </p:cNvSpPr>
          <p:nvPr/>
        </p:nvSpPr>
        <p:spPr>
          <a:xfrm>
            <a:off x="349286" y="301236"/>
            <a:ext cx="16940037" cy="1222793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defTabSz="387305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3A7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771512" rtl="0">
              <a:defRPr/>
            </a:pPr>
            <a:r>
              <a:rPr lang="it-IT" sz="4781" kern="1200" dirty="0"/>
              <a:t>F</a:t>
            </a:r>
            <a:r>
              <a:rPr lang="it-IT" sz="4781" kern="1200" dirty="0" err="1"/>
              <a:t>ornitori</a:t>
            </a:r>
            <a:r>
              <a:rPr lang="it-IT" sz="4781" kern="1200" dirty="0"/>
              <a:t> di tecnologie e macchinari i principali p</a:t>
            </a:r>
            <a:r>
              <a:rPr lang="it-IT" sz="4781" kern="1200" dirty="0" err="1"/>
              <a:t>artner</a:t>
            </a:r>
            <a:r>
              <a:rPr lang="it-IT" sz="4781" kern="1200" dirty="0"/>
              <a:t> nel processo di adozione del 4.0…</a:t>
            </a:r>
          </a:p>
        </p:txBody>
      </p:sp>
      <p:sp>
        <p:nvSpPr>
          <p:cNvPr id="8" name="Segnaposto numero diapositiva 12">
            <a:extLst>
              <a:ext uri="{FF2B5EF4-FFF2-40B4-BE49-F238E27FC236}">
                <a16:creationId xmlns:a16="http://schemas.microsoft.com/office/drawing/2014/main" id="{2A3A5B9E-15CE-4311-BAFD-241F22D10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7447307" y="46102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34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9CD3DF71-8BE6-0257-DDF3-90798F6E59A5}"/>
              </a:ext>
            </a:extLst>
          </p:cNvPr>
          <p:cNvSpPr txBox="1">
            <a:spLocks/>
          </p:cNvSpPr>
          <p:nvPr/>
        </p:nvSpPr>
        <p:spPr>
          <a:xfrm>
            <a:off x="2322191" y="2069367"/>
            <a:ext cx="12363693" cy="762722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algn="l" defTabSz="910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003A7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14198">
              <a:spcBef>
                <a:spcPts val="598"/>
              </a:spcBef>
              <a:defRPr/>
            </a:pPr>
            <a:r>
              <a:rPr lang="it-IT" sz="2789" dirty="0"/>
              <a:t>I principali interlocutori nel processo di adozione delle tecnologie 4.0 per classe dimensionale </a:t>
            </a:r>
            <a:r>
              <a:rPr lang="it-IT" sz="2390" b="0" dirty="0"/>
              <a:t>(in % imprese 4.0; possibili più risposte)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DC3BC1BA-493B-4BD6-A127-60CB342663C5}"/>
              </a:ext>
            </a:extLst>
          </p:cNvPr>
          <p:cNvGraphicFramePr>
            <a:graphicFrameLocks/>
          </p:cNvGraphicFramePr>
          <p:nvPr/>
        </p:nvGraphicFramePr>
        <p:xfrm>
          <a:off x="1824033" y="3008340"/>
          <a:ext cx="11474183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BC42A19-A0A8-1487-600F-B969A1A94634}"/>
              </a:ext>
            </a:extLst>
          </p:cNvPr>
          <p:cNvSpPr/>
          <p:nvPr/>
        </p:nvSpPr>
        <p:spPr>
          <a:xfrm>
            <a:off x="921477" y="7304903"/>
            <a:ext cx="12376739" cy="154459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1485" rtl="0"/>
            <a:endParaRPr lang="it-IT" sz="3586" kern="120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5B0740B-A49D-BDEC-1483-302559946E98}"/>
              </a:ext>
            </a:extLst>
          </p:cNvPr>
          <p:cNvSpPr/>
          <p:nvPr/>
        </p:nvSpPr>
        <p:spPr>
          <a:xfrm>
            <a:off x="921477" y="3301120"/>
            <a:ext cx="12376739" cy="154459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1485" rtl="0"/>
            <a:endParaRPr lang="it-IT" sz="3586" kern="1200">
              <a:solidFill>
                <a:prstClr val="white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890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572284" y="20456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35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DC2D9D4-B8B7-40BC-D72D-79D6386097FD}"/>
              </a:ext>
            </a:extLst>
          </p:cNvPr>
          <p:cNvSpPr txBox="1">
            <a:spLocks/>
          </p:cNvSpPr>
          <p:nvPr/>
        </p:nvSpPr>
        <p:spPr>
          <a:xfrm>
            <a:off x="665423" y="492596"/>
            <a:ext cx="15652419" cy="701873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defPPr>
              <a:defRPr lang="it-IT"/>
            </a:defPPr>
            <a:lvl1pPr marR="0" lvl="0" indent="0" defTabSz="387305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-20" normalizeH="0" baseline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771512" rtl="0">
              <a:defRPr/>
            </a:pPr>
            <a:r>
              <a:rPr lang="it-IT" sz="4781" kern="1200" spc="-40" dirty="0"/>
              <a:t>…focalizzati sulla tecnologia. </a:t>
            </a:r>
          </a:p>
          <a:p>
            <a:pPr algn="l" defTabSz="771512" rtl="0">
              <a:defRPr/>
            </a:pPr>
            <a:r>
              <a:rPr lang="it-IT" sz="4781" kern="1200" spc="-40" dirty="0"/>
              <a:t>Seguono formazione, orientamento e consulenza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E7A06E-A4C3-5F01-3A07-8DE0A3D09AF1}"/>
              </a:ext>
            </a:extLst>
          </p:cNvPr>
          <p:cNvSpPr txBox="1">
            <a:spLocks/>
          </p:cNvSpPr>
          <p:nvPr/>
        </p:nvSpPr>
        <p:spPr>
          <a:xfrm>
            <a:off x="3903656" y="2142061"/>
            <a:ext cx="8587197" cy="762722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algn="l" defTabSz="910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003A7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14198">
              <a:spcAft>
                <a:spcPts val="598"/>
              </a:spcAft>
              <a:defRPr/>
            </a:pPr>
            <a:r>
              <a:rPr lang="it-IT" sz="2789" dirty="0"/>
              <a:t>I principali contenuti oggetto della relazione </a:t>
            </a:r>
          </a:p>
          <a:p>
            <a:pPr algn="ctr" defTabSz="1814198">
              <a:spcAft>
                <a:spcPts val="598"/>
              </a:spcAft>
              <a:defRPr/>
            </a:pPr>
            <a:r>
              <a:rPr lang="it-IT" sz="2789" b="0" dirty="0"/>
              <a:t>(in % imprese 4.0)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86CC1703-54EE-4397-8090-01732FA3AC9E}"/>
              </a:ext>
            </a:extLst>
          </p:cNvPr>
          <p:cNvGraphicFramePr>
            <a:graphicFrameLocks/>
          </p:cNvGraphicFramePr>
          <p:nvPr/>
        </p:nvGraphicFramePr>
        <p:xfrm>
          <a:off x="2834926" y="2919964"/>
          <a:ext cx="12747544" cy="658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4A6C062D-CC42-6163-8070-81D2ED74480D}"/>
              </a:ext>
            </a:extLst>
          </p:cNvPr>
          <p:cNvSpPr txBox="1">
            <a:spLocks/>
          </p:cNvSpPr>
          <p:nvPr/>
        </p:nvSpPr>
        <p:spPr>
          <a:xfrm>
            <a:off x="2788066" y="9358581"/>
            <a:ext cx="12931825" cy="907962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793" dirty="0">
                <a:solidFill>
                  <a:prstClr val="black"/>
                </a:solidFill>
              </a:rPr>
              <a:t>Nota: in arancio i contenuti direttamente riconducibili alla tecnologia; in blu i servizi di formazione o consulenza</a:t>
            </a:r>
          </a:p>
        </p:txBody>
      </p:sp>
    </p:spTree>
    <p:extLst>
      <p:ext uri="{BB962C8B-B14F-4D97-AF65-F5344CB8AC3E}">
        <p14:creationId xmlns:p14="http://schemas.microsoft.com/office/powerpoint/2010/main" val="2922016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572284" y="20456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36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DC2D9D4-B8B7-40BC-D72D-79D6386097FD}"/>
              </a:ext>
            </a:extLst>
          </p:cNvPr>
          <p:cNvSpPr txBox="1">
            <a:spLocks/>
          </p:cNvSpPr>
          <p:nvPr/>
        </p:nvSpPr>
        <p:spPr>
          <a:xfrm>
            <a:off x="103785" y="361443"/>
            <a:ext cx="18266818" cy="701873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defPPr>
              <a:defRPr lang="it-IT"/>
            </a:defPPr>
            <a:lvl1pPr marR="0" lvl="0" indent="0" defTabSz="387305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-20" normalizeH="0" baseline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771512" rtl="0">
              <a:defRPr/>
            </a:pPr>
            <a:r>
              <a:rPr lang="it-IT" sz="4781" kern="1200" spc="-40" dirty="0"/>
              <a:t>Partner soprattutto locali, in regione o in altre aree italiane…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E7A06E-A4C3-5F01-3A07-8DE0A3D09AF1}"/>
              </a:ext>
            </a:extLst>
          </p:cNvPr>
          <p:cNvSpPr txBox="1">
            <a:spLocks/>
          </p:cNvSpPr>
          <p:nvPr/>
        </p:nvSpPr>
        <p:spPr>
          <a:xfrm>
            <a:off x="1600227" y="1652847"/>
            <a:ext cx="13946682" cy="762722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algn="l" defTabSz="910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003A7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14198">
              <a:spcAft>
                <a:spcPts val="598"/>
              </a:spcAft>
              <a:defRPr/>
            </a:pPr>
            <a:r>
              <a:rPr lang="it-IT" sz="2590" dirty="0"/>
              <a:t>Provenienza dei principali partner nel processo di adozione delle tecnologie 4.0</a:t>
            </a:r>
          </a:p>
          <a:p>
            <a:pPr algn="ctr" defTabSz="1814198">
              <a:spcAft>
                <a:spcPts val="598"/>
              </a:spcAft>
              <a:defRPr/>
            </a:pPr>
            <a:r>
              <a:rPr lang="it-IT" sz="2590" b="0" dirty="0"/>
              <a:t>(in % imprese 4.0; possibili più risposte)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3E8F82E-99D6-E78F-BFD6-8527A86F856A}"/>
              </a:ext>
            </a:extLst>
          </p:cNvPr>
          <p:cNvSpPr txBox="1">
            <a:spLocks/>
          </p:cNvSpPr>
          <p:nvPr/>
        </p:nvSpPr>
        <p:spPr>
          <a:xfrm>
            <a:off x="1049374" y="2527027"/>
            <a:ext cx="5143818" cy="95503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910742" fontAlgn="auto">
              <a:spcAft>
                <a:spcPts val="0"/>
              </a:spcAft>
              <a:defRPr/>
            </a:pPr>
            <a:r>
              <a:rPr lang="it-IT" sz="2590" b="1" dirty="0">
                <a:solidFill>
                  <a:srgbClr val="003A79"/>
                </a:solidFill>
                <a:latin typeface="Century Gothic" pitchFamily="34" charset="0"/>
                <a:cs typeface="Arial"/>
              </a:rPr>
              <a:t>Distribuzione geografica complessiva dei partner</a:t>
            </a:r>
            <a:endParaRPr lang="it-IT" sz="2590" dirty="0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1028C75-798A-07A5-810A-E29658D18352}"/>
              </a:ext>
            </a:extLst>
          </p:cNvPr>
          <p:cNvSpPr txBox="1">
            <a:spLocks/>
          </p:cNvSpPr>
          <p:nvPr/>
        </p:nvSpPr>
        <p:spPr>
          <a:xfrm>
            <a:off x="11362193" y="2562870"/>
            <a:ext cx="4197073" cy="95503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910742" fontAlgn="auto">
              <a:spcAft>
                <a:spcPts val="0"/>
              </a:spcAft>
              <a:defRPr/>
            </a:pPr>
            <a:r>
              <a:rPr lang="it-IT" sz="2590" b="1" dirty="0">
                <a:solidFill>
                  <a:srgbClr val="003A79"/>
                </a:solidFill>
                <a:latin typeface="Century Gothic" pitchFamily="34" charset="0"/>
                <a:cs typeface="Arial"/>
              </a:rPr>
              <a:t>Dettaglio della provenienza per partner</a:t>
            </a:r>
            <a:endParaRPr lang="it-IT" sz="2590" dirty="0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73A65E97-4752-4FEB-BDCA-E3C2F1831233}"/>
              </a:ext>
            </a:extLst>
          </p:cNvPr>
          <p:cNvGraphicFramePr>
            <a:graphicFrameLocks/>
          </p:cNvGraphicFramePr>
          <p:nvPr/>
        </p:nvGraphicFramePr>
        <p:xfrm>
          <a:off x="337566" y="3137715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C950495B-7A51-CA9D-FE99-ABB1649DBF18}"/>
              </a:ext>
            </a:extLst>
          </p:cNvPr>
          <p:cNvGraphicFramePr>
            <a:graphicFrameLocks/>
          </p:cNvGraphicFramePr>
          <p:nvPr/>
        </p:nvGraphicFramePr>
        <p:xfrm>
          <a:off x="8937873" y="3305071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9290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048283" y="322249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37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2336" y="359413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…con un elevato grado di apprezzamento…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1063576" y="1523458"/>
            <a:ext cx="16247039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Con riferimento al sistema di relazioni sopra descritto come valutate complessivamente il risultato ottenuto/livello di soddisfazione </a:t>
            </a:r>
            <a:r>
              <a:rPr lang="it-IT" sz="2590" b="0" dirty="0"/>
              <a:t>(0 - per niente positivo 5 - estremamente positivo)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A1C6B8B-586F-F777-A95D-94431B0451D5}"/>
              </a:ext>
            </a:extLst>
          </p:cNvPr>
          <p:cNvGraphicFramePr>
            <a:graphicFrameLocks/>
          </p:cNvGraphicFramePr>
          <p:nvPr/>
        </p:nvGraphicFramePr>
        <p:xfrm>
          <a:off x="1338705" y="2632439"/>
          <a:ext cx="10757047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14CAF8-D48C-4A48-4F7E-AE03A1B324A0}"/>
              </a:ext>
            </a:extLst>
          </p:cNvPr>
          <p:cNvSpPr txBox="1"/>
          <p:nvPr/>
        </p:nvSpPr>
        <p:spPr>
          <a:xfrm>
            <a:off x="12304208" y="4063355"/>
            <a:ext cx="5006407" cy="2529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1821485" rtl="0">
              <a:spcAft>
                <a:spcPts val="598"/>
              </a:spcAft>
              <a:defRPr/>
            </a:pP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Partner</a:t>
            </a: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 con punteggi più elevati per </a:t>
            </a:r>
            <a:r>
              <a:rPr lang="it-IT" sz="2390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fascia di digitalizzazione delle imprese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Alta: Università 4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Media: Clienti 4,4</a:t>
            </a:r>
          </a:p>
          <a:p>
            <a:pPr marL="358560" lvl="1" indent="-215136" algn="l" defTabSz="1821485" rtl="0">
              <a:spcAft>
                <a:spcPts val="598"/>
              </a:spcAft>
              <a:buBlip>
                <a:blip r:embed="rId3"/>
              </a:buBlip>
              <a:defRPr/>
            </a:pPr>
            <a:r>
              <a:rPr lang="it-IT" sz="2390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Bassa: Fornitori impianti 4,3</a:t>
            </a:r>
          </a:p>
        </p:txBody>
      </p:sp>
    </p:spTree>
    <p:extLst>
      <p:ext uri="{BB962C8B-B14F-4D97-AF65-F5344CB8AC3E}">
        <p14:creationId xmlns:p14="http://schemas.microsoft.com/office/powerpoint/2010/main" val="425835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572284" y="20456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38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DC2D9D4-B8B7-40BC-D72D-79D6386097FD}"/>
              </a:ext>
            </a:extLst>
          </p:cNvPr>
          <p:cNvSpPr txBox="1">
            <a:spLocks/>
          </p:cNvSpPr>
          <p:nvPr/>
        </p:nvSpPr>
        <p:spPr>
          <a:xfrm>
            <a:off x="530056" y="651005"/>
            <a:ext cx="17288606" cy="701873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defPPr>
              <a:defRPr lang="it-IT"/>
            </a:defPPr>
            <a:lvl1pPr marR="0" lvl="0" indent="0" defTabSz="387305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-20" normalizeH="0" baseline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771512" rtl="0">
              <a:defRPr/>
            </a:pPr>
            <a:r>
              <a:rPr lang="it-IT" sz="4781" kern="1200" spc="-40" dirty="0"/>
              <a:t>…nonostante alcune difficoltà, come costi, tempi e coordinamento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E7A06E-A4C3-5F01-3A07-8DE0A3D09AF1}"/>
              </a:ext>
            </a:extLst>
          </p:cNvPr>
          <p:cNvSpPr txBox="1">
            <a:spLocks/>
          </p:cNvSpPr>
          <p:nvPr/>
        </p:nvSpPr>
        <p:spPr>
          <a:xfrm>
            <a:off x="3006438" y="2025773"/>
            <a:ext cx="12239304" cy="762722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algn="l" defTabSz="910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003A79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14198">
              <a:defRPr/>
            </a:pPr>
            <a:r>
              <a:rPr lang="it-IT" sz="2789" dirty="0"/>
              <a:t>Le principali difficoltà riscontrate nella collaborazione tra imprese e partner tecnologici </a:t>
            </a:r>
            <a:r>
              <a:rPr lang="it-IT" sz="2789" b="0" dirty="0"/>
              <a:t>(% su imprese 4.0 al netto di «nessuna»)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37683A97-5BB1-6B1E-4897-173A8415C1F7}"/>
              </a:ext>
            </a:extLst>
          </p:cNvPr>
          <p:cNvGraphicFramePr>
            <a:graphicFrameLocks/>
          </p:cNvGraphicFramePr>
          <p:nvPr/>
        </p:nvGraphicFramePr>
        <p:xfrm>
          <a:off x="3388998" y="2676849"/>
          <a:ext cx="11474183" cy="677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6163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88" y="432064"/>
            <a:ext cx="16586374" cy="802745"/>
          </a:xfrm>
        </p:spPr>
        <p:txBody>
          <a:bodyPr/>
          <a:lstStyle/>
          <a:p>
            <a:r>
              <a:rPr lang="it-IT" dirty="0"/>
              <a:t>Nelle relazioni con i partner prevalenza di rapporti di trasferimento di conoscenza e frequenza occasionale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9BA04BB-8249-4009-B262-E71AEEA3D0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2109" y="1627693"/>
            <a:ext cx="6046382" cy="1269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dirty="0"/>
              <a:t>Tipologia della gestione della conoscenza con i principali partner </a:t>
            </a:r>
            <a:r>
              <a:rPr lang="it-IT" b="0" dirty="0"/>
              <a:t>(% imprese 4.0)</a:t>
            </a:r>
          </a:p>
          <a:p>
            <a:pPr>
              <a:lnSpc>
                <a:spcPct val="100000"/>
              </a:lnSpc>
            </a:pP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F0A9F2-9104-46AC-890D-1EBD4162C0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43171" y="44319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39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D0C2C092-B3D8-E47D-7FB2-696118802774}"/>
              </a:ext>
            </a:extLst>
          </p:cNvPr>
          <p:cNvSpPr txBox="1">
            <a:spLocks/>
          </p:cNvSpPr>
          <p:nvPr/>
        </p:nvSpPr>
        <p:spPr>
          <a:xfrm>
            <a:off x="10255115" y="1780099"/>
            <a:ext cx="6900554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Frequenza prevalente delle relazioni per lo sviluppo e l’implementazione dei progetti 4.0 </a:t>
            </a:r>
            <a:r>
              <a:rPr lang="it-IT" sz="2590" b="0" dirty="0"/>
              <a:t>(% imprese 4.0)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BC8641D-58F2-0711-134F-C651507FFACE}"/>
              </a:ext>
            </a:extLst>
          </p:cNvPr>
          <p:cNvGraphicFramePr>
            <a:graphicFrameLocks/>
          </p:cNvGraphicFramePr>
          <p:nvPr/>
        </p:nvGraphicFramePr>
        <p:xfrm>
          <a:off x="330495" y="3123576"/>
          <a:ext cx="8247069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FBE52702-4601-AA28-245E-F0AF2A063E3B}"/>
              </a:ext>
            </a:extLst>
          </p:cNvPr>
          <p:cNvGraphicFramePr>
            <a:graphicFrameLocks/>
          </p:cNvGraphicFramePr>
          <p:nvPr/>
        </p:nvGraphicFramePr>
        <p:xfrm>
          <a:off x="9581858" y="3123576"/>
          <a:ext cx="8247069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06D4C6-5E3E-8D67-D6A1-479C7A46F2B5}"/>
              </a:ext>
            </a:extLst>
          </p:cNvPr>
          <p:cNvSpPr txBox="1"/>
          <p:nvPr/>
        </p:nvSpPr>
        <p:spPr>
          <a:xfrm>
            <a:off x="6336470" y="8974215"/>
            <a:ext cx="2175596" cy="4142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defTabSz="1821485" rtl="0"/>
            <a:r>
              <a:rPr lang="it-IT" sz="2092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Collaborazione</a:t>
            </a:r>
          </a:p>
        </p:txBody>
      </p:sp>
    </p:spTree>
    <p:extLst>
      <p:ext uri="{BB962C8B-B14F-4D97-AF65-F5344CB8AC3E}">
        <p14:creationId xmlns:p14="http://schemas.microsoft.com/office/powerpoint/2010/main" val="26907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1058" y="1609324"/>
            <a:ext cx="7353300" cy="8229600"/>
            <a:chOff x="1411058" y="1609324"/>
            <a:chExt cx="7353300" cy="8229600"/>
          </a:xfrm>
        </p:grpSpPr>
        <p:sp>
          <p:nvSpPr>
            <p:cNvPr id="3" name="object 3"/>
            <p:cNvSpPr/>
            <p:nvPr/>
          </p:nvSpPr>
          <p:spPr>
            <a:xfrm>
              <a:off x="1411058" y="1609324"/>
              <a:ext cx="7353300" cy="8229600"/>
            </a:xfrm>
            <a:custGeom>
              <a:avLst/>
              <a:gdLst/>
              <a:ahLst/>
              <a:cxnLst/>
              <a:rect l="l" t="t" r="r" b="b"/>
              <a:pathLst>
                <a:path w="7353300" h="8229600">
                  <a:moveTo>
                    <a:pt x="7353299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7353299" y="0"/>
                  </a:lnTo>
                  <a:lnTo>
                    <a:pt x="7353299" y="8229599"/>
                  </a:lnTo>
                  <a:close/>
                </a:path>
              </a:pathLst>
            </a:custGeom>
            <a:solidFill>
              <a:srgbClr val="94373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6284" y="1859814"/>
              <a:ext cx="6838949" cy="423862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526358" y="1609324"/>
            <a:ext cx="7353300" cy="8229600"/>
            <a:chOff x="9526358" y="1609324"/>
            <a:chExt cx="7353300" cy="8229600"/>
          </a:xfrm>
        </p:grpSpPr>
        <p:sp>
          <p:nvSpPr>
            <p:cNvPr id="6" name="object 6"/>
            <p:cNvSpPr/>
            <p:nvPr/>
          </p:nvSpPr>
          <p:spPr>
            <a:xfrm>
              <a:off x="9526358" y="1609324"/>
              <a:ext cx="7353300" cy="8229600"/>
            </a:xfrm>
            <a:custGeom>
              <a:avLst/>
              <a:gdLst/>
              <a:ahLst/>
              <a:cxnLst/>
              <a:rect l="l" t="t" r="r" b="b"/>
              <a:pathLst>
                <a:path w="7353300" h="8229600">
                  <a:moveTo>
                    <a:pt x="7353299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7353299" y="0"/>
                  </a:lnTo>
                  <a:lnTo>
                    <a:pt x="7353299" y="8229599"/>
                  </a:lnTo>
                  <a:close/>
                </a:path>
              </a:pathLst>
            </a:custGeom>
            <a:solidFill>
              <a:srgbClr val="94373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1584" y="1859814"/>
              <a:ext cx="6838949" cy="423862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696339" y="1859814"/>
            <a:ext cx="6838950" cy="4238625"/>
          </a:xfrm>
          <a:custGeom>
            <a:avLst/>
            <a:gdLst/>
            <a:ahLst/>
            <a:cxnLst/>
            <a:rect l="l" t="t" r="r" b="b"/>
            <a:pathLst>
              <a:path w="6838950" h="4238625">
                <a:moveTo>
                  <a:pt x="6838839" y="4238624"/>
                </a:moveTo>
                <a:lnTo>
                  <a:pt x="0" y="4238624"/>
                </a:lnTo>
                <a:lnTo>
                  <a:pt x="0" y="0"/>
                </a:lnTo>
                <a:lnTo>
                  <a:pt x="6838839" y="0"/>
                </a:lnTo>
                <a:lnTo>
                  <a:pt x="6838839" y="4238624"/>
                </a:lnTo>
                <a:close/>
              </a:path>
            </a:pathLst>
          </a:custGeom>
          <a:solidFill>
            <a:srgbClr val="E6E6E3">
              <a:alpha val="41958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99592" y="1859814"/>
            <a:ext cx="6838950" cy="4238625"/>
          </a:xfrm>
          <a:custGeom>
            <a:avLst/>
            <a:gdLst/>
            <a:ahLst/>
            <a:cxnLst/>
            <a:rect l="l" t="t" r="r" b="b"/>
            <a:pathLst>
              <a:path w="6838950" h="4238625">
                <a:moveTo>
                  <a:pt x="6838839" y="4238624"/>
                </a:moveTo>
                <a:lnTo>
                  <a:pt x="0" y="4238624"/>
                </a:lnTo>
                <a:lnTo>
                  <a:pt x="0" y="0"/>
                </a:lnTo>
                <a:lnTo>
                  <a:pt x="6838839" y="0"/>
                </a:lnTo>
                <a:lnTo>
                  <a:pt x="6838839" y="4238624"/>
                </a:lnTo>
                <a:close/>
              </a:path>
            </a:pathLst>
          </a:custGeom>
          <a:solidFill>
            <a:srgbClr val="E6E6E3">
              <a:alpha val="41958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7787" y="6536811"/>
            <a:ext cx="6253842" cy="2704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-635" algn="ctr" defTabSz="914400" eaLnBrk="1" fontAlgn="auto" latinLnBrk="0" hangingPunct="1">
              <a:lnSpc>
                <a:spcPct val="122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Supportare</a:t>
            </a:r>
            <a:r>
              <a:rPr kumimoji="0" sz="2900" b="0" i="0" u="none" strike="noStrike" kern="0" cap="none" spc="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le</a:t>
            </a:r>
            <a:r>
              <a:rPr kumimoji="0" sz="2900" b="0" i="0" u="none" strike="noStrike" kern="0" cap="none" spc="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aziende</a:t>
            </a:r>
            <a:r>
              <a:rPr kumimoji="0" sz="2900" b="0" i="0" u="none" strike="noStrike" kern="0" cap="none" spc="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nei</a:t>
            </a:r>
            <a:r>
              <a:rPr kumimoji="0" sz="2900" b="0" i="0" u="none" strike="noStrike" kern="0" cap="none" spc="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loro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processi</a:t>
            </a:r>
            <a:r>
              <a:rPr kumimoji="0" sz="2900" b="0" i="0" u="none" strike="noStrike" kern="0" cap="none" spc="2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</a:t>
            </a:r>
            <a:r>
              <a:rPr kumimoji="0" sz="2900" b="0" i="0" u="none" strike="noStrike" kern="0" cap="none" spc="2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digitalizzazione</a:t>
            </a:r>
            <a:r>
              <a:rPr kumimoji="0" lang="it-IT" sz="2900" b="0" i="0" u="none" strike="noStrike" kern="0" cap="none" spc="2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it-IT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sostenibilità </a:t>
            </a:r>
            <a:r>
              <a:rPr kumimoji="0" lang="it-IT" sz="2900" b="0" i="0" u="none" strike="noStrike" kern="0" cap="none" spc="2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ed</a:t>
            </a:r>
            <a:r>
              <a:rPr kumimoji="0" sz="2900" b="0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innovazione</a:t>
            </a:r>
            <a:r>
              <a:rPr kumimoji="0" sz="2900" b="0" i="0" u="none" strike="noStrike" kern="0" cap="none" spc="2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2900" b="0" i="0" u="none" strike="noStrike" kern="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nell’adozione</a:t>
            </a:r>
            <a:r>
              <a:rPr kumimoji="0" sz="2900" b="0" i="0" u="none" strike="noStrike" kern="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delle</a:t>
            </a:r>
            <a:r>
              <a:rPr kumimoji="0" sz="29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tecnologie</a:t>
            </a:r>
            <a:r>
              <a:rPr kumimoji="0" sz="2900" b="0" i="0" u="none" strike="noStrike" kern="0" cap="none" spc="2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abilitanti</a:t>
            </a:r>
            <a:r>
              <a:rPr kumimoji="0" sz="2900" b="0" i="0" u="none" strike="noStrike" kern="0" cap="none" spc="2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900" b="0" i="0" u="none" strike="noStrike" kern="0" cap="none" spc="2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ottica</a:t>
            </a:r>
            <a:r>
              <a:rPr kumimoji="0" sz="29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Industria</a:t>
            </a:r>
            <a:r>
              <a:rPr kumimoji="0" sz="2900" b="0" i="0" u="none" strike="noStrike" kern="0" cap="none" spc="2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4.0.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90481" y="7079736"/>
            <a:ext cx="5822950" cy="165417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0" marR="97790" lvl="0" indent="0" algn="ctr" defTabSz="91440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Facilitare</a:t>
            </a:r>
            <a:r>
              <a:rPr kumimoji="0" sz="2900" b="0" i="0" u="none" strike="noStrike" kern="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</a:t>
            </a:r>
            <a:r>
              <a:rPr kumimoji="0" sz="2900" b="0" i="0" u="none" strike="noStrike" kern="0" cap="none" spc="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scambio</a:t>
            </a:r>
            <a:r>
              <a:rPr kumimoji="0" sz="2900" b="0" i="0" u="none" strike="noStrike" kern="0" cap="none" spc="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algn="ctr" defTabSz="914400" eaLnBrk="1" fontAlgn="auto" latinLnBrk="0" hangingPunct="1">
              <a:lnSpc>
                <a:spcPct val="12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“best</a:t>
            </a:r>
            <a:r>
              <a:rPr kumimoji="0" sz="2900" b="0" i="0" u="none" strike="noStrike" kern="0" cap="none" spc="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practices”</a:t>
            </a:r>
            <a:r>
              <a:rPr kumimoji="0" sz="29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ed</a:t>
            </a:r>
            <a:r>
              <a:rPr kumimoji="0" sz="29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il</a:t>
            </a:r>
            <a:r>
              <a:rPr kumimoji="0" sz="29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9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Trasferimento Tecnologico.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261492" y="173626"/>
            <a:ext cx="11765014" cy="1010356"/>
          </a:xfrm>
          <a:prstGeom prst="rect">
            <a:avLst/>
          </a:prstGeom>
        </p:spPr>
        <p:txBody>
          <a:bodyPr vert="horz" wrap="square" lIns="0" tIns="177625" rIns="0" bIns="0" rtlCol="0">
            <a:spAutoFit/>
          </a:bodyPr>
          <a:lstStyle/>
          <a:p>
            <a:pPr marL="2463165">
              <a:lnSpc>
                <a:spcPct val="100000"/>
              </a:lnSpc>
              <a:spcBef>
                <a:spcPts val="100"/>
              </a:spcBef>
            </a:pPr>
            <a:r>
              <a:rPr sz="5400" spc="170">
                <a:solidFill>
                  <a:srgbClr val="953737"/>
                </a:solidFill>
              </a:rPr>
              <a:t>LA</a:t>
            </a:r>
            <a:r>
              <a:rPr sz="5400" spc="810">
                <a:solidFill>
                  <a:srgbClr val="953737"/>
                </a:solidFill>
              </a:rPr>
              <a:t> </a:t>
            </a:r>
            <a:r>
              <a:rPr sz="5400" spc="305">
                <a:solidFill>
                  <a:srgbClr val="953737"/>
                </a:solidFill>
              </a:rPr>
              <a:t>NOSTRA</a:t>
            </a:r>
            <a:r>
              <a:rPr sz="5400" spc="815">
                <a:solidFill>
                  <a:srgbClr val="953737"/>
                </a:solidFill>
              </a:rPr>
              <a:t> </a:t>
            </a:r>
            <a:r>
              <a:rPr sz="5400" spc="305">
                <a:solidFill>
                  <a:srgbClr val="953737"/>
                </a:solidFill>
              </a:rPr>
              <a:t>MISSION</a:t>
            </a:r>
            <a:endParaRPr sz="5400">
              <a:solidFill>
                <a:srgbClr val="953737"/>
              </a:solidFill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857" y="9887475"/>
            <a:ext cx="704849" cy="22859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A54267-08F0-7B60-97DB-9D34CF5F482A}"/>
              </a:ext>
            </a:extLst>
          </p:cNvPr>
          <p:cNvSpPr txBox="1"/>
          <p:nvPr/>
        </p:nvSpPr>
        <p:spPr>
          <a:xfrm>
            <a:off x="4572000" y="496209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object 5">
            <a:extLst>
              <a:ext uri="{FF2B5EF4-FFF2-40B4-BE49-F238E27FC236}">
                <a16:creationId xmlns:a16="http://schemas.microsoft.com/office/drawing/2014/main" id="{BC5395A7-A470-74B5-5937-0BE25F9E13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5764456">
            <a:off x="-507792" y="-247697"/>
            <a:ext cx="2850855" cy="2836761"/>
          </a:xfrm>
          <a:prstGeom prst="rect">
            <a:avLst/>
          </a:prstGeom>
        </p:spPr>
      </p:pic>
      <p:pic>
        <p:nvPicPr>
          <p:cNvPr id="21" name="object 3">
            <a:extLst>
              <a:ext uri="{FF2B5EF4-FFF2-40B4-BE49-F238E27FC236}">
                <a16:creationId xmlns:a16="http://schemas.microsoft.com/office/drawing/2014/main" id="{AA5700E2-CDDE-BE45-4EFA-9D47F0C2220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0646299">
            <a:off x="14912762" y="7968596"/>
            <a:ext cx="3745395" cy="248949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42" y="491239"/>
            <a:ext cx="18247764" cy="683072"/>
          </a:xfrm>
        </p:spPr>
        <p:txBody>
          <a:bodyPr/>
          <a:lstStyle/>
          <a:p>
            <a:r>
              <a:rPr lang="it-IT" dirty="0"/>
              <a:t>Un’impresa 4.0 su due ha rivisto o rivedrà l’organizzazione; meno di una su tre il modello di business…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1EE958-2697-4C08-8377-6148268CC7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305478" y="-3835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40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1B3439-0547-D642-374B-757CA2793B64}"/>
              </a:ext>
            </a:extLst>
          </p:cNvPr>
          <p:cNvSpPr txBox="1">
            <a:spLocks/>
          </p:cNvSpPr>
          <p:nvPr/>
        </p:nvSpPr>
        <p:spPr>
          <a:xfrm>
            <a:off x="1057324" y="1904956"/>
            <a:ext cx="16662490" cy="834233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Con l’adozione delle tecnologie 4.0 la sua impresa ha rivisto o intende rivedere nei prossimi 2 anni… </a:t>
            </a:r>
          </a:p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b="0" dirty="0"/>
              <a:t>(%  su totale imprese 4.0, per fascia di digitalizzazione)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399175A2-333B-9068-8DB2-76E84C41A6D4}"/>
              </a:ext>
            </a:extLst>
          </p:cNvPr>
          <p:cNvSpPr txBox="1">
            <a:spLocks/>
          </p:cNvSpPr>
          <p:nvPr/>
        </p:nvSpPr>
        <p:spPr>
          <a:xfrm>
            <a:off x="321243" y="2826207"/>
            <a:ext cx="6885771" cy="834233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…la struttura organizzativa</a:t>
            </a:r>
            <a:endParaRPr lang="it-IT" sz="2590" b="0" dirty="0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CF855A10-35CA-9BE2-FC5E-85EDDE2BE264}"/>
              </a:ext>
            </a:extLst>
          </p:cNvPr>
          <p:cNvGraphicFramePr>
            <a:graphicFrameLocks/>
          </p:cNvGraphicFramePr>
          <p:nvPr/>
        </p:nvGraphicFramePr>
        <p:xfrm>
          <a:off x="776177" y="3250776"/>
          <a:ext cx="7888501" cy="642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BFF1DF3-5E4C-F515-EE55-E8D3210D6509}"/>
              </a:ext>
            </a:extLst>
          </p:cNvPr>
          <p:cNvSpPr txBox="1">
            <a:spLocks/>
          </p:cNvSpPr>
          <p:nvPr/>
        </p:nvSpPr>
        <p:spPr>
          <a:xfrm>
            <a:off x="9006882" y="2838071"/>
            <a:ext cx="6885771" cy="584516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…il modello di business</a:t>
            </a:r>
            <a:endParaRPr lang="it-IT" sz="2590" b="0" dirty="0"/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17655616-33BC-B5EA-23C8-56B66D5CAA0C}"/>
              </a:ext>
            </a:extLst>
          </p:cNvPr>
          <p:cNvGraphicFramePr>
            <a:graphicFrameLocks/>
          </p:cNvGraphicFramePr>
          <p:nvPr/>
        </p:nvGraphicFramePr>
        <p:xfrm>
          <a:off x="9942069" y="3204851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2056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34" y="512669"/>
            <a:ext cx="17966760" cy="683072"/>
          </a:xfrm>
        </p:spPr>
        <p:txBody>
          <a:bodyPr/>
          <a:lstStyle/>
          <a:p>
            <a:r>
              <a:rPr lang="it-IT" dirty="0"/>
              <a:t>…cresce la propensione alle revisioni interne tra chi ha individuato figure dedicate al 4.0 diverse dal proprietario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1EE958-2697-4C08-8377-6148268CC7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305478" y="-3835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41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1B3439-0547-D642-374B-757CA2793B64}"/>
              </a:ext>
            </a:extLst>
          </p:cNvPr>
          <p:cNvSpPr txBox="1">
            <a:spLocks/>
          </p:cNvSpPr>
          <p:nvPr/>
        </p:nvSpPr>
        <p:spPr>
          <a:xfrm>
            <a:off x="843026" y="1819234"/>
            <a:ext cx="16662490" cy="834233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Con l’adozione delle tecnologie 4.0 la sua impresa ha rivisto o intende rivedere nei prossimi 2 anni… </a:t>
            </a:r>
          </a:p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b="0" dirty="0"/>
              <a:t>(%  su totale imprese 4.0, per figura responsabile dell’implementazione del 4.0)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399175A2-333B-9068-8DB2-76E84C41A6D4}"/>
              </a:ext>
            </a:extLst>
          </p:cNvPr>
          <p:cNvSpPr txBox="1">
            <a:spLocks/>
          </p:cNvSpPr>
          <p:nvPr/>
        </p:nvSpPr>
        <p:spPr>
          <a:xfrm>
            <a:off x="1057284" y="2826207"/>
            <a:ext cx="6885771" cy="834233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…la struttura organizzativa</a:t>
            </a:r>
            <a:endParaRPr lang="it-IT" sz="2590" b="0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BFF1DF3-5E4C-F515-EE55-E8D3210D6509}"/>
              </a:ext>
            </a:extLst>
          </p:cNvPr>
          <p:cNvSpPr txBox="1">
            <a:spLocks/>
          </p:cNvSpPr>
          <p:nvPr/>
        </p:nvSpPr>
        <p:spPr>
          <a:xfrm>
            <a:off x="9903303" y="2838071"/>
            <a:ext cx="6885771" cy="584516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…il modello di business</a:t>
            </a:r>
            <a:endParaRPr lang="it-IT" sz="2590" b="0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291045B-15D9-B24D-04A1-54336A41E5EA}"/>
              </a:ext>
            </a:extLst>
          </p:cNvPr>
          <p:cNvGraphicFramePr>
            <a:graphicFrameLocks/>
          </p:cNvGraphicFramePr>
          <p:nvPr/>
        </p:nvGraphicFramePr>
        <p:xfrm>
          <a:off x="555917" y="3422586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69779B0-90FA-4D6F-970D-0DE04C3B7C97}"/>
              </a:ext>
            </a:extLst>
          </p:cNvPr>
          <p:cNvGraphicFramePr>
            <a:graphicFrameLocks/>
          </p:cNvGraphicFramePr>
          <p:nvPr/>
        </p:nvGraphicFramePr>
        <p:xfrm>
          <a:off x="9401936" y="3293501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FB4EDBC9-E362-4DF5-CC26-B70C331F8E7C}"/>
              </a:ext>
            </a:extLst>
          </p:cNvPr>
          <p:cNvSpPr/>
          <p:nvPr/>
        </p:nvSpPr>
        <p:spPr>
          <a:xfrm>
            <a:off x="172113" y="6219418"/>
            <a:ext cx="3786018" cy="44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1485" rtl="0"/>
            <a:r>
              <a:rPr lang="it-IT" sz="2191" kern="1200" dirty="0">
                <a:solidFill>
                  <a:prstClr val="black"/>
                </a:solidFill>
                <a:latin typeface="Century Gothic" panose="020F0302020204030204"/>
              </a:rPr>
              <a:t>Altre figure responsabili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CD9FF18-232D-790E-43A4-AE8FFB6B32B6}"/>
              </a:ext>
            </a:extLst>
          </p:cNvPr>
          <p:cNvSpPr/>
          <p:nvPr/>
        </p:nvSpPr>
        <p:spPr>
          <a:xfrm>
            <a:off x="8972122" y="6090333"/>
            <a:ext cx="3786018" cy="44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1485" rtl="0"/>
            <a:r>
              <a:rPr lang="it-IT" sz="2191" kern="1200" dirty="0">
                <a:solidFill>
                  <a:prstClr val="black"/>
                </a:solidFill>
                <a:latin typeface="Century Gothic" panose="020F0302020204030204"/>
              </a:rPr>
              <a:t>Altre figure responsabili</a:t>
            </a:r>
          </a:p>
        </p:txBody>
      </p:sp>
    </p:spTree>
    <p:extLst>
      <p:ext uri="{BB962C8B-B14F-4D97-AF65-F5344CB8AC3E}">
        <p14:creationId xmlns:p14="http://schemas.microsoft.com/office/powerpoint/2010/main" val="3292509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92" y="435163"/>
            <a:ext cx="14130062" cy="802745"/>
          </a:xfrm>
        </p:spPr>
        <p:txBody>
          <a:bodyPr/>
          <a:lstStyle/>
          <a:p>
            <a:r>
              <a:rPr lang="it-IT" dirty="0"/>
              <a:t>Molteplici obiettivi raggiunti grazie al 4.0: spicca l’efficientamento dei processi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06B5D75-3558-4A4C-89CB-C02F6A102C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36128" y="9404029"/>
            <a:ext cx="10922653" cy="4478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793" dirty="0"/>
              <a:t>Nota: in arancio gli obiettivi raggiunti da almeno la metà delle imprese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9BA04BB-8249-4009-B262-E71AEEA3D0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7836" y="1679480"/>
            <a:ext cx="11295749" cy="4497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dirty="0"/>
              <a:t>Principali obiettivi raggiunti con l’adozione di tecnologie 4.0</a:t>
            </a:r>
          </a:p>
          <a:p>
            <a:pPr>
              <a:lnSpc>
                <a:spcPct val="100000"/>
              </a:lnSpc>
            </a:pPr>
            <a:r>
              <a:rPr lang="it-IT" dirty="0"/>
              <a:t> </a:t>
            </a:r>
            <a:r>
              <a:rPr lang="it-IT" b="0" dirty="0"/>
              <a:t>(in % imprese 4.0)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F0A9F2-9104-46AC-890D-1EBD4162C0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59211" y="5474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42</a:t>
            </a:fld>
            <a:endParaRPr lang="it-IT" altLang="it-IT" kern="1200" dirty="0">
              <a:ea typeface="+mn-ea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F2493422-EDBA-BDD7-70E4-F911DD5A815B}"/>
              </a:ext>
            </a:extLst>
          </p:cNvPr>
          <p:cNvGraphicFramePr>
            <a:graphicFrameLocks/>
          </p:cNvGraphicFramePr>
          <p:nvPr/>
        </p:nvGraphicFramePr>
        <p:xfrm>
          <a:off x="1720132" y="2559120"/>
          <a:ext cx="11832751" cy="6672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77DC09-E5A3-8A7B-FAB0-EE176099653E}"/>
              </a:ext>
            </a:extLst>
          </p:cNvPr>
          <p:cNvSpPr txBox="1"/>
          <p:nvPr/>
        </p:nvSpPr>
        <p:spPr>
          <a:xfrm>
            <a:off x="11720687" y="4031902"/>
            <a:ext cx="5948364" cy="3903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1821485" rtl="0">
              <a:lnSpc>
                <a:spcPts val="3586"/>
              </a:lnSpc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Numero medio obiettivi:</a:t>
            </a:r>
          </a:p>
          <a:p>
            <a:pPr indent="-569214" algn="l" defTabSz="1821485" rtl="0">
              <a:lnSpc>
                <a:spcPts val="3586"/>
              </a:lnSpc>
              <a:buBlip>
                <a:blip r:embed="rId4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per </a:t>
            </a:r>
            <a:r>
              <a:rPr lang="it-IT" sz="2789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classe dimensionale</a:t>
            </a: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910742" lvl="1" indent="-569214" algn="l" defTabSz="1821485" rtl="0">
              <a:lnSpc>
                <a:spcPts val="3586"/>
              </a:lnSpc>
              <a:buBlip>
                <a:blip r:embed="rId5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Micro-Piccole: 2,7</a:t>
            </a:r>
          </a:p>
          <a:p>
            <a:pPr marL="910742" lvl="1" indent="-569214" algn="l" defTabSz="1821485" rtl="0">
              <a:lnSpc>
                <a:spcPts val="3586"/>
              </a:lnSpc>
              <a:buBlip>
                <a:blip r:embed="rId5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Medie-Grandi:  4,3</a:t>
            </a:r>
          </a:p>
          <a:p>
            <a:pPr indent="-569214" algn="l" defTabSz="1821485" rtl="0">
              <a:lnSpc>
                <a:spcPts val="3586"/>
              </a:lnSpc>
              <a:spcBef>
                <a:spcPts val="1195"/>
              </a:spcBef>
              <a:buBlip>
                <a:blip r:embed="rId4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per </a:t>
            </a:r>
            <a:r>
              <a:rPr lang="it-IT" sz="2789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fascia di digitalizzazione</a:t>
            </a: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910742" lvl="1" indent="-569214" algn="l" defTabSz="1821485" rtl="0">
              <a:lnSpc>
                <a:spcPts val="3586"/>
              </a:lnSpc>
              <a:buBlip>
                <a:blip r:embed="rId5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Bassa: 3,2</a:t>
            </a:r>
          </a:p>
          <a:p>
            <a:pPr marL="910742" lvl="1" indent="-569214" algn="l" defTabSz="1821485" rtl="0">
              <a:lnSpc>
                <a:spcPts val="3586"/>
              </a:lnSpc>
              <a:buBlip>
                <a:blip r:embed="rId5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Media: 5,1</a:t>
            </a:r>
          </a:p>
          <a:p>
            <a:pPr marL="910742" lvl="1" indent="-569214" algn="l" defTabSz="1821485" rtl="0">
              <a:lnSpc>
                <a:spcPts val="3586"/>
              </a:lnSpc>
              <a:buBlip>
                <a:blip r:embed="rId5"/>
              </a:buBlip>
              <a:defRPr/>
            </a:pPr>
            <a:r>
              <a:rPr lang="it-IT" sz="2789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Alta: 7,2</a:t>
            </a:r>
          </a:p>
        </p:txBody>
      </p:sp>
    </p:spTree>
    <p:extLst>
      <p:ext uri="{BB962C8B-B14F-4D97-AF65-F5344CB8AC3E}">
        <p14:creationId xmlns:p14="http://schemas.microsoft.com/office/powerpoint/2010/main" val="1922123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980096F-E594-8AD9-DAE4-A07F7B6D2197}"/>
              </a:ext>
            </a:extLst>
          </p:cNvPr>
          <p:cNvSpPr/>
          <p:nvPr/>
        </p:nvSpPr>
        <p:spPr>
          <a:xfrm>
            <a:off x="13591394" y="6548434"/>
            <a:ext cx="2442047" cy="1358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1485" rtl="0">
              <a:defRPr/>
            </a:pPr>
            <a:endParaRPr lang="it-IT" sz="3586" kern="1200">
              <a:ln>
                <a:solidFill>
                  <a:srgbClr val="828282">
                    <a:lumMod val="40000"/>
                    <a:lumOff val="60000"/>
                  </a:srgbClr>
                </a:solidFill>
              </a:ln>
              <a:solidFill>
                <a:srgbClr val="828282">
                  <a:lumMod val="40000"/>
                  <a:lumOff val="6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B5252D-20D4-4ED4-9DFE-9530E1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88" y="533060"/>
            <a:ext cx="14397550" cy="683072"/>
          </a:xfrm>
        </p:spPr>
        <p:txBody>
          <a:bodyPr/>
          <a:lstStyle/>
          <a:p>
            <a:r>
              <a:rPr lang="it-IT" dirty="0"/>
              <a:t>Grazie al 4.0 anche meno consumi energetici, ma con difficoltà a valutarne l’entità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84E8C29-638A-49DF-8C5A-4BFB538254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175369" y="46839"/>
            <a:ext cx="828677" cy="545510"/>
          </a:xfrm>
        </p:spPr>
        <p:txBody>
          <a:bodyPr/>
          <a:lstStyle/>
          <a:p>
            <a:pPr defTabSz="1821485" rtl="0">
              <a:defRPr/>
            </a:pPr>
            <a:fld id="{F84A8C9C-B6B8-40AF-90F5-1B3A93199BF6}" type="slidenum">
              <a:rPr lang="it-IT" altLang="it-IT" kern="1200">
                <a:ea typeface="+mn-ea"/>
              </a:rPr>
              <a:pPr defTabSz="1821485" rtl="0">
                <a:defRPr/>
              </a:pPr>
              <a:t>43</a:t>
            </a:fld>
            <a:endParaRPr lang="it-IT" altLang="it-IT" kern="1200" dirty="0">
              <a:ea typeface="+mn-ea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90D1CBB-86D3-E1A4-CC0D-8AA764841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7944" y="1887613"/>
            <a:ext cx="14671251" cy="667801"/>
          </a:xfrm>
        </p:spPr>
        <p:txBody>
          <a:bodyPr/>
          <a:lstStyle/>
          <a:p>
            <a:r>
              <a:rPr lang="it-IT" dirty="0"/>
              <a:t>Le tecnologie 4.0 introdotte in azienda hanno consentito di ridurre i consumi energetici?</a:t>
            </a:r>
          </a:p>
          <a:p>
            <a:r>
              <a:rPr lang="it-IT" b="0" dirty="0"/>
              <a:t>(% imprese 4.0)</a:t>
            </a:r>
          </a:p>
          <a:p>
            <a:endParaRPr lang="it-IT" dirty="0"/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AFA7E164-3A42-5679-117F-7CC92B895D83}"/>
              </a:ext>
            </a:extLst>
          </p:cNvPr>
          <p:cNvSpPr/>
          <p:nvPr/>
        </p:nvSpPr>
        <p:spPr>
          <a:xfrm>
            <a:off x="12539347" y="5325375"/>
            <a:ext cx="319327" cy="3262734"/>
          </a:xfrm>
          <a:prstGeom prst="rightBrace">
            <a:avLst>
              <a:gd name="adj1" fmla="val 118399"/>
              <a:gd name="adj2" fmla="val 561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1485" rtl="0">
              <a:defRPr/>
            </a:pPr>
            <a:endParaRPr lang="it-IT" sz="3586" kern="1200">
              <a:solidFill>
                <a:prstClr val="black"/>
              </a:solidFill>
              <a:latin typeface="Century Gothic" panose="020F03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9E5DF3-04E8-107E-D3B4-5843DCDA996A}"/>
              </a:ext>
            </a:extLst>
          </p:cNvPr>
          <p:cNvSpPr txBox="1"/>
          <p:nvPr/>
        </p:nvSpPr>
        <p:spPr>
          <a:xfrm>
            <a:off x="14064800" y="6859654"/>
            <a:ext cx="1611339" cy="64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1485" rtl="0">
              <a:defRPr/>
            </a:pPr>
            <a:r>
              <a:rPr lang="it-IT" sz="3586" b="1" kern="1200" dirty="0">
                <a:solidFill>
                  <a:srgbClr val="003A79"/>
                </a:solidFill>
                <a:latin typeface="Century Gothic" panose="020F0302020204030204"/>
                <a:ea typeface="+mn-ea"/>
                <a:cs typeface="+mn-cs"/>
              </a:rPr>
              <a:t>64,3%</a:t>
            </a:r>
            <a:r>
              <a:rPr lang="it-IT" sz="3586" b="1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FD358234-477D-8610-708B-895F516987AC}"/>
              </a:ext>
            </a:extLst>
          </p:cNvPr>
          <p:cNvGraphicFramePr>
            <a:graphicFrameLocks/>
          </p:cNvGraphicFramePr>
          <p:nvPr/>
        </p:nvGraphicFramePr>
        <p:xfrm>
          <a:off x="1821528" y="2388441"/>
          <a:ext cx="10769025" cy="6900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3656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527698" y="10761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/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/>
              <a:t>44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26202" y="237978"/>
            <a:ext cx="18164960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Come sono posizionate le imprese nella transizione green? Più strategie adottate, con ai primi posti quelle legate al 5.0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2859864" y="1846512"/>
            <a:ext cx="11389324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Sul fronte della transizione green, su quali strategie si sta concentrando la sua impresa </a:t>
            </a:r>
            <a:r>
              <a:rPr lang="it-IT" sz="2590" b="0" dirty="0"/>
              <a:t>(possibili più risposte; %)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F006435D-B283-4D6E-AA4A-3F72F4485526}"/>
              </a:ext>
            </a:extLst>
          </p:cNvPr>
          <p:cNvGraphicFramePr>
            <a:graphicFrameLocks/>
          </p:cNvGraphicFramePr>
          <p:nvPr/>
        </p:nvGraphicFramePr>
        <p:xfrm>
          <a:off x="1672276" y="2828643"/>
          <a:ext cx="14341320" cy="696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8595C74-5875-9099-460B-F87773E4B729}"/>
              </a:ext>
            </a:extLst>
          </p:cNvPr>
          <p:cNvSpPr txBox="1">
            <a:spLocks/>
          </p:cNvSpPr>
          <p:nvPr/>
        </p:nvSpPr>
        <p:spPr>
          <a:xfrm>
            <a:off x="2936129" y="9737976"/>
            <a:ext cx="7917134" cy="447808"/>
          </a:xfrm>
          <a:prstGeom prst="rect">
            <a:avLst/>
          </a:prstGeom>
        </p:spPr>
        <p:txBody>
          <a:bodyPr/>
          <a:lstStyle>
            <a:lvl1pPr marL="96827" indent="-96827" algn="l" defTabSz="387305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048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4132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7785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43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509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8743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2396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604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71512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793" dirty="0">
                <a:solidFill>
                  <a:prstClr val="black"/>
                </a:solidFill>
                <a:latin typeface="Century Gothic" panose="020F0302020204030204"/>
              </a:rPr>
              <a:t>Nota: in verde le voci legate alla transizione 5.0</a:t>
            </a:r>
          </a:p>
        </p:txBody>
      </p:sp>
    </p:spTree>
    <p:extLst>
      <p:ext uri="{BB962C8B-B14F-4D97-AF65-F5344CB8AC3E}">
        <p14:creationId xmlns:p14="http://schemas.microsoft.com/office/powerpoint/2010/main" val="58427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62EAA-58AC-40F2-A441-5B44D2F1695C}"/>
              </a:ext>
            </a:extLst>
          </p:cNvPr>
          <p:cNvSpPr txBox="1">
            <a:spLocks/>
          </p:cNvSpPr>
          <p:nvPr/>
        </p:nvSpPr>
        <p:spPr>
          <a:xfrm>
            <a:off x="309966" y="340300"/>
            <a:ext cx="17540992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366114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Una prima mappatura delle imprese per intensità green 5.0</a:t>
            </a:r>
          </a:p>
        </p:txBody>
      </p:sp>
      <p:sp>
        <p:nvSpPr>
          <p:cNvPr id="28" name="Segnaposto numero diapositiva 14">
            <a:extLst>
              <a:ext uri="{FF2B5EF4-FFF2-40B4-BE49-F238E27FC236}">
                <a16:creationId xmlns:a16="http://schemas.microsoft.com/office/drawing/2014/main" id="{BF23713D-500C-4FE9-A0BB-6BBD5F8F3460}"/>
              </a:ext>
            </a:extLst>
          </p:cNvPr>
          <p:cNvSpPr txBox="1">
            <a:spLocks/>
          </p:cNvSpPr>
          <p:nvPr/>
        </p:nvSpPr>
        <p:spPr bwMode="auto">
          <a:xfrm>
            <a:off x="17447932" y="173468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992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45</a:t>
            </a:fld>
            <a:endParaRPr lang="it-IT" altLang="it-IT" sz="1992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2A37AA63-A28C-6C9E-B796-5CE32118D725}"/>
              </a:ext>
            </a:extLst>
          </p:cNvPr>
          <p:cNvSpPr txBox="1">
            <a:spLocks/>
          </p:cNvSpPr>
          <p:nvPr/>
        </p:nvSpPr>
        <p:spPr>
          <a:xfrm>
            <a:off x="5557551" y="1543426"/>
            <a:ext cx="6136082" cy="701875"/>
          </a:xfrm>
          <a:prstGeom prst="rect">
            <a:avLst/>
          </a:prstGeom>
        </p:spPr>
        <p:txBody>
          <a:bodyPr vert="horz" wrap="square" lIns="182153" tIns="91076" rIns="182153" bIns="91076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b="1" kern="1200" smtClean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/>
            <a:r>
              <a:rPr lang="it-IT" sz="2789" dirty="0"/>
              <a:t>Composizione del campione per  intensità green 5.0 </a:t>
            </a:r>
            <a:r>
              <a:rPr lang="it-IT" sz="2789" b="0" dirty="0"/>
              <a:t>(%)</a:t>
            </a:r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FB41E5AD-11D0-313D-6C99-BA842D6A2647}"/>
              </a:ext>
            </a:extLst>
          </p:cNvPr>
          <p:cNvSpPr txBox="1">
            <a:spLocks/>
          </p:cNvSpPr>
          <p:nvPr/>
        </p:nvSpPr>
        <p:spPr>
          <a:xfrm>
            <a:off x="2852244" y="9126647"/>
            <a:ext cx="11476046" cy="534402"/>
          </a:xfrm>
          <a:prstGeom prst="rect">
            <a:avLst/>
          </a:prstGeom>
        </p:spPr>
        <p:txBody>
          <a:bodyPr/>
          <a:lstStyle>
            <a:lvl1pPr marL="96827" indent="-96827" algn="l" defTabSz="387305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048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4132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7785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43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5090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8743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2396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6048" indent="-96827" algn="l" defTabSz="387305" rtl="0" eaLnBrk="1" latinLnBrk="0" hangingPunct="1">
              <a:lnSpc>
                <a:spcPct val="90000"/>
              </a:lnSpc>
              <a:spcBef>
                <a:spcPts val="212"/>
              </a:spcBef>
              <a:buFont typeface="Arial" panose="020B0604020202020204" pitchFamily="34" charset="0"/>
              <a:buChar char="•"/>
              <a:defRPr sz="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71512">
              <a:spcBef>
                <a:spcPts val="845"/>
              </a:spcBef>
              <a:buNone/>
            </a:pPr>
            <a:r>
              <a:rPr lang="it-IT" sz="1793" dirty="0">
                <a:solidFill>
                  <a:prstClr val="black"/>
                </a:solidFill>
                <a:latin typeface="Century Gothic" panose="020F0302020204030204"/>
              </a:rPr>
              <a:t>Nota: l’intensità green 5.0 è definita in base alla diffusione delle strategie green funzionali al 5.0, in particolare su: tecnologie più efficienti su consumo di energia, autoproduzione di energia da FER, sistemi di gestione e/o monitoraggio dei consumi energetici, isolamento termico 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B939F7DB-D19C-41FF-B22B-53BEA96C5625}"/>
              </a:ext>
            </a:extLst>
          </p:cNvPr>
          <p:cNvGraphicFramePr>
            <a:graphicFrameLocks/>
          </p:cNvGraphicFramePr>
          <p:nvPr/>
        </p:nvGraphicFramePr>
        <p:xfrm>
          <a:off x="3247069" y="2245301"/>
          <a:ext cx="10757047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240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62EAA-58AC-40F2-A441-5B44D2F1695C}"/>
              </a:ext>
            </a:extLst>
          </p:cNvPr>
          <p:cNvSpPr txBox="1">
            <a:spLocks/>
          </p:cNvSpPr>
          <p:nvPr/>
        </p:nvSpPr>
        <p:spPr>
          <a:xfrm>
            <a:off x="717137" y="234044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366114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Verso transizione 5.0: quante imprese sono evolute per posizionamento green e tecnologico?</a:t>
            </a:r>
          </a:p>
        </p:txBody>
      </p:sp>
      <p:sp>
        <p:nvSpPr>
          <p:cNvPr id="28" name="Segnaposto numero diapositiva 14">
            <a:extLst>
              <a:ext uri="{FF2B5EF4-FFF2-40B4-BE49-F238E27FC236}">
                <a16:creationId xmlns:a16="http://schemas.microsoft.com/office/drawing/2014/main" id="{BF23713D-500C-4FE9-A0BB-6BBD5F8F3460}"/>
              </a:ext>
            </a:extLst>
          </p:cNvPr>
          <p:cNvSpPr txBox="1">
            <a:spLocks/>
          </p:cNvSpPr>
          <p:nvPr/>
        </p:nvSpPr>
        <p:spPr bwMode="auto">
          <a:xfrm>
            <a:off x="17447932" y="173468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992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46</a:t>
            </a:fld>
            <a:endParaRPr lang="it-IT" altLang="it-IT" sz="1992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C7C32A5F-5FF1-57E1-79C6-2C978A378BEE}"/>
              </a:ext>
            </a:extLst>
          </p:cNvPr>
          <p:cNvSpPr txBox="1">
            <a:spLocks/>
          </p:cNvSpPr>
          <p:nvPr/>
        </p:nvSpPr>
        <p:spPr>
          <a:xfrm>
            <a:off x="5825728" y="2093016"/>
            <a:ext cx="7811186" cy="701875"/>
          </a:xfrm>
          <a:prstGeom prst="rect">
            <a:avLst/>
          </a:prstGeom>
        </p:spPr>
        <p:txBody>
          <a:bodyPr vert="horz" wrap="square" lIns="182153" tIns="91076" rIns="182153" bIns="91076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b="1" kern="1200" smtClean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/>
            <a:r>
              <a:rPr lang="it-IT" sz="2590" dirty="0"/>
              <a:t>Composizione del campione per intensità green 5.0 e fascia di digitalizzazione </a:t>
            </a:r>
            <a:r>
              <a:rPr lang="it-IT" sz="2590" b="0" dirty="0"/>
              <a:t>(%)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54DAC6B5-1B96-F41E-84E3-588E6C1C93CC}"/>
              </a:ext>
            </a:extLst>
          </p:cNvPr>
          <p:cNvSpPr txBox="1">
            <a:spLocks/>
          </p:cNvSpPr>
          <p:nvPr/>
        </p:nvSpPr>
        <p:spPr>
          <a:xfrm rot="16200000">
            <a:off x="-829498" y="5971058"/>
            <a:ext cx="5218184" cy="530480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</a:pPr>
            <a:r>
              <a:rPr lang="it-IT" sz="2590" dirty="0">
                <a:solidFill>
                  <a:prstClr val="black"/>
                </a:solidFill>
              </a:rPr>
              <a:t>Intensità green 5.0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B3EBB9E-665A-DC11-F591-E180CB11498C}"/>
              </a:ext>
            </a:extLst>
          </p:cNvPr>
          <p:cNvSpPr txBox="1">
            <a:spLocks/>
          </p:cNvSpPr>
          <p:nvPr/>
        </p:nvSpPr>
        <p:spPr>
          <a:xfrm>
            <a:off x="4131468" y="3264030"/>
            <a:ext cx="11199709" cy="578110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</a:pPr>
            <a:r>
              <a:rPr lang="it-IT" sz="2590" dirty="0">
                <a:solidFill>
                  <a:prstClr val="black"/>
                </a:solidFill>
              </a:rPr>
              <a:t>Fascia digitalizzazione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22CA8F4-0D1A-E031-6561-C151C02978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8445" y="3951988"/>
          <a:ext cx="14465759" cy="451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3" imgH="2076587" progId="Excel.Sheet.12">
                  <p:link updateAutomatic="1"/>
                </p:oleObj>
              </mc:Choice>
              <mc:Fallback>
                <p:oleObj name="Worksheet" r:id="rId3" imgW="6648313" imgH="2076587" progId="Excel.Sheet.12">
                  <p:link updateAutomatic="1"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22CA8F4-0D1A-E031-6561-C151C02978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8445" y="3951988"/>
                        <a:ext cx="14465759" cy="451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2357E55-2040-5AC3-FB7B-2ED66897F6D0}"/>
              </a:ext>
            </a:extLst>
          </p:cNvPr>
          <p:cNvSpPr txBox="1">
            <a:spLocks/>
          </p:cNvSpPr>
          <p:nvPr/>
        </p:nvSpPr>
        <p:spPr>
          <a:xfrm>
            <a:off x="3805244" y="9182034"/>
            <a:ext cx="8864763" cy="371548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594" dirty="0">
                <a:solidFill>
                  <a:prstClr val="black"/>
                </a:solidFill>
              </a:rPr>
              <a:t>Nota: le imprese con un basso posizionamento green e tecnologico sono indicate nell’area rosa e sono pari al 41,3% del totale; quelle ben posizionate in entrambi i campi sono rappresentate nell’area verde e sono pari al 18,2%</a:t>
            </a:r>
          </a:p>
        </p:txBody>
      </p:sp>
    </p:spTree>
    <p:extLst>
      <p:ext uri="{BB962C8B-B14F-4D97-AF65-F5344CB8AC3E}">
        <p14:creationId xmlns:p14="http://schemas.microsoft.com/office/powerpoint/2010/main" val="2712266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459325" y="20456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47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72054" y="177771"/>
            <a:ext cx="17187270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A</a:t>
            </a:r>
            <a:r>
              <a:rPr lang="it-IT" sz="4781" b="1" kern="1200" dirty="0" err="1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dozione</a:t>
            </a: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 di tecnologia accompagnata da più azioni sul capitale umano. Impegno ‘meno strutturato’ per il green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822862" y="2099498"/>
            <a:ext cx="7465006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Quali attività sul capitale umano sono state necessarie per adottare tecnologie 4.0 </a:t>
            </a:r>
            <a:r>
              <a:rPr lang="it-IT" sz="2590" b="0" dirty="0"/>
              <a:t>(possibili più risposte; % imprese 4.0)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5DD2509C-CBA9-4B85-886E-7BB1B2124D32}"/>
              </a:ext>
            </a:extLst>
          </p:cNvPr>
          <p:cNvGraphicFramePr>
            <a:graphicFrameLocks/>
          </p:cNvGraphicFramePr>
          <p:nvPr/>
        </p:nvGraphicFramePr>
        <p:xfrm>
          <a:off x="399366" y="3157530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DF667361-33B4-966A-484F-0BE9542C2136}"/>
              </a:ext>
            </a:extLst>
          </p:cNvPr>
          <p:cNvGraphicFramePr>
            <a:graphicFrameLocks/>
          </p:cNvGraphicFramePr>
          <p:nvPr/>
        </p:nvGraphicFramePr>
        <p:xfrm>
          <a:off x="9450920" y="3081632"/>
          <a:ext cx="7888501" cy="645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B523926A-CFD1-2AAA-502A-0360A2BE8002}"/>
              </a:ext>
            </a:extLst>
          </p:cNvPr>
          <p:cNvSpPr txBox="1">
            <a:spLocks/>
          </p:cNvSpPr>
          <p:nvPr/>
        </p:nvSpPr>
        <p:spPr>
          <a:xfrm>
            <a:off x="9144000" y="2053962"/>
            <a:ext cx="8137646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Quali attività sul capitale umano sono state necessarie per implementare le strategie green </a:t>
            </a:r>
            <a:r>
              <a:rPr lang="it-IT" sz="2590" b="0" dirty="0"/>
              <a:t>(possibili più risposte; %)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281D1674-5940-194F-679F-32D057D37D29}"/>
              </a:ext>
            </a:extLst>
          </p:cNvPr>
          <p:cNvSpPr txBox="1">
            <a:spLocks/>
          </p:cNvSpPr>
          <p:nvPr/>
        </p:nvSpPr>
        <p:spPr>
          <a:xfrm>
            <a:off x="3805244" y="9525805"/>
            <a:ext cx="8864763" cy="371548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594" dirty="0">
                <a:solidFill>
                  <a:prstClr val="black"/>
                </a:solidFill>
              </a:rPr>
              <a:t>Nota: in blu formazione, in rosso i</a:t>
            </a:r>
            <a:r>
              <a:rPr lang="it-IT" sz="1594" dirty="0" err="1">
                <a:solidFill>
                  <a:prstClr val="black"/>
                </a:solidFill>
              </a:rPr>
              <a:t>mpiego</a:t>
            </a:r>
            <a:r>
              <a:rPr lang="it-IT" sz="1594" dirty="0">
                <a:solidFill>
                  <a:prstClr val="black"/>
                </a:solidFill>
              </a:rPr>
              <a:t> specialisti esterni, in verde assunzione di figure professionali, in oro nessuna azione</a:t>
            </a:r>
          </a:p>
        </p:txBody>
      </p:sp>
    </p:spTree>
    <p:extLst>
      <p:ext uri="{BB962C8B-B14F-4D97-AF65-F5344CB8AC3E}">
        <p14:creationId xmlns:p14="http://schemas.microsoft.com/office/powerpoint/2010/main" val="2999620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485323" y="20456"/>
            <a:ext cx="802679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48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79765" y="170685"/>
            <a:ext cx="17095525" cy="1405432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Nel biennio 2024-2025 un’impresa su quattro realizzerà investimenti 5.0. Prevalgono le imprese indecise (38,7%)…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3137913" y="1847502"/>
            <a:ext cx="12008452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Nel biennio 2024-2025 la sua impresa realizzerà investimenti che rientrano tra quelli finanziabili con i crediti d’imposta Transizione 5.0? </a:t>
            </a:r>
            <a:r>
              <a:rPr lang="it-IT" sz="2590" b="0" dirty="0"/>
              <a:t>(%)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2129F031-AF50-0467-487D-577C64BD54B2}"/>
              </a:ext>
            </a:extLst>
          </p:cNvPr>
          <p:cNvSpPr txBox="1">
            <a:spLocks/>
          </p:cNvSpPr>
          <p:nvPr/>
        </p:nvSpPr>
        <p:spPr>
          <a:xfrm>
            <a:off x="11070444" y="2875646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390" dirty="0"/>
              <a:t>Dettaglio per dimensione aziendale</a:t>
            </a:r>
            <a:endParaRPr lang="it-IT" sz="2390" b="0" dirty="0"/>
          </a:p>
        </p:txBody>
      </p:sp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27EC253E-7967-169B-CF55-B62F2A31D18F}"/>
              </a:ext>
            </a:extLst>
          </p:cNvPr>
          <p:cNvGraphicFramePr>
            <a:graphicFrameLocks/>
          </p:cNvGraphicFramePr>
          <p:nvPr/>
        </p:nvGraphicFramePr>
        <p:xfrm>
          <a:off x="9933400" y="3154572"/>
          <a:ext cx="8205969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C227C8-7BC7-AD1C-2A56-ACC809D5DB47}"/>
              </a:ext>
            </a:extLst>
          </p:cNvPr>
          <p:cNvSpPr txBox="1"/>
          <p:nvPr/>
        </p:nvSpPr>
        <p:spPr>
          <a:xfrm>
            <a:off x="8441952" y="3965565"/>
            <a:ext cx="1385195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1485" rtl="0">
              <a:defRPr/>
            </a:pPr>
            <a:r>
              <a:rPr lang="it-IT" sz="3187" b="1" kern="1200" dirty="0">
                <a:solidFill>
                  <a:prstClr val="black"/>
                </a:solidFill>
                <a:latin typeface="Century Gothic" panose="020F0302020204030204"/>
                <a:ea typeface="+mn-ea"/>
                <a:cs typeface="+mn-cs"/>
              </a:rPr>
              <a:t>25,8</a:t>
            </a:r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572CFA64-BE86-A704-113B-A539B3469E2A}"/>
              </a:ext>
            </a:extLst>
          </p:cNvPr>
          <p:cNvSpPr/>
          <p:nvPr/>
        </p:nvSpPr>
        <p:spPr>
          <a:xfrm>
            <a:off x="7726308" y="3244009"/>
            <a:ext cx="637066" cy="211752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1485" rtl="0">
              <a:defRPr/>
            </a:pPr>
            <a:endParaRPr lang="it-IT" sz="3586" kern="1200">
              <a:solidFill>
                <a:prstClr val="black"/>
              </a:solidFill>
              <a:latin typeface="Century Gothic" panose="020F0302020204030204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6CBC101-445C-87C8-7A3E-A6E5907B33D5}"/>
              </a:ext>
            </a:extLst>
          </p:cNvPr>
          <p:cNvGraphicFramePr>
            <a:graphicFrameLocks/>
          </p:cNvGraphicFramePr>
          <p:nvPr/>
        </p:nvGraphicFramePr>
        <p:xfrm>
          <a:off x="298835" y="3025181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2965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048283" y="322249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49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2336" y="359413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…soprattutto tra quelle poco o per nulla digitalizzate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1063576" y="1523458"/>
            <a:ext cx="16247039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Nel biennio 2024-2025 la sua impresa realizzerà investimenti che rientrano tra quelli finanziabili con i crediti d’imposta Transizione 5.0? – dettaglio per fascia digitalizzazione </a:t>
            </a:r>
            <a:r>
              <a:rPr lang="it-IT" sz="2590" b="0" dirty="0"/>
              <a:t>(%)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F487AE-0020-E454-A1D9-23DE22CCE8D6}"/>
              </a:ext>
            </a:extLst>
          </p:cNvPr>
          <p:cNvSpPr txBox="1">
            <a:spLocks/>
          </p:cNvSpPr>
          <p:nvPr/>
        </p:nvSpPr>
        <p:spPr>
          <a:xfrm>
            <a:off x="241658" y="2037292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endParaRPr lang="it-IT" sz="2390" b="0" dirty="0">
              <a:highlight>
                <a:srgbClr val="FFFF00"/>
              </a:highligh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69AF8EA-82D8-2E46-DF41-33BB1C831622}"/>
              </a:ext>
            </a:extLst>
          </p:cNvPr>
          <p:cNvSpPr/>
          <p:nvPr/>
        </p:nvSpPr>
        <p:spPr>
          <a:xfrm>
            <a:off x="4136188" y="3760068"/>
            <a:ext cx="11014626" cy="191260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1485" rtl="0"/>
            <a:endParaRPr lang="it-IT" sz="3586" kern="1200">
              <a:solidFill>
                <a:prstClr val="white"/>
              </a:solidFill>
              <a:latin typeface="Century Gothic" panose="020F0302020204030204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3DC22046-5D12-5C40-773A-D0B5ACA295D3}"/>
              </a:ext>
            </a:extLst>
          </p:cNvPr>
          <p:cNvGraphicFramePr>
            <a:graphicFrameLocks/>
          </p:cNvGraphicFramePr>
          <p:nvPr/>
        </p:nvGraphicFramePr>
        <p:xfrm>
          <a:off x="4136188" y="2551127"/>
          <a:ext cx="10757047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922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9775249-7E2D-1975-A305-8BBDC0956C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951" y="2077484"/>
            <a:ext cx="3777338" cy="6856704"/>
            <a:chOff x="828951" y="2077484"/>
            <a:chExt cx="3777338" cy="6856704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51" y="4680776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1476705" y="1057207"/>
                  </a:moveTo>
                  <a:lnTo>
                    <a:pt x="1394498" y="1023357"/>
                  </a:lnTo>
                  <a:lnTo>
                    <a:pt x="1395707" y="1019126"/>
                  </a:lnTo>
                  <a:lnTo>
                    <a:pt x="1399334" y="1010663"/>
                  </a:lnTo>
                  <a:lnTo>
                    <a:pt x="1482145" y="1042700"/>
                  </a:lnTo>
                  <a:lnTo>
                    <a:pt x="1476705" y="1057207"/>
                  </a:lnTo>
                  <a:close/>
                </a:path>
                <a:path w="1533525" h="1533525">
                  <a:moveTo>
                    <a:pt x="1455549" y="1103751"/>
                  </a:moveTo>
                  <a:lnTo>
                    <a:pt x="1375759" y="1064461"/>
                  </a:lnTo>
                  <a:lnTo>
                    <a:pt x="1378177" y="1060229"/>
                  </a:lnTo>
                  <a:lnTo>
                    <a:pt x="1379991" y="1055998"/>
                  </a:lnTo>
                  <a:lnTo>
                    <a:pt x="1381804" y="1052371"/>
                  </a:lnTo>
                  <a:lnTo>
                    <a:pt x="1462198" y="1089848"/>
                  </a:lnTo>
                  <a:lnTo>
                    <a:pt x="1459780" y="1094684"/>
                  </a:lnTo>
                  <a:lnTo>
                    <a:pt x="1457967" y="1098915"/>
                  </a:lnTo>
                  <a:lnTo>
                    <a:pt x="1455549" y="1103751"/>
                  </a:lnTo>
                  <a:close/>
                </a:path>
                <a:path w="1533525" h="1533525">
                  <a:moveTo>
                    <a:pt x="1431975" y="1147877"/>
                  </a:moveTo>
                  <a:lnTo>
                    <a:pt x="1355208" y="1103751"/>
                  </a:lnTo>
                  <a:lnTo>
                    <a:pt x="1361252" y="1091661"/>
                  </a:lnTo>
                  <a:lnTo>
                    <a:pt x="1439228" y="1134578"/>
                  </a:lnTo>
                  <a:lnTo>
                    <a:pt x="1431975" y="1147877"/>
                  </a:lnTo>
                  <a:close/>
                </a:path>
                <a:path w="1533525" h="1533525">
                  <a:moveTo>
                    <a:pt x="1404774" y="1190794"/>
                  </a:moveTo>
                  <a:lnTo>
                    <a:pt x="1331029" y="1141832"/>
                  </a:lnTo>
                  <a:lnTo>
                    <a:pt x="1333447" y="1138205"/>
                  </a:lnTo>
                  <a:lnTo>
                    <a:pt x="1336469" y="1134578"/>
                  </a:lnTo>
                  <a:lnTo>
                    <a:pt x="1338283" y="1130347"/>
                  </a:lnTo>
                  <a:lnTo>
                    <a:pt x="1413236" y="1178100"/>
                  </a:lnTo>
                  <a:lnTo>
                    <a:pt x="1410214" y="1182331"/>
                  </a:lnTo>
                  <a:lnTo>
                    <a:pt x="1407796" y="1186562"/>
                  </a:lnTo>
                  <a:lnTo>
                    <a:pt x="1404774" y="1190794"/>
                  </a:lnTo>
                  <a:close/>
                </a:path>
                <a:path w="1533525" h="1533525">
                  <a:moveTo>
                    <a:pt x="1375759" y="1232501"/>
                  </a:moveTo>
                  <a:lnTo>
                    <a:pt x="1305037" y="1178704"/>
                  </a:lnTo>
                  <a:lnTo>
                    <a:pt x="1309268" y="1173264"/>
                  </a:lnTo>
                  <a:lnTo>
                    <a:pt x="1311686" y="1169637"/>
                  </a:lnTo>
                  <a:lnTo>
                    <a:pt x="1313500" y="1167824"/>
                  </a:lnTo>
                  <a:lnTo>
                    <a:pt x="1384826" y="1220412"/>
                  </a:lnTo>
                  <a:lnTo>
                    <a:pt x="1383618" y="1222226"/>
                  </a:lnTo>
                  <a:lnTo>
                    <a:pt x="1382409" y="1224643"/>
                  </a:lnTo>
                  <a:lnTo>
                    <a:pt x="1380595" y="1226457"/>
                  </a:lnTo>
                  <a:lnTo>
                    <a:pt x="1375759" y="1232501"/>
                  </a:lnTo>
                  <a:close/>
                </a:path>
                <a:path w="1533525" h="1533525">
                  <a:moveTo>
                    <a:pt x="1343118" y="1271792"/>
                  </a:moveTo>
                  <a:lnTo>
                    <a:pt x="1276627" y="1213159"/>
                  </a:lnTo>
                  <a:lnTo>
                    <a:pt x="1279650" y="1209532"/>
                  </a:lnTo>
                  <a:lnTo>
                    <a:pt x="1282672" y="1206510"/>
                  </a:lnTo>
                  <a:lnTo>
                    <a:pt x="1285090" y="1202883"/>
                  </a:lnTo>
                  <a:lnTo>
                    <a:pt x="1352790" y="1260307"/>
                  </a:lnTo>
                  <a:lnTo>
                    <a:pt x="1349768" y="1263934"/>
                  </a:lnTo>
                  <a:lnTo>
                    <a:pt x="1346745" y="1268165"/>
                  </a:lnTo>
                  <a:lnTo>
                    <a:pt x="1343118" y="1271792"/>
                  </a:lnTo>
                  <a:close/>
                </a:path>
                <a:path w="1533525" h="1533525">
                  <a:moveTo>
                    <a:pt x="1308664" y="1308664"/>
                  </a:moveTo>
                  <a:lnTo>
                    <a:pt x="1245800" y="1245800"/>
                  </a:lnTo>
                  <a:lnTo>
                    <a:pt x="1255471" y="1236128"/>
                  </a:lnTo>
                  <a:lnTo>
                    <a:pt x="1319544" y="1297784"/>
                  </a:lnTo>
                  <a:lnTo>
                    <a:pt x="1308664" y="1308664"/>
                  </a:lnTo>
                  <a:close/>
                </a:path>
                <a:path w="1533525" h="1533525">
                  <a:moveTo>
                    <a:pt x="1277232" y="1338887"/>
                  </a:moveTo>
                  <a:lnTo>
                    <a:pt x="1217994" y="1272396"/>
                  </a:lnTo>
                  <a:lnTo>
                    <a:pt x="1222830" y="1268165"/>
                  </a:lnTo>
                  <a:lnTo>
                    <a:pt x="1227666" y="1263329"/>
                  </a:lnTo>
                  <a:lnTo>
                    <a:pt x="1288112" y="1328611"/>
                  </a:lnTo>
                  <a:lnTo>
                    <a:pt x="1282672" y="1334051"/>
                  </a:lnTo>
                  <a:lnTo>
                    <a:pt x="1277232" y="1338887"/>
                  </a:lnTo>
                  <a:close/>
                </a:path>
                <a:path w="1533525" h="1533525">
                  <a:moveTo>
                    <a:pt x="1237942" y="1371528"/>
                  </a:moveTo>
                  <a:lnTo>
                    <a:pt x="1183540" y="1301410"/>
                  </a:lnTo>
                  <a:lnTo>
                    <a:pt x="1187167" y="1298388"/>
                  </a:lnTo>
                  <a:lnTo>
                    <a:pt x="1190189" y="1295970"/>
                  </a:lnTo>
                  <a:lnTo>
                    <a:pt x="1193816" y="1292948"/>
                  </a:lnTo>
                  <a:lnTo>
                    <a:pt x="1250031" y="1361857"/>
                  </a:lnTo>
                  <a:lnTo>
                    <a:pt x="1245800" y="1364879"/>
                  </a:lnTo>
                  <a:lnTo>
                    <a:pt x="1242173" y="1368506"/>
                  </a:lnTo>
                  <a:lnTo>
                    <a:pt x="1237942" y="1371528"/>
                  </a:lnTo>
                  <a:close/>
                </a:path>
                <a:path w="1533525" h="1533525">
                  <a:moveTo>
                    <a:pt x="1197443" y="1401147"/>
                  </a:moveTo>
                  <a:lnTo>
                    <a:pt x="1147272" y="1328007"/>
                  </a:lnTo>
                  <a:lnTo>
                    <a:pt x="1158757" y="1320149"/>
                  </a:lnTo>
                  <a:lnTo>
                    <a:pt x="1210136" y="1392685"/>
                  </a:lnTo>
                  <a:lnTo>
                    <a:pt x="1197443" y="1401147"/>
                  </a:lnTo>
                  <a:close/>
                </a:path>
                <a:path w="1533525" h="1533525">
                  <a:moveTo>
                    <a:pt x="1153921" y="1428348"/>
                  </a:moveTo>
                  <a:lnTo>
                    <a:pt x="1109191" y="1351581"/>
                  </a:lnTo>
                  <a:lnTo>
                    <a:pt x="1112818" y="1349163"/>
                  </a:lnTo>
                  <a:lnTo>
                    <a:pt x="1117049" y="1347350"/>
                  </a:lnTo>
                  <a:lnTo>
                    <a:pt x="1120676" y="1344932"/>
                  </a:lnTo>
                  <a:lnTo>
                    <a:pt x="1167219" y="1420490"/>
                  </a:lnTo>
                  <a:lnTo>
                    <a:pt x="1162988" y="1423512"/>
                  </a:lnTo>
                  <a:lnTo>
                    <a:pt x="1158152" y="1425930"/>
                  </a:lnTo>
                  <a:lnTo>
                    <a:pt x="1153921" y="1428348"/>
                  </a:lnTo>
                  <a:close/>
                </a:path>
                <a:path w="1533525" h="1533525">
                  <a:moveTo>
                    <a:pt x="1109795" y="1452526"/>
                  </a:moveTo>
                  <a:lnTo>
                    <a:pt x="1069901" y="1373342"/>
                  </a:lnTo>
                  <a:lnTo>
                    <a:pt x="1075945" y="1370319"/>
                  </a:lnTo>
                  <a:lnTo>
                    <a:pt x="1081990" y="1366693"/>
                  </a:lnTo>
                  <a:lnTo>
                    <a:pt x="1123094" y="1445273"/>
                  </a:lnTo>
                  <a:lnTo>
                    <a:pt x="1109795" y="1452526"/>
                  </a:lnTo>
                  <a:close/>
                </a:path>
                <a:path w="1533525" h="1533525">
                  <a:moveTo>
                    <a:pt x="1063252" y="1473683"/>
                  </a:moveTo>
                  <a:lnTo>
                    <a:pt x="1028797" y="1392080"/>
                  </a:lnTo>
                  <a:lnTo>
                    <a:pt x="1037260" y="1388453"/>
                  </a:lnTo>
                  <a:lnTo>
                    <a:pt x="1040886" y="1386640"/>
                  </a:lnTo>
                  <a:lnTo>
                    <a:pt x="1077154" y="1467638"/>
                  </a:lnTo>
                  <a:lnTo>
                    <a:pt x="1072319" y="1469451"/>
                  </a:lnTo>
                  <a:lnTo>
                    <a:pt x="1068087" y="1471869"/>
                  </a:lnTo>
                  <a:lnTo>
                    <a:pt x="1063252" y="1473683"/>
                  </a:lnTo>
                  <a:close/>
                </a:path>
                <a:path w="1533525" h="1533525">
                  <a:moveTo>
                    <a:pt x="1016103" y="1491816"/>
                  </a:moveTo>
                  <a:lnTo>
                    <a:pt x="987089" y="1407796"/>
                  </a:lnTo>
                  <a:lnTo>
                    <a:pt x="999783" y="1403565"/>
                  </a:lnTo>
                  <a:lnTo>
                    <a:pt x="1030610" y="1486981"/>
                  </a:lnTo>
                  <a:lnTo>
                    <a:pt x="1016103" y="1491816"/>
                  </a:lnTo>
                  <a:close/>
                </a:path>
                <a:path w="1533525" h="1533525">
                  <a:moveTo>
                    <a:pt x="1508742" y="960493"/>
                  </a:moveTo>
                  <a:lnTo>
                    <a:pt x="1422908" y="938128"/>
                  </a:lnTo>
                  <a:lnTo>
                    <a:pt x="1424117" y="933896"/>
                  </a:lnTo>
                  <a:lnTo>
                    <a:pt x="1424721" y="929665"/>
                  </a:lnTo>
                  <a:lnTo>
                    <a:pt x="1425930" y="924829"/>
                  </a:lnTo>
                  <a:lnTo>
                    <a:pt x="1512368" y="945381"/>
                  </a:lnTo>
                  <a:lnTo>
                    <a:pt x="1511159" y="950821"/>
                  </a:lnTo>
                  <a:lnTo>
                    <a:pt x="1508742" y="960493"/>
                  </a:lnTo>
                  <a:close/>
                </a:path>
                <a:path w="1533525" h="1533525">
                  <a:moveTo>
                    <a:pt x="1519622" y="911531"/>
                  </a:moveTo>
                  <a:lnTo>
                    <a:pt x="1432579" y="894606"/>
                  </a:lnTo>
                  <a:lnTo>
                    <a:pt x="1433788" y="887957"/>
                  </a:lnTo>
                  <a:lnTo>
                    <a:pt x="1434392" y="885539"/>
                  </a:lnTo>
                  <a:lnTo>
                    <a:pt x="1434393" y="881913"/>
                  </a:lnTo>
                  <a:lnTo>
                    <a:pt x="1522040" y="897024"/>
                  </a:lnTo>
                  <a:lnTo>
                    <a:pt x="1521435" y="899442"/>
                  </a:lnTo>
                  <a:lnTo>
                    <a:pt x="1521435" y="901860"/>
                  </a:lnTo>
                  <a:lnTo>
                    <a:pt x="1520831" y="904278"/>
                  </a:lnTo>
                  <a:lnTo>
                    <a:pt x="1519622" y="911531"/>
                  </a:lnTo>
                  <a:close/>
                </a:path>
                <a:path w="1533525" h="1533525">
                  <a:moveTo>
                    <a:pt x="1527480" y="861361"/>
                  </a:moveTo>
                  <a:lnTo>
                    <a:pt x="1439228" y="850480"/>
                  </a:lnTo>
                  <a:lnTo>
                    <a:pt x="1441041" y="837182"/>
                  </a:lnTo>
                  <a:lnTo>
                    <a:pt x="1529293" y="846249"/>
                  </a:lnTo>
                  <a:lnTo>
                    <a:pt x="1527480" y="861361"/>
                  </a:lnTo>
                  <a:close/>
                </a:path>
                <a:path w="1533525" h="1533525">
                  <a:moveTo>
                    <a:pt x="1532316" y="810586"/>
                  </a:moveTo>
                  <a:lnTo>
                    <a:pt x="1443459" y="805750"/>
                  </a:lnTo>
                  <a:lnTo>
                    <a:pt x="1444064" y="800914"/>
                  </a:lnTo>
                  <a:lnTo>
                    <a:pt x="1444064" y="792452"/>
                  </a:lnTo>
                  <a:lnTo>
                    <a:pt x="1532920" y="795474"/>
                  </a:lnTo>
                  <a:lnTo>
                    <a:pt x="1532920" y="805750"/>
                  </a:lnTo>
                  <a:lnTo>
                    <a:pt x="1532316" y="810586"/>
                  </a:lnTo>
                  <a:close/>
                </a:path>
                <a:path w="1533525" h="1533525">
                  <a:moveTo>
                    <a:pt x="1493630" y="1008850"/>
                  </a:moveTo>
                  <a:lnTo>
                    <a:pt x="1409609" y="981044"/>
                  </a:lnTo>
                  <a:lnTo>
                    <a:pt x="1413841" y="967746"/>
                  </a:lnTo>
                  <a:lnTo>
                    <a:pt x="1498466" y="994343"/>
                  </a:lnTo>
                  <a:lnTo>
                    <a:pt x="1493630" y="1008850"/>
                  </a:lnTo>
                  <a:close/>
                </a:path>
                <a:path w="1533525" h="1533525">
                  <a:moveTo>
                    <a:pt x="967142" y="1506928"/>
                  </a:moveTo>
                  <a:lnTo>
                    <a:pt x="944172" y="1421094"/>
                  </a:lnTo>
                  <a:lnTo>
                    <a:pt x="948403" y="1419885"/>
                  </a:lnTo>
                  <a:lnTo>
                    <a:pt x="953239" y="1418676"/>
                  </a:lnTo>
                  <a:lnTo>
                    <a:pt x="956866" y="1417467"/>
                  </a:lnTo>
                  <a:lnTo>
                    <a:pt x="981649" y="1502697"/>
                  </a:lnTo>
                  <a:lnTo>
                    <a:pt x="976813" y="1504510"/>
                  </a:lnTo>
                  <a:lnTo>
                    <a:pt x="967142" y="1506928"/>
                  </a:lnTo>
                  <a:close/>
                </a:path>
                <a:path w="1533525" h="1533525">
                  <a:moveTo>
                    <a:pt x="868010" y="1526876"/>
                  </a:moveTo>
                  <a:lnTo>
                    <a:pt x="856525" y="1438624"/>
                  </a:lnTo>
                  <a:lnTo>
                    <a:pt x="869823" y="1436810"/>
                  </a:lnTo>
                  <a:lnTo>
                    <a:pt x="883121" y="1524458"/>
                  </a:lnTo>
                  <a:lnTo>
                    <a:pt x="868010" y="1526876"/>
                  </a:lnTo>
                  <a:close/>
                </a:path>
                <a:path w="1533525" h="1533525">
                  <a:moveTo>
                    <a:pt x="817839" y="1531711"/>
                  </a:moveTo>
                  <a:lnTo>
                    <a:pt x="811795" y="1442855"/>
                  </a:lnTo>
                  <a:lnTo>
                    <a:pt x="818444" y="1442251"/>
                  </a:lnTo>
                  <a:lnTo>
                    <a:pt x="826302" y="1442250"/>
                  </a:lnTo>
                  <a:lnTo>
                    <a:pt x="833555" y="1530502"/>
                  </a:lnTo>
                  <a:lnTo>
                    <a:pt x="817839" y="1531711"/>
                  </a:lnTo>
                  <a:close/>
                </a:path>
                <a:path w="1533525" h="1533525">
                  <a:moveTo>
                    <a:pt x="782176" y="1533525"/>
                  </a:moveTo>
                  <a:lnTo>
                    <a:pt x="767064" y="1533525"/>
                  </a:lnTo>
                  <a:lnTo>
                    <a:pt x="767064" y="1444668"/>
                  </a:lnTo>
                  <a:lnTo>
                    <a:pt x="780362" y="1444668"/>
                  </a:lnTo>
                  <a:lnTo>
                    <a:pt x="782176" y="1533525"/>
                  </a:lnTo>
                  <a:close/>
                </a:path>
                <a:path w="1533525" h="1533525">
                  <a:moveTo>
                    <a:pt x="918180" y="1518413"/>
                  </a:moveTo>
                  <a:lnTo>
                    <a:pt x="900651" y="1431370"/>
                  </a:lnTo>
                  <a:lnTo>
                    <a:pt x="904882" y="1430161"/>
                  </a:lnTo>
                  <a:lnTo>
                    <a:pt x="909718" y="1429557"/>
                  </a:lnTo>
                  <a:lnTo>
                    <a:pt x="913949" y="1428952"/>
                  </a:lnTo>
                  <a:lnTo>
                    <a:pt x="933292" y="1515391"/>
                  </a:lnTo>
                  <a:lnTo>
                    <a:pt x="928456" y="1515995"/>
                  </a:lnTo>
                  <a:lnTo>
                    <a:pt x="923016" y="1517204"/>
                  </a:lnTo>
                  <a:lnTo>
                    <a:pt x="918180" y="1518413"/>
                  </a:lnTo>
                  <a:close/>
                </a:path>
                <a:path w="1533525" h="1533525">
                  <a:moveTo>
                    <a:pt x="46543" y="1030610"/>
                  </a:moveTo>
                  <a:lnTo>
                    <a:pt x="41708" y="1016103"/>
                  </a:lnTo>
                  <a:lnTo>
                    <a:pt x="125728" y="987089"/>
                  </a:lnTo>
                  <a:lnTo>
                    <a:pt x="129959" y="999783"/>
                  </a:lnTo>
                  <a:lnTo>
                    <a:pt x="46543" y="1030610"/>
                  </a:lnTo>
                  <a:close/>
                </a:path>
                <a:path w="1533525" h="1533525">
                  <a:moveTo>
                    <a:pt x="65886" y="1077154"/>
                  </a:moveTo>
                  <a:lnTo>
                    <a:pt x="64073" y="1072319"/>
                  </a:lnTo>
                  <a:lnTo>
                    <a:pt x="61655" y="1068087"/>
                  </a:lnTo>
                  <a:lnTo>
                    <a:pt x="59841" y="1063252"/>
                  </a:lnTo>
                  <a:lnTo>
                    <a:pt x="141444" y="1028797"/>
                  </a:lnTo>
                  <a:lnTo>
                    <a:pt x="145071" y="1037260"/>
                  </a:lnTo>
                  <a:lnTo>
                    <a:pt x="146884" y="1040886"/>
                  </a:lnTo>
                  <a:lnTo>
                    <a:pt x="65886" y="1077154"/>
                  </a:lnTo>
                  <a:close/>
                </a:path>
                <a:path w="1533525" h="1533525">
                  <a:moveTo>
                    <a:pt x="88251" y="1122489"/>
                  </a:moveTo>
                  <a:lnTo>
                    <a:pt x="80998" y="1109191"/>
                  </a:lnTo>
                  <a:lnTo>
                    <a:pt x="160182" y="1069901"/>
                  </a:lnTo>
                  <a:lnTo>
                    <a:pt x="163205" y="1075945"/>
                  </a:lnTo>
                  <a:lnTo>
                    <a:pt x="166832" y="1081386"/>
                  </a:lnTo>
                  <a:lnTo>
                    <a:pt x="88251" y="1122489"/>
                  </a:lnTo>
                  <a:close/>
                </a:path>
                <a:path w="1533525" h="1533525">
                  <a:moveTo>
                    <a:pt x="113034" y="1167219"/>
                  </a:moveTo>
                  <a:lnTo>
                    <a:pt x="110012" y="1162988"/>
                  </a:lnTo>
                  <a:lnTo>
                    <a:pt x="107594" y="1158152"/>
                  </a:lnTo>
                  <a:lnTo>
                    <a:pt x="105176" y="1153921"/>
                  </a:lnTo>
                  <a:lnTo>
                    <a:pt x="181943" y="1109191"/>
                  </a:lnTo>
                  <a:lnTo>
                    <a:pt x="184361" y="1112818"/>
                  </a:lnTo>
                  <a:lnTo>
                    <a:pt x="186174" y="1117049"/>
                  </a:lnTo>
                  <a:lnTo>
                    <a:pt x="188592" y="1120676"/>
                  </a:lnTo>
                  <a:lnTo>
                    <a:pt x="113034" y="1167219"/>
                  </a:lnTo>
                  <a:close/>
                </a:path>
                <a:path w="1533525" h="1533525">
                  <a:moveTo>
                    <a:pt x="140840" y="1210136"/>
                  </a:moveTo>
                  <a:lnTo>
                    <a:pt x="132377" y="1197443"/>
                  </a:lnTo>
                  <a:lnTo>
                    <a:pt x="205517" y="1147272"/>
                  </a:lnTo>
                  <a:lnTo>
                    <a:pt x="213375" y="1158757"/>
                  </a:lnTo>
                  <a:lnTo>
                    <a:pt x="140840" y="1210136"/>
                  </a:lnTo>
                  <a:close/>
                </a:path>
                <a:path w="1533525" h="1533525">
                  <a:moveTo>
                    <a:pt x="171667" y="1250031"/>
                  </a:moveTo>
                  <a:lnTo>
                    <a:pt x="168645" y="1245800"/>
                  </a:lnTo>
                  <a:lnTo>
                    <a:pt x="165018" y="1242173"/>
                  </a:lnTo>
                  <a:lnTo>
                    <a:pt x="161996" y="1237942"/>
                  </a:lnTo>
                  <a:lnTo>
                    <a:pt x="232114" y="1183540"/>
                  </a:lnTo>
                  <a:lnTo>
                    <a:pt x="235136" y="1187167"/>
                  </a:lnTo>
                  <a:lnTo>
                    <a:pt x="237554" y="1190189"/>
                  </a:lnTo>
                  <a:lnTo>
                    <a:pt x="240576" y="1193816"/>
                  </a:lnTo>
                  <a:lnTo>
                    <a:pt x="171667" y="1250031"/>
                  </a:lnTo>
                  <a:close/>
                </a:path>
                <a:path w="1533525" h="1533525">
                  <a:moveTo>
                    <a:pt x="204913" y="1288112"/>
                  </a:moveTo>
                  <a:lnTo>
                    <a:pt x="199473" y="1282672"/>
                  </a:lnTo>
                  <a:lnTo>
                    <a:pt x="194637" y="1277232"/>
                  </a:lnTo>
                  <a:lnTo>
                    <a:pt x="261128" y="1217994"/>
                  </a:lnTo>
                  <a:lnTo>
                    <a:pt x="265359" y="1222830"/>
                  </a:lnTo>
                  <a:lnTo>
                    <a:pt x="270195" y="1227666"/>
                  </a:lnTo>
                  <a:lnTo>
                    <a:pt x="204913" y="1288112"/>
                  </a:lnTo>
                  <a:close/>
                </a:path>
                <a:path w="1533525" h="1533525">
                  <a:moveTo>
                    <a:pt x="235740" y="1319544"/>
                  </a:moveTo>
                  <a:lnTo>
                    <a:pt x="224860" y="1308664"/>
                  </a:lnTo>
                  <a:lnTo>
                    <a:pt x="287724" y="1245800"/>
                  </a:lnTo>
                  <a:lnTo>
                    <a:pt x="297396" y="1255471"/>
                  </a:lnTo>
                  <a:lnTo>
                    <a:pt x="235740" y="1319544"/>
                  </a:lnTo>
                  <a:close/>
                </a:path>
                <a:path w="1533525" h="1533525">
                  <a:moveTo>
                    <a:pt x="273217" y="1352790"/>
                  </a:moveTo>
                  <a:lnTo>
                    <a:pt x="269590" y="1349768"/>
                  </a:lnTo>
                  <a:lnTo>
                    <a:pt x="265359" y="1346745"/>
                  </a:lnTo>
                  <a:lnTo>
                    <a:pt x="261732" y="1343118"/>
                  </a:lnTo>
                  <a:lnTo>
                    <a:pt x="320365" y="1276627"/>
                  </a:lnTo>
                  <a:lnTo>
                    <a:pt x="323992" y="1279650"/>
                  </a:lnTo>
                  <a:lnTo>
                    <a:pt x="327015" y="1282672"/>
                  </a:lnTo>
                  <a:lnTo>
                    <a:pt x="330641" y="1285090"/>
                  </a:lnTo>
                  <a:lnTo>
                    <a:pt x="273217" y="1352790"/>
                  </a:lnTo>
                  <a:close/>
                </a:path>
                <a:path w="1533525" h="1533525">
                  <a:moveTo>
                    <a:pt x="313112" y="1384826"/>
                  </a:moveTo>
                  <a:lnTo>
                    <a:pt x="311298" y="1383618"/>
                  </a:lnTo>
                  <a:lnTo>
                    <a:pt x="308881" y="1382409"/>
                  </a:lnTo>
                  <a:lnTo>
                    <a:pt x="307067" y="1380595"/>
                  </a:lnTo>
                  <a:lnTo>
                    <a:pt x="301023" y="1375759"/>
                  </a:lnTo>
                  <a:lnTo>
                    <a:pt x="354820" y="1305037"/>
                  </a:lnTo>
                  <a:lnTo>
                    <a:pt x="360260" y="1309268"/>
                  </a:lnTo>
                  <a:lnTo>
                    <a:pt x="363887" y="1311686"/>
                  </a:lnTo>
                  <a:lnTo>
                    <a:pt x="365700" y="1313500"/>
                  </a:lnTo>
                  <a:lnTo>
                    <a:pt x="313112" y="1384826"/>
                  </a:lnTo>
                  <a:close/>
                </a:path>
                <a:path w="1533525" h="1533525">
                  <a:moveTo>
                    <a:pt x="355424" y="1413236"/>
                  </a:moveTo>
                  <a:lnTo>
                    <a:pt x="351193" y="1410214"/>
                  </a:lnTo>
                  <a:lnTo>
                    <a:pt x="346962" y="1407796"/>
                  </a:lnTo>
                  <a:lnTo>
                    <a:pt x="342731" y="1404774"/>
                  </a:lnTo>
                  <a:lnTo>
                    <a:pt x="391692" y="1331029"/>
                  </a:lnTo>
                  <a:lnTo>
                    <a:pt x="395319" y="1333447"/>
                  </a:lnTo>
                  <a:lnTo>
                    <a:pt x="398946" y="1336469"/>
                  </a:lnTo>
                  <a:lnTo>
                    <a:pt x="403177" y="1338283"/>
                  </a:lnTo>
                  <a:lnTo>
                    <a:pt x="355424" y="1413236"/>
                  </a:lnTo>
                  <a:close/>
                </a:path>
                <a:path w="1533525" h="1533525">
                  <a:moveTo>
                    <a:pt x="398946" y="1439228"/>
                  </a:moveTo>
                  <a:lnTo>
                    <a:pt x="385648" y="1431975"/>
                  </a:lnTo>
                  <a:lnTo>
                    <a:pt x="429773" y="1354603"/>
                  </a:lnTo>
                  <a:lnTo>
                    <a:pt x="441863" y="1361252"/>
                  </a:lnTo>
                  <a:lnTo>
                    <a:pt x="398946" y="1439228"/>
                  </a:lnTo>
                  <a:close/>
                </a:path>
                <a:path w="1533525" h="1533525">
                  <a:moveTo>
                    <a:pt x="443676" y="1462198"/>
                  </a:moveTo>
                  <a:lnTo>
                    <a:pt x="438840" y="1459780"/>
                  </a:lnTo>
                  <a:lnTo>
                    <a:pt x="434609" y="1457967"/>
                  </a:lnTo>
                  <a:lnTo>
                    <a:pt x="429773" y="1455549"/>
                  </a:lnTo>
                  <a:lnTo>
                    <a:pt x="469064" y="1375759"/>
                  </a:lnTo>
                  <a:lnTo>
                    <a:pt x="473295" y="1378177"/>
                  </a:lnTo>
                  <a:lnTo>
                    <a:pt x="477526" y="1379991"/>
                  </a:lnTo>
                  <a:lnTo>
                    <a:pt x="481153" y="1381804"/>
                  </a:lnTo>
                  <a:lnTo>
                    <a:pt x="443676" y="1462198"/>
                  </a:lnTo>
                  <a:close/>
                </a:path>
                <a:path w="1533525" h="1533525">
                  <a:moveTo>
                    <a:pt x="490824" y="1481541"/>
                  </a:moveTo>
                  <a:lnTo>
                    <a:pt x="476317" y="1476100"/>
                  </a:lnTo>
                  <a:lnTo>
                    <a:pt x="510167" y="1393893"/>
                  </a:lnTo>
                  <a:lnTo>
                    <a:pt x="514398" y="1395707"/>
                  </a:lnTo>
                  <a:lnTo>
                    <a:pt x="518630" y="1396916"/>
                  </a:lnTo>
                  <a:lnTo>
                    <a:pt x="522861" y="1398729"/>
                  </a:lnTo>
                  <a:lnTo>
                    <a:pt x="490824" y="1481541"/>
                  </a:lnTo>
                  <a:close/>
                </a:path>
                <a:path w="1533525" h="1533525">
                  <a:moveTo>
                    <a:pt x="538577" y="1499070"/>
                  </a:moveTo>
                  <a:lnTo>
                    <a:pt x="524070" y="1494234"/>
                  </a:lnTo>
                  <a:lnTo>
                    <a:pt x="552480" y="1410214"/>
                  </a:lnTo>
                  <a:lnTo>
                    <a:pt x="565173" y="1414445"/>
                  </a:lnTo>
                  <a:lnTo>
                    <a:pt x="538577" y="1499070"/>
                  </a:lnTo>
                  <a:close/>
                </a:path>
                <a:path w="1533525" h="1533525">
                  <a:moveTo>
                    <a:pt x="588143" y="1512368"/>
                  </a:moveTo>
                  <a:lnTo>
                    <a:pt x="582703" y="1511159"/>
                  </a:lnTo>
                  <a:lnTo>
                    <a:pt x="573031" y="1508742"/>
                  </a:lnTo>
                  <a:lnTo>
                    <a:pt x="595397" y="1422908"/>
                  </a:lnTo>
                  <a:lnTo>
                    <a:pt x="599628" y="1424117"/>
                  </a:lnTo>
                  <a:lnTo>
                    <a:pt x="604464" y="1424721"/>
                  </a:lnTo>
                  <a:lnTo>
                    <a:pt x="608695" y="1425930"/>
                  </a:lnTo>
                  <a:lnTo>
                    <a:pt x="588143" y="1512368"/>
                  </a:lnTo>
                  <a:close/>
                </a:path>
                <a:path w="1533525" h="1533525">
                  <a:moveTo>
                    <a:pt x="636500" y="1522040"/>
                  </a:moveTo>
                  <a:lnTo>
                    <a:pt x="634082" y="1521435"/>
                  </a:lnTo>
                  <a:lnTo>
                    <a:pt x="631664" y="1521435"/>
                  </a:lnTo>
                  <a:lnTo>
                    <a:pt x="629246" y="1520831"/>
                  </a:lnTo>
                  <a:lnTo>
                    <a:pt x="621993" y="1519622"/>
                  </a:lnTo>
                  <a:lnTo>
                    <a:pt x="638918" y="1432579"/>
                  </a:lnTo>
                  <a:lnTo>
                    <a:pt x="644963" y="1433184"/>
                  </a:lnTo>
                  <a:lnTo>
                    <a:pt x="647380" y="1433788"/>
                  </a:lnTo>
                  <a:lnTo>
                    <a:pt x="649194" y="1433788"/>
                  </a:lnTo>
                  <a:lnTo>
                    <a:pt x="651612" y="1434393"/>
                  </a:lnTo>
                  <a:lnTo>
                    <a:pt x="636500" y="1522040"/>
                  </a:lnTo>
                  <a:close/>
                </a:path>
                <a:path w="1533525" h="1533525">
                  <a:moveTo>
                    <a:pt x="687275" y="1529293"/>
                  </a:moveTo>
                  <a:lnTo>
                    <a:pt x="672163" y="1527480"/>
                  </a:lnTo>
                  <a:lnTo>
                    <a:pt x="683044" y="1439228"/>
                  </a:lnTo>
                  <a:lnTo>
                    <a:pt x="696342" y="1441041"/>
                  </a:lnTo>
                  <a:lnTo>
                    <a:pt x="687275" y="1529293"/>
                  </a:lnTo>
                  <a:close/>
                </a:path>
                <a:path w="1533525" h="1533525">
                  <a:moveTo>
                    <a:pt x="738050" y="1532316"/>
                  </a:moveTo>
                  <a:lnTo>
                    <a:pt x="727774" y="1532316"/>
                  </a:lnTo>
                  <a:lnTo>
                    <a:pt x="722938" y="1531711"/>
                  </a:lnTo>
                  <a:lnTo>
                    <a:pt x="727774" y="1442855"/>
                  </a:lnTo>
                  <a:lnTo>
                    <a:pt x="732005" y="1443460"/>
                  </a:lnTo>
                  <a:lnTo>
                    <a:pt x="741072" y="1443460"/>
                  </a:lnTo>
                  <a:lnTo>
                    <a:pt x="738050" y="1532316"/>
                  </a:lnTo>
                  <a:close/>
                </a:path>
                <a:path w="1533525" h="1533525">
                  <a:moveTo>
                    <a:pt x="30827" y="981649"/>
                  </a:moveTo>
                  <a:lnTo>
                    <a:pt x="29014" y="976813"/>
                  </a:lnTo>
                  <a:lnTo>
                    <a:pt x="26596" y="967142"/>
                  </a:lnTo>
                  <a:lnTo>
                    <a:pt x="112430" y="944172"/>
                  </a:lnTo>
                  <a:lnTo>
                    <a:pt x="116057" y="956866"/>
                  </a:lnTo>
                  <a:lnTo>
                    <a:pt x="30827" y="981649"/>
                  </a:lnTo>
                  <a:close/>
                </a:path>
                <a:path w="1533525" h="1533525">
                  <a:moveTo>
                    <a:pt x="0" y="782176"/>
                  </a:moveTo>
                  <a:lnTo>
                    <a:pt x="0" y="767064"/>
                  </a:lnTo>
                  <a:lnTo>
                    <a:pt x="88856" y="767064"/>
                  </a:lnTo>
                  <a:lnTo>
                    <a:pt x="88856" y="780362"/>
                  </a:lnTo>
                  <a:lnTo>
                    <a:pt x="0" y="782176"/>
                  </a:lnTo>
                  <a:close/>
                </a:path>
                <a:path w="1533525" h="1533525">
                  <a:moveTo>
                    <a:pt x="18133" y="933292"/>
                  </a:moveTo>
                  <a:lnTo>
                    <a:pt x="17529" y="928456"/>
                  </a:lnTo>
                  <a:lnTo>
                    <a:pt x="16320" y="923016"/>
                  </a:lnTo>
                  <a:lnTo>
                    <a:pt x="15111" y="918180"/>
                  </a:lnTo>
                  <a:lnTo>
                    <a:pt x="102154" y="900651"/>
                  </a:lnTo>
                  <a:lnTo>
                    <a:pt x="103363" y="904882"/>
                  </a:lnTo>
                  <a:lnTo>
                    <a:pt x="103967" y="909113"/>
                  </a:lnTo>
                  <a:lnTo>
                    <a:pt x="104572" y="913949"/>
                  </a:lnTo>
                  <a:lnTo>
                    <a:pt x="18133" y="933292"/>
                  </a:lnTo>
                  <a:close/>
                </a:path>
                <a:path w="1533525" h="1533525">
                  <a:moveTo>
                    <a:pt x="3022" y="833555"/>
                  </a:moveTo>
                  <a:lnTo>
                    <a:pt x="1813" y="817839"/>
                  </a:lnTo>
                  <a:lnTo>
                    <a:pt x="90669" y="811795"/>
                  </a:lnTo>
                  <a:lnTo>
                    <a:pt x="91219" y="817839"/>
                  </a:lnTo>
                  <a:lnTo>
                    <a:pt x="91274" y="826302"/>
                  </a:lnTo>
                  <a:lnTo>
                    <a:pt x="3022" y="833555"/>
                  </a:lnTo>
                  <a:close/>
                </a:path>
                <a:path w="1533525" h="1533525">
                  <a:moveTo>
                    <a:pt x="9066" y="883121"/>
                  </a:moveTo>
                  <a:lnTo>
                    <a:pt x="6649" y="868010"/>
                  </a:lnTo>
                  <a:lnTo>
                    <a:pt x="94900" y="856525"/>
                  </a:lnTo>
                  <a:lnTo>
                    <a:pt x="96714" y="869823"/>
                  </a:lnTo>
                  <a:lnTo>
                    <a:pt x="9066" y="883121"/>
                  </a:lnTo>
                  <a:close/>
                </a:path>
                <a:path w="1533525" h="1533525">
                  <a:moveTo>
                    <a:pt x="108199" y="608695"/>
                  </a:moveTo>
                  <a:lnTo>
                    <a:pt x="21760" y="588143"/>
                  </a:lnTo>
                  <a:lnTo>
                    <a:pt x="22969" y="582703"/>
                  </a:lnTo>
                  <a:lnTo>
                    <a:pt x="25387" y="573031"/>
                  </a:lnTo>
                  <a:lnTo>
                    <a:pt x="111221" y="595396"/>
                  </a:lnTo>
                  <a:lnTo>
                    <a:pt x="108803" y="603859"/>
                  </a:lnTo>
                  <a:lnTo>
                    <a:pt x="108199" y="608695"/>
                  </a:lnTo>
                  <a:close/>
                </a:path>
                <a:path w="1533525" h="1533525">
                  <a:moveTo>
                    <a:pt x="99132" y="651612"/>
                  </a:moveTo>
                  <a:lnTo>
                    <a:pt x="11484" y="636500"/>
                  </a:lnTo>
                  <a:lnTo>
                    <a:pt x="12089" y="634082"/>
                  </a:lnTo>
                  <a:lnTo>
                    <a:pt x="12089" y="631664"/>
                  </a:lnTo>
                  <a:lnTo>
                    <a:pt x="12693" y="629246"/>
                  </a:lnTo>
                  <a:lnTo>
                    <a:pt x="13902" y="621993"/>
                  </a:lnTo>
                  <a:lnTo>
                    <a:pt x="100945" y="638918"/>
                  </a:lnTo>
                  <a:lnTo>
                    <a:pt x="99736" y="645567"/>
                  </a:lnTo>
                  <a:lnTo>
                    <a:pt x="99132" y="647985"/>
                  </a:lnTo>
                  <a:lnTo>
                    <a:pt x="99132" y="651612"/>
                  </a:lnTo>
                  <a:close/>
                </a:path>
                <a:path w="1533525" h="1533525">
                  <a:moveTo>
                    <a:pt x="533741" y="129959"/>
                  </a:moveTo>
                  <a:lnTo>
                    <a:pt x="502913" y="46543"/>
                  </a:lnTo>
                  <a:lnTo>
                    <a:pt x="517421" y="41708"/>
                  </a:lnTo>
                  <a:lnTo>
                    <a:pt x="546435" y="125728"/>
                  </a:lnTo>
                  <a:lnTo>
                    <a:pt x="533741" y="129959"/>
                  </a:lnTo>
                  <a:close/>
                </a:path>
                <a:path w="1533525" h="1533525">
                  <a:moveTo>
                    <a:pt x="492638" y="146884"/>
                  </a:moveTo>
                  <a:lnTo>
                    <a:pt x="456370" y="65886"/>
                  </a:lnTo>
                  <a:lnTo>
                    <a:pt x="461206" y="64073"/>
                  </a:lnTo>
                  <a:lnTo>
                    <a:pt x="465437" y="61655"/>
                  </a:lnTo>
                  <a:lnTo>
                    <a:pt x="470272" y="59841"/>
                  </a:lnTo>
                  <a:lnTo>
                    <a:pt x="504727" y="141444"/>
                  </a:lnTo>
                  <a:lnTo>
                    <a:pt x="496264" y="145071"/>
                  </a:lnTo>
                  <a:lnTo>
                    <a:pt x="492638" y="146884"/>
                  </a:lnTo>
                  <a:close/>
                </a:path>
                <a:path w="1533525" h="1533525">
                  <a:moveTo>
                    <a:pt x="451534" y="166832"/>
                  </a:moveTo>
                  <a:lnTo>
                    <a:pt x="410431" y="88251"/>
                  </a:lnTo>
                  <a:lnTo>
                    <a:pt x="423729" y="80998"/>
                  </a:lnTo>
                  <a:lnTo>
                    <a:pt x="463623" y="160182"/>
                  </a:lnTo>
                  <a:lnTo>
                    <a:pt x="457579" y="163205"/>
                  </a:lnTo>
                  <a:lnTo>
                    <a:pt x="451534" y="166832"/>
                  </a:lnTo>
                  <a:close/>
                </a:path>
                <a:path w="1533525" h="1533525">
                  <a:moveTo>
                    <a:pt x="412848" y="188592"/>
                  </a:moveTo>
                  <a:lnTo>
                    <a:pt x="366305" y="113034"/>
                  </a:lnTo>
                  <a:lnTo>
                    <a:pt x="370536" y="110012"/>
                  </a:lnTo>
                  <a:lnTo>
                    <a:pt x="375372" y="107594"/>
                  </a:lnTo>
                  <a:lnTo>
                    <a:pt x="379603" y="105176"/>
                  </a:lnTo>
                  <a:lnTo>
                    <a:pt x="424333" y="181943"/>
                  </a:lnTo>
                  <a:lnTo>
                    <a:pt x="420706" y="183757"/>
                  </a:lnTo>
                  <a:lnTo>
                    <a:pt x="416475" y="186174"/>
                  </a:lnTo>
                  <a:lnTo>
                    <a:pt x="412848" y="188592"/>
                  </a:lnTo>
                  <a:close/>
                </a:path>
                <a:path w="1533525" h="1533525">
                  <a:moveTo>
                    <a:pt x="375372" y="213375"/>
                  </a:moveTo>
                  <a:lnTo>
                    <a:pt x="323992" y="140840"/>
                  </a:lnTo>
                  <a:lnTo>
                    <a:pt x="336686" y="132377"/>
                  </a:lnTo>
                  <a:lnTo>
                    <a:pt x="386252" y="205517"/>
                  </a:lnTo>
                  <a:lnTo>
                    <a:pt x="375372" y="213375"/>
                  </a:lnTo>
                  <a:close/>
                </a:path>
                <a:path w="1533525" h="1533525">
                  <a:moveTo>
                    <a:pt x="339708" y="240576"/>
                  </a:moveTo>
                  <a:lnTo>
                    <a:pt x="283493" y="171667"/>
                  </a:lnTo>
                  <a:lnTo>
                    <a:pt x="287724" y="168645"/>
                  </a:lnTo>
                  <a:lnTo>
                    <a:pt x="291351" y="165018"/>
                  </a:lnTo>
                  <a:lnTo>
                    <a:pt x="295582" y="161996"/>
                  </a:lnTo>
                  <a:lnTo>
                    <a:pt x="349984" y="232114"/>
                  </a:lnTo>
                  <a:lnTo>
                    <a:pt x="346357" y="234532"/>
                  </a:lnTo>
                  <a:lnTo>
                    <a:pt x="343335" y="237554"/>
                  </a:lnTo>
                  <a:lnTo>
                    <a:pt x="339708" y="240576"/>
                  </a:lnTo>
                  <a:close/>
                </a:path>
                <a:path w="1533525" h="1533525">
                  <a:moveTo>
                    <a:pt x="305858" y="270195"/>
                  </a:moveTo>
                  <a:lnTo>
                    <a:pt x="245412" y="204913"/>
                  </a:lnTo>
                  <a:lnTo>
                    <a:pt x="250852" y="199473"/>
                  </a:lnTo>
                  <a:lnTo>
                    <a:pt x="256292" y="194637"/>
                  </a:lnTo>
                  <a:lnTo>
                    <a:pt x="315530" y="261128"/>
                  </a:lnTo>
                  <a:lnTo>
                    <a:pt x="310694" y="265359"/>
                  </a:lnTo>
                  <a:lnTo>
                    <a:pt x="305858" y="270195"/>
                  </a:lnTo>
                  <a:close/>
                </a:path>
                <a:path w="1533525" h="1533525">
                  <a:moveTo>
                    <a:pt x="278053" y="297396"/>
                  </a:moveTo>
                  <a:lnTo>
                    <a:pt x="213980" y="235740"/>
                  </a:lnTo>
                  <a:lnTo>
                    <a:pt x="224860" y="224860"/>
                  </a:lnTo>
                  <a:lnTo>
                    <a:pt x="287724" y="287724"/>
                  </a:lnTo>
                  <a:lnTo>
                    <a:pt x="278053" y="297396"/>
                  </a:lnTo>
                  <a:close/>
                </a:path>
                <a:path w="1533525" h="1533525">
                  <a:moveTo>
                    <a:pt x="248434" y="330641"/>
                  </a:moveTo>
                  <a:lnTo>
                    <a:pt x="180734" y="273217"/>
                  </a:lnTo>
                  <a:lnTo>
                    <a:pt x="183757" y="269590"/>
                  </a:lnTo>
                  <a:lnTo>
                    <a:pt x="186779" y="265359"/>
                  </a:lnTo>
                  <a:lnTo>
                    <a:pt x="190406" y="261732"/>
                  </a:lnTo>
                  <a:lnTo>
                    <a:pt x="256897" y="320365"/>
                  </a:lnTo>
                  <a:lnTo>
                    <a:pt x="253874" y="323388"/>
                  </a:lnTo>
                  <a:lnTo>
                    <a:pt x="250852" y="327015"/>
                  </a:lnTo>
                  <a:lnTo>
                    <a:pt x="248434" y="330641"/>
                  </a:lnTo>
                  <a:close/>
                </a:path>
                <a:path w="1533525" h="1533525">
                  <a:moveTo>
                    <a:pt x="220024" y="365700"/>
                  </a:moveTo>
                  <a:lnTo>
                    <a:pt x="148698" y="313112"/>
                  </a:lnTo>
                  <a:lnTo>
                    <a:pt x="149907" y="311298"/>
                  </a:lnTo>
                  <a:lnTo>
                    <a:pt x="151116" y="308881"/>
                  </a:lnTo>
                  <a:lnTo>
                    <a:pt x="152929" y="307067"/>
                  </a:lnTo>
                  <a:lnTo>
                    <a:pt x="157765" y="301023"/>
                  </a:lnTo>
                  <a:lnTo>
                    <a:pt x="228487" y="354820"/>
                  </a:lnTo>
                  <a:lnTo>
                    <a:pt x="224256" y="360260"/>
                  </a:lnTo>
                  <a:lnTo>
                    <a:pt x="221838" y="363887"/>
                  </a:lnTo>
                  <a:lnTo>
                    <a:pt x="220024" y="365700"/>
                  </a:lnTo>
                  <a:close/>
                </a:path>
                <a:path w="1533525" h="1533525">
                  <a:moveTo>
                    <a:pt x="195241" y="403177"/>
                  </a:moveTo>
                  <a:lnTo>
                    <a:pt x="120288" y="355424"/>
                  </a:lnTo>
                  <a:lnTo>
                    <a:pt x="123310" y="351193"/>
                  </a:lnTo>
                  <a:lnTo>
                    <a:pt x="125728" y="346962"/>
                  </a:lnTo>
                  <a:lnTo>
                    <a:pt x="128750" y="342731"/>
                  </a:lnTo>
                  <a:lnTo>
                    <a:pt x="202495" y="391692"/>
                  </a:lnTo>
                  <a:lnTo>
                    <a:pt x="200077" y="395319"/>
                  </a:lnTo>
                  <a:lnTo>
                    <a:pt x="197055" y="398946"/>
                  </a:lnTo>
                  <a:lnTo>
                    <a:pt x="195241" y="403177"/>
                  </a:lnTo>
                  <a:close/>
                </a:path>
                <a:path w="1533525" h="1533525">
                  <a:moveTo>
                    <a:pt x="172876" y="441863"/>
                  </a:moveTo>
                  <a:lnTo>
                    <a:pt x="94900" y="398946"/>
                  </a:lnTo>
                  <a:lnTo>
                    <a:pt x="102154" y="385647"/>
                  </a:lnTo>
                  <a:lnTo>
                    <a:pt x="178921" y="429773"/>
                  </a:lnTo>
                  <a:lnTo>
                    <a:pt x="172876" y="441863"/>
                  </a:lnTo>
                  <a:close/>
                </a:path>
                <a:path w="1533525" h="1533525">
                  <a:moveTo>
                    <a:pt x="151720" y="481153"/>
                  </a:moveTo>
                  <a:lnTo>
                    <a:pt x="71326" y="443676"/>
                  </a:lnTo>
                  <a:lnTo>
                    <a:pt x="73744" y="438840"/>
                  </a:lnTo>
                  <a:lnTo>
                    <a:pt x="75557" y="434609"/>
                  </a:lnTo>
                  <a:lnTo>
                    <a:pt x="77975" y="429773"/>
                  </a:lnTo>
                  <a:lnTo>
                    <a:pt x="157765" y="469064"/>
                  </a:lnTo>
                  <a:lnTo>
                    <a:pt x="155347" y="473295"/>
                  </a:lnTo>
                  <a:lnTo>
                    <a:pt x="153533" y="477526"/>
                  </a:lnTo>
                  <a:lnTo>
                    <a:pt x="151720" y="481153"/>
                  </a:lnTo>
                  <a:close/>
                </a:path>
                <a:path w="1533525" h="1533525">
                  <a:moveTo>
                    <a:pt x="134795" y="522861"/>
                  </a:moveTo>
                  <a:lnTo>
                    <a:pt x="51983" y="490824"/>
                  </a:lnTo>
                  <a:lnTo>
                    <a:pt x="57424" y="476317"/>
                  </a:lnTo>
                  <a:lnTo>
                    <a:pt x="139631" y="510167"/>
                  </a:lnTo>
                  <a:lnTo>
                    <a:pt x="136004" y="518630"/>
                  </a:lnTo>
                  <a:lnTo>
                    <a:pt x="134795" y="522861"/>
                  </a:lnTo>
                  <a:close/>
                </a:path>
                <a:path w="1533525" h="1533525">
                  <a:moveTo>
                    <a:pt x="119683" y="565778"/>
                  </a:moveTo>
                  <a:lnTo>
                    <a:pt x="35058" y="539181"/>
                  </a:lnTo>
                  <a:lnTo>
                    <a:pt x="39894" y="524674"/>
                  </a:lnTo>
                  <a:lnTo>
                    <a:pt x="123915" y="552480"/>
                  </a:lnTo>
                  <a:lnTo>
                    <a:pt x="119683" y="565778"/>
                  </a:lnTo>
                  <a:close/>
                </a:path>
                <a:path w="1533525" h="1533525">
                  <a:moveTo>
                    <a:pt x="89460" y="741072"/>
                  </a:moveTo>
                  <a:lnTo>
                    <a:pt x="604" y="738050"/>
                  </a:lnTo>
                  <a:lnTo>
                    <a:pt x="604" y="727774"/>
                  </a:lnTo>
                  <a:lnTo>
                    <a:pt x="1208" y="722938"/>
                  </a:lnTo>
                  <a:lnTo>
                    <a:pt x="90065" y="727774"/>
                  </a:lnTo>
                  <a:lnTo>
                    <a:pt x="90065" y="732610"/>
                  </a:lnTo>
                  <a:lnTo>
                    <a:pt x="89460" y="736841"/>
                  </a:lnTo>
                  <a:lnTo>
                    <a:pt x="89460" y="741072"/>
                  </a:lnTo>
                  <a:close/>
                </a:path>
                <a:path w="1533525" h="1533525">
                  <a:moveTo>
                    <a:pt x="92483" y="696342"/>
                  </a:moveTo>
                  <a:lnTo>
                    <a:pt x="4231" y="687275"/>
                  </a:lnTo>
                  <a:lnTo>
                    <a:pt x="6044" y="672163"/>
                  </a:lnTo>
                  <a:lnTo>
                    <a:pt x="94296" y="683044"/>
                  </a:lnTo>
                  <a:lnTo>
                    <a:pt x="92483" y="696342"/>
                  </a:lnTo>
                  <a:close/>
                </a:path>
                <a:path w="1533525" h="1533525">
                  <a:moveTo>
                    <a:pt x="576658" y="116057"/>
                  </a:moveTo>
                  <a:lnTo>
                    <a:pt x="551875" y="30827"/>
                  </a:lnTo>
                  <a:lnTo>
                    <a:pt x="556711" y="29014"/>
                  </a:lnTo>
                  <a:lnTo>
                    <a:pt x="566382" y="26596"/>
                  </a:lnTo>
                  <a:lnTo>
                    <a:pt x="589352" y="112430"/>
                  </a:lnTo>
                  <a:lnTo>
                    <a:pt x="576658" y="116057"/>
                  </a:lnTo>
                  <a:close/>
                </a:path>
                <a:path w="1533525" h="1533525">
                  <a:moveTo>
                    <a:pt x="766460" y="88856"/>
                  </a:moveTo>
                  <a:lnTo>
                    <a:pt x="753162" y="88856"/>
                  </a:lnTo>
                  <a:lnTo>
                    <a:pt x="751348" y="0"/>
                  </a:lnTo>
                  <a:lnTo>
                    <a:pt x="766460" y="0"/>
                  </a:lnTo>
                  <a:lnTo>
                    <a:pt x="766460" y="88856"/>
                  </a:lnTo>
                  <a:close/>
                </a:path>
                <a:path w="1533525" h="1533525">
                  <a:moveTo>
                    <a:pt x="663701" y="96714"/>
                  </a:moveTo>
                  <a:lnTo>
                    <a:pt x="650403" y="9066"/>
                  </a:lnTo>
                  <a:lnTo>
                    <a:pt x="665514" y="6649"/>
                  </a:lnTo>
                  <a:lnTo>
                    <a:pt x="676999" y="94900"/>
                  </a:lnTo>
                  <a:lnTo>
                    <a:pt x="663701" y="96714"/>
                  </a:lnTo>
                  <a:close/>
                </a:path>
                <a:path w="1533525" h="1533525">
                  <a:moveTo>
                    <a:pt x="619575" y="104572"/>
                  </a:moveTo>
                  <a:lnTo>
                    <a:pt x="600232" y="18133"/>
                  </a:lnTo>
                  <a:lnTo>
                    <a:pt x="605068" y="17529"/>
                  </a:lnTo>
                  <a:lnTo>
                    <a:pt x="610508" y="16320"/>
                  </a:lnTo>
                  <a:lnTo>
                    <a:pt x="615344" y="15111"/>
                  </a:lnTo>
                  <a:lnTo>
                    <a:pt x="632873" y="101549"/>
                  </a:lnTo>
                  <a:lnTo>
                    <a:pt x="628642" y="102758"/>
                  </a:lnTo>
                  <a:lnTo>
                    <a:pt x="623806" y="103363"/>
                  </a:lnTo>
                  <a:lnTo>
                    <a:pt x="619575" y="104572"/>
                  </a:lnTo>
                  <a:close/>
                </a:path>
                <a:path w="1533525" h="1533525">
                  <a:moveTo>
                    <a:pt x="707827" y="91274"/>
                  </a:moveTo>
                  <a:lnTo>
                    <a:pt x="700573" y="3022"/>
                  </a:lnTo>
                  <a:lnTo>
                    <a:pt x="708431" y="2417"/>
                  </a:lnTo>
                  <a:lnTo>
                    <a:pt x="715080" y="1208"/>
                  </a:lnTo>
                  <a:lnTo>
                    <a:pt x="721125" y="90065"/>
                  </a:lnTo>
                  <a:lnTo>
                    <a:pt x="707827" y="91274"/>
                  </a:lnTo>
                  <a:close/>
                </a:path>
                <a:path w="1533525" h="1533525">
                  <a:moveTo>
                    <a:pt x="1023357" y="139026"/>
                  </a:moveTo>
                  <a:lnTo>
                    <a:pt x="1019126" y="137213"/>
                  </a:lnTo>
                  <a:lnTo>
                    <a:pt x="1014894" y="136004"/>
                  </a:lnTo>
                  <a:lnTo>
                    <a:pt x="1010663" y="134190"/>
                  </a:lnTo>
                  <a:lnTo>
                    <a:pt x="1042700" y="51379"/>
                  </a:lnTo>
                  <a:lnTo>
                    <a:pt x="1057207" y="56819"/>
                  </a:lnTo>
                  <a:lnTo>
                    <a:pt x="1023357" y="139026"/>
                  </a:lnTo>
                  <a:close/>
                </a:path>
                <a:path w="1533525" h="1533525">
                  <a:moveTo>
                    <a:pt x="1064461" y="157765"/>
                  </a:moveTo>
                  <a:lnTo>
                    <a:pt x="1060229" y="155347"/>
                  </a:lnTo>
                  <a:lnTo>
                    <a:pt x="1055998" y="153533"/>
                  </a:lnTo>
                  <a:lnTo>
                    <a:pt x="1052371" y="151720"/>
                  </a:lnTo>
                  <a:lnTo>
                    <a:pt x="1089848" y="71326"/>
                  </a:lnTo>
                  <a:lnTo>
                    <a:pt x="1094684" y="73744"/>
                  </a:lnTo>
                  <a:lnTo>
                    <a:pt x="1098915" y="75557"/>
                  </a:lnTo>
                  <a:lnTo>
                    <a:pt x="1103751" y="77975"/>
                  </a:lnTo>
                  <a:lnTo>
                    <a:pt x="1064461" y="157765"/>
                  </a:lnTo>
                  <a:close/>
                </a:path>
                <a:path w="1533525" h="1533525">
                  <a:moveTo>
                    <a:pt x="1103751" y="178316"/>
                  </a:moveTo>
                  <a:lnTo>
                    <a:pt x="1091661" y="172272"/>
                  </a:lnTo>
                  <a:lnTo>
                    <a:pt x="1134578" y="94296"/>
                  </a:lnTo>
                  <a:lnTo>
                    <a:pt x="1147877" y="101549"/>
                  </a:lnTo>
                  <a:lnTo>
                    <a:pt x="1103751" y="178316"/>
                  </a:lnTo>
                  <a:close/>
                </a:path>
                <a:path w="1533525" h="1533525">
                  <a:moveTo>
                    <a:pt x="1141832" y="202495"/>
                  </a:moveTo>
                  <a:lnTo>
                    <a:pt x="1138205" y="200077"/>
                  </a:lnTo>
                  <a:lnTo>
                    <a:pt x="1134578" y="197055"/>
                  </a:lnTo>
                  <a:lnTo>
                    <a:pt x="1130347" y="195241"/>
                  </a:lnTo>
                  <a:lnTo>
                    <a:pt x="1178100" y="120288"/>
                  </a:lnTo>
                  <a:lnTo>
                    <a:pt x="1182331" y="123310"/>
                  </a:lnTo>
                  <a:lnTo>
                    <a:pt x="1186562" y="125728"/>
                  </a:lnTo>
                  <a:lnTo>
                    <a:pt x="1190794" y="128750"/>
                  </a:lnTo>
                  <a:lnTo>
                    <a:pt x="1141832" y="202495"/>
                  </a:lnTo>
                  <a:close/>
                </a:path>
                <a:path w="1533525" h="1533525">
                  <a:moveTo>
                    <a:pt x="1178704" y="228487"/>
                  </a:moveTo>
                  <a:lnTo>
                    <a:pt x="1173264" y="224256"/>
                  </a:lnTo>
                  <a:lnTo>
                    <a:pt x="1169637" y="221838"/>
                  </a:lnTo>
                  <a:lnTo>
                    <a:pt x="1167824" y="220024"/>
                  </a:lnTo>
                  <a:lnTo>
                    <a:pt x="1220412" y="148698"/>
                  </a:lnTo>
                  <a:lnTo>
                    <a:pt x="1222226" y="149907"/>
                  </a:lnTo>
                  <a:lnTo>
                    <a:pt x="1224643" y="151116"/>
                  </a:lnTo>
                  <a:lnTo>
                    <a:pt x="1226457" y="152929"/>
                  </a:lnTo>
                  <a:lnTo>
                    <a:pt x="1232501" y="157765"/>
                  </a:lnTo>
                  <a:lnTo>
                    <a:pt x="1178704" y="228487"/>
                  </a:lnTo>
                  <a:close/>
                </a:path>
                <a:path w="1533525" h="1533525">
                  <a:moveTo>
                    <a:pt x="1213159" y="256897"/>
                  </a:moveTo>
                  <a:lnTo>
                    <a:pt x="1210136" y="253874"/>
                  </a:lnTo>
                  <a:lnTo>
                    <a:pt x="1206510" y="250852"/>
                  </a:lnTo>
                  <a:lnTo>
                    <a:pt x="1202883" y="248434"/>
                  </a:lnTo>
                  <a:lnTo>
                    <a:pt x="1260307" y="180734"/>
                  </a:lnTo>
                  <a:lnTo>
                    <a:pt x="1263934" y="183757"/>
                  </a:lnTo>
                  <a:lnTo>
                    <a:pt x="1268165" y="186779"/>
                  </a:lnTo>
                  <a:lnTo>
                    <a:pt x="1271792" y="190406"/>
                  </a:lnTo>
                  <a:lnTo>
                    <a:pt x="1213159" y="256897"/>
                  </a:lnTo>
                  <a:close/>
                </a:path>
                <a:path w="1533525" h="1533525">
                  <a:moveTo>
                    <a:pt x="1245800" y="287724"/>
                  </a:moveTo>
                  <a:lnTo>
                    <a:pt x="1236128" y="278053"/>
                  </a:lnTo>
                  <a:lnTo>
                    <a:pt x="1297784" y="213980"/>
                  </a:lnTo>
                  <a:lnTo>
                    <a:pt x="1308664" y="224860"/>
                  </a:lnTo>
                  <a:lnTo>
                    <a:pt x="1245800" y="287724"/>
                  </a:lnTo>
                  <a:close/>
                </a:path>
                <a:path w="1533525" h="1533525">
                  <a:moveTo>
                    <a:pt x="1272396" y="315530"/>
                  </a:moveTo>
                  <a:lnTo>
                    <a:pt x="1268165" y="310694"/>
                  </a:lnTo>
                  <a:lnTo>
                    <a:pt x="1263329" y="305858"/>
                  </a:lnTo>
                  <a:lnTo>
                    <a:pt x="1328611" y="245412"/>
                  </a:lnTo>
                  <a:lnTo>
                    <a:pt x="1334051" y="250852"/>
                  </a:lnTo>
                  <a:lnTo>
                    <a:pt x="1338887" y="256292"/>
                  </a:lnTo>
                  <a:lnTo>
                    <a:pt x="1272396" y="315530"/>
                  </a:lnTo>
                  <a:close/>
                </a:path>
                <a:path w="1533525" h="1533525">
                  <a:moveTo>
                    <a:pt x="1301410" y="349984"/>
                  </a:moveTo>
                  <a:lnTo>
                    <a:pt x="1298993" y="346357"/>
                  </a:lnTo>
                  <a:lnTo>
                    <a:pt x="1295970" y="343335"/>
                  </a:lnTo>
                  <a:lnTo>
                    <a:pt x="1292948" y="339708"/>
                  </a:lnTo>
                  <a:lnTo>
                    <a:pt x="1361857" y="283493"/>
                  </a:lnTo>
                  <a:lnTo>
                    <a:pt x="1364879" y="287724"/>
                  </a:lnTo>
                  <a:lnTo>
                    <a:pt x="1368506" y="291351"/>
                  </a:lnTo>
                  <a:lnTo>
                    <a:pt x="1371528" y="295582"/>
                  </a:lnTo>
                  <a:lnTo>
                    <a:pt x="1301410" y="349984"/>
                  </a:lnTo>
                  <a:close/>
                </a:path>
                <a:path w="1533525" h="1533525">
                  <a:moveTo>
                    <a:pt x="1328007" y="386252"/>
                  </a:moveTo>
                  <a:lnTo>
                    <a:pt x="1320149" y="374767"/>
                  </a:lnTo>
                  <a:lnTo>
                    <a:pt x="1392685" y="323388"/>
                  </a:lnTo>
                  <a:lnTo>
                    <a:pt x="1401147" y="336081"/>
                  </a:lnTo>
                  <a:lnTo>
                    <a:pt x="1328007" y="386252"/>
                  </a:lnTo>
                  <a:close/>
                </a:path>
                <a:path w="1533525" h="1533525">
                  <a:moveTo>
                    <a:pt x="1351581" y="424333"/>
                  </a:moveTo>
                  <a:lnTo>
                    <a:pt x="1349767" y="420706"/>
                  </a:lnTo>
                  <a:lnTo>
                    <a:pt x="1347350" y="416475"/>
                  </a:lnTo>
                  <a:lnTo>
                    <a:pt x="1344932" y="412848"/>
                  </a:lnTo>
                  <a:lnTo>
                    <a:pt x="1420490" y="366305"/>
                  </a:lnTo>
                  <a:lnTo>
                    <a:pt x="1423512" y="370536"/>
                  </a:lnTo>
                  <a:lnTo>
                    <a:pt x="1425930" y="375372"/>
                  </a:lnTo>
                  <a:lnTo>
                    <a:pt x="1428348" y="379603"/>
                  </a:lnTo>
                  <a:lnTo>
                    <a:pt x="1351581" y="424333"/>
                  </a:lnTo>
                  <a:close/>
                </a:path>
                <a:path w="1533525" h="1533525">
                  <a:moveTo>
                    <a:pt x="1373342" y="463623"/>
                  </a:moveTo>
                  <a:lnTo>
                    <a:pt x="1370319" y="457579"/>
                  </a:lnTo>
                  <a:lnTo>
                    <a:pt x="1366693" y="451534"/>
                  </a:lnTo>
                  <a:lnTo>
                    <a:pt x="1445273" y="410431"/>
                  </a:lnTo>
                  <a:lnTo>
                    <a:pt x="1452526" y="423729"/>
                  </a:lnTo>
                  <a:lnTo>
                    <a:pt x="1373342" y="463623"/>
                  </a:lnTo>
                  <a:close/>
                </a:path>
                <a:path w="1533525" h="1533525">
                  <a:moveTo>
                    <a:pt x="1392080" y="504727"/>
                  </a:moveTo>
                  <a:lnTo>
                    <a:pt x="1388453" y="496264"/>
                  </a:lnTo>
                  <a:lnTo>
                    <a:pt x="1386640" y="492638"/>
                  </a:lnTo>
                  <a:lnTo>
                    <a:pt x="1467638" y="456370"/>
                  </a:lnTo>
                  <a:lnTo>
                    <a:pt x="1469451" y="461206"/>
                  </a:lnTo>
                  <a:lnTo>
                    <a:pt x="1471869" y="465437"/>
                  </a:lnTo>
                  <a:lnTo>
                    <a:pt x="1473683" y="470272"/>
                  </a:lnTo>
                  <a:lnTo>
                    <a:pt x="1392080" y="504727"/>
                  </a:lnTo>
                  <a:close/>
                </a:path>
                <a:path w="1533525" h="1533525">
                  <a:moveTo>
                    <a:pt x="1407796" y="546435"/>
                  </a:moveTo>
                  <a:lnTo>
                    <a:pt x="1403565" y="533741"/>
                  </a:lnTo>
                  <a:lnTo>
                    <a:pt x="1486981" y="502913"/>
                  </a:lnTo>
                  <a:lnTo>
                    <a:pt x="1491817" y="517421"/>
                  </a:lnTo>
                  <a:lnTo>
                    <a:pt x="1407796" y="546435"/>
                  </a:lnTo>
                  <a:close/>
                </a:path>
                <a:path w="1533525" h="1533525">
                  <a:moveTo>
                    <a:pt x="938732" y="110616"/>
                  </a:moveTo>
                  <a:lnTo>
                    <a:pt x="934501" y="109407"/>
                  </a:lnTo>
                  <a:lnTo>
                    <a:pt x="929665" y="108803"/>
                  </a:lnTo>
                  <a:lnTo>
                    <a:pt x="925434" y="107594"/>
                  </a:lnTo>
                  <a:lnTo>
                    <a:pt x="945986" y="21156"/>
                  </a:lnTo>
                  <a:lnTo>
                    <a:pt x="955657" y="23574"/>
                  </a:lnTo>
                  <a:lnTo>
                    <a:pt x="961097" y="24783"/>
                  </a:lnTo>
                  <a:lnTo>
                    <a:pt x="938732" y="110616"/>
                  </a:lnTo>
                  <a:close/>
                </a:path>
                <a:path w="1533525" h="1533525">
                  <a:moveTo>
                    <a:pt x="894606" y="101549"/>
                  </a:moveTo>
                  <a:lnTo>
                    <a:pt x="887957" y="100341"/>
                  </a:lnTo>
                  <a:lnTo>
                    <a:pt x="885539" y="99736"/>
                  </a:lnTo>
                  <a:lnTo>
                    <a:pt x="883726" y="99736"/>
                  </a:lnTo>
                  <a:lnTo>
                    <a:pt x="881308" y="99132"/>
                  </a:lnTo>
                  <a:lnTo>
                    <a:pt x="896420" y="11484"/>
                  </a:lnTo>
                  <a:lnTo>
                    <a:pt x="898837" y="12089"/>
                  </a:lnTo>
                  <a:lnTo>
                    <a:pt x="901255" y="12089"/>
                  </a:lnTo>
                  <a:lnTo>
                    <a:pt x="903673" y="12693"/>
                  </a:lnTo>
                  <a:lnTo>
                    <a:pt x="911531" y="14507"/>
                  </a:lnTo>
                  <a:lnTo>
                    <a:pt x="894606" y="101549"/>
                  </a:lnTo>
                  <a:close/>
                </a:path>
                <a:path w="1533525" h="1533525">
                  <a:moveTo>
                    <a:pt x="850480" y="94296"/>
                  </a:moveTo>
                  <a:lnTo>
                    <a:pt x="837182" y="92482"/>
                  </a:lnTo>
                  <a:lnTo>
                    <a:pt x="846249" y="4231"/>
                  </a:lnTo>
                  <a:lnTo>
                    <a:pt x="861361" y="6044"/>
                  </a:lnTo>
                  <a:lnTo>
                    <a:pt x="850480" y="94296"/>
                  </a:lnTo>
                  <a:close/>
                </a:path>
                <a:path w="1533525" h="1533525">
                  <a:moveTo>
                    <a:pt x="805146" y="90065"/>
                  </a:moveTo>
                  <a:lnTo>
                    <a:pt x="800914" y="89460"/>
                  </a:lnTo>
                  <a:lnTo>
                    <a:pt x="791847" y="89460"/>
                  </a:lnTo>
                  <a:lnTo>
                    <a:pt x="794870" y="604"/>
                  </a:lnTo>
                  <a:lnTo>
                    <a:pt x="805146" y="604"/>
                  </a:lnTo>
                  <a:lnTo>
                    <a:pt x="809981" y="1208"/>
                  </a:lnTo>
                  <a:lnTo>
                    <a:pt x="805146" y="90065"/>
                  </a:lnTo>
                  <a:close/>
                </a:path>
                <a:path w="1533525" h="1533525">
                  <a:moveTo>
                    <a:pt x="981045" y="123310"/>
                  </a:moveTo>
                  <a:lnTo>
                    <a:pt x="968351" y="119079"/>
                  </a:lnTo>
                  <a:lnTo>
                    <a:pt x="994947" y="34454"/>
                  </a:lnTo>
                  <a:lnTo>
                    <a:pt x="1009454" y="39290"/>
                  </a:lnTo>
                  <a:lnTo>
                    <a:pt x="981045" y="123310"/>
                  </a:lnTo>
                  <a:close/>
                </a:path>
                <a:path w="1533525" h="1533525">
                  <a:moveTo>
                    <a:pt x="1431370" y="632873"/>
                  </a:moveTo>
                  <a:lnTo>
                    <a:pt x="1430766" y="628642"/>
                  </a:lnTo>
                  <a:lnTo>
                    <a:pt x="1429557" y="623806"/>
                  </a:lnTo>
                  <a:lnTo>
                    <a:pt x="1428952" y="619575"/>
                  </a:lnTo>
                  <a:lnTo>
                    <a:pt x="1515391" y="600232"/>
                  </a:lnTo>
                  <a:lnTo>
                    <a:pt x="1515995" y="605068"/>
                  </a:lnTo>
                  <a:lnTo>
                    <a:pt x="1517204" y="610508"/>
                  </a:lnTo>
                  <a:lnTo>
                    <a:pt x="1518413" y="615344"/>
                  </a:lnTo>
                  <a:lnTo>
                    <a:pt x="1431370" y="632873"/>
                  </a:lnTo>
                  <a:close/>
                </a:path>
                <a:path w="1533525" h="1533525">
                  <a:moveTo>
                    <a:pt x="1421094" y="589352"/>
                  </a:moveTo>
                  <a:lnTo>
                    <a:pt x="1419885" y="585121"/>
                  </a:lnTo>
                  <a:lnTo>
                    <a:pt x="1418676" y="580285"/>
                  </a:lnTo>
                  <a:lnTo>
                    <a:pt x="1417467" y="576658"/>
                  </a:lnTo>
                  <a:lnTo>
                    <a:pt x="1502697" y="551875"/>
                  </a:lnTo>
                  <a:lnTo>
                    <a:pt x="1504510" y="556711"/>
                  </a:lnTo>
                  <a:lnTo>
                    <a:pt x="1506928" y="566382"/>
                  </a:lnTo>
                  <a:lnTo>
                    <a:pt x="1421094" y="589352"/>
                  </a:lnTo>
                  <a:close/>
                </a:path>
                <a:path w="1533525" h="1533525">
                  <a:moveTo>
                    <a:pt x="1438624" y="676999"/>
                  </a:moveTo>
                  <a:lnTo>
                    <a:pt x="1436810" y="663701"/>
                  </a:lnTo>
                  <a:lnTo>
                    <a:pt x="1524458" y="650403"/>
                  </a:lnTo>
                  <a:lnTo>
                    <a:pt x="1526876" y="665514"/>
                  </a:lnTo>
                  <a:lnTo>
                    <a:pt x="1438624" y="676999"/>
                  </a:lnTo>
                  <a:close/>
                </a:path>
                <a:path w="1533525" h="1533525">
                  <a:moveTo>
                    <a:pt x="1533525" y="766460"/>
                  </a:moveTo>
                  <a:lnTo>
                    <a:pt x="1444668" y="766460"/>
                  </a:lnTo>
                  <a:lnTo>
                    <a:pt x="1444668" y="753162"/>
                  </a:lnTo>
                  <a:lnTo>
                    <a:pt x="1533525" y="751348"/>
                  </a:lnTo>
                  <a:lnTo>
                    <a:pt x="1533525" y="766460"/>
                  </a:lnTo>
                  <a:close/>
                </a:path>
                <a:path w="1533525" h="1533525">
                  <a:moveTo>
                    <a:pt x="1443460" y="721729"/>
                  </a:moveTo>
                  <a:lnTo>
                    <a:pt x="1442910" y="715685"/>
                  </a:lnTo>
                  <a:lnTo>
                    <a:pt x="1442855" y="707222"/>
                  </a:lnTo>
                  <a:lnTo>
                    <a:pt x="1531107" y="699969"/>
                  </a:lnTo>
                  <a:lnTo>
                    <a:pt x="1532316" y="715685"/>
                  </a:lnTo>
                  <a:lnTo>
                    <a:pt x="1443460" y="721729"/>
                  </a:lnTo>
                  <a:close/>
                </a:path>
              </a:pathLst>
            </a:custGeom>
            <a:solidFill>
              <a:srgbClr val="94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>
              <a:spLocks/>
            </p:cNvSpPr>
            <p:nvPr/>
          </p:nvSpPr>
          <p:spPr>
            <a:xfrm>
              <a:off x="2590800" y="4938201"/>
              <a:ext cx="1816100" cy="87716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it-IT" sz="2800" b="1">
                  <a:solidFill>
                    <a:srgbClr val="943737"/>
                  </a:solidFill>
                  <a:latin typeface="Consolas"/>
                  <a:cs typeface="Consolas"/>
                </a:rPr>
                <a:t>AZIENDE  </a:t>
              </a:r>
              <a:r>
                <a:rPr sz="2800" b="1">
                  <a:solidFill>
                    <a:srgbClr val="943737"/>
                  </a:solidFill>
                  <a:latin typeface="Consolas"/>
                  <a:cs typeface="Consolas"/>
                </a:rPr>
                <a:t>END</a:t>
              </a:r>
              <a:r>
                <a:rPr sz="2800" b="1" spc="105">
                  <a:solidFill>
                    <a:srgbClr val="943737"/>
                  </a:solidFill>
                  <a:latin typeface="Consolas"/>
                  <a:cs typeface="Consolas"/>
                </a:rPr>
                <a:t> </a:t>
              </a:r>
              <a:r>
                <a:rPr sz="2800" b="1" spc="-10">
                  <a:solidFill>
                    <a:srgbClr val="943737"/>
                  </a:solidFill>
                  <a:latin typeface="Consolas"/>
                  <a:cs typeface="Consolas"/>
                </a:rPr>
                <a:t>USER</a:t>
              </a:r>
              <a:endParaRPr sz="2800">
                <a:latin typeface="Consolas"/>
                <a:cs typeface="Consolas"/>
              </a:endParaRPr>
            </a:p>
          </p:txBody>
        </p:sp>
        <p:sp>
          <p:nvSpPr>
            <p:cNvPr id="6" name="object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41995" y="4913223"/>
              <a:ext cx="927100" cy="989330"/>
            </a:xfrm>
            <a:prstGeom prst="rect">
              <a:avLst/>
            </a:prstGeom>
          </p:spPr>
          <p:txBody>
            <a:bodyPr vert="horz" wrap="square" lIns="0" tIns="15240" rIns="0" bIns="0" rtlCol="0" anchor="t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6300" b="1" spc="-25">
                  <a:solidFill>
                    <a:schemeClr val="tx1"/>
                  </a:solidFill>
                  <a:latin typeface="Arial"/>
                  <a:cs typeface="Arial"/>
                </a:rPr>
                <a:t>25</a:t>
              </a:r>
              <a:endParaRPr sz="63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51" y="2077484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1476705" y="1057207"/>
                  </a:moveTo>
                  <a:lnTo>
                    <a:pt x="1394498" y="1023357"/>
                  </a:lnTo>
                  <a:lnTo>
                    <a:pt x="1395707" y="1019126"/>
                  </a:lnTo>
                  <a:lnTo>
                    <a:pt x="1399334" y="1010663"/>
                  </a:lnTo>
                  <a:lnTo>
                    <a:pt x="1482145" y="1042700"/>
                  </a:lnTo>
                  <a:lnTo>
                    <a:pt x="1476705" y="1057207"/>
                  </a:lnTo>
                  <a:close/>
                </a:path>
                <a:path w="1533525" h="1533525">
                  <a:moveTo>
                    <a:pt x="1455549" y="1103751"/>
                  </a:moveTo>
                  <a:lnTo>
                    <a:pt x="1375759" y="1064461"/>
                  </a:lnTo>
                  <a:lnTo>
                    <a:pt x="1378177" y="1060229"/>
                  </a:lnTo>
                  <a:lnTo>
                    <a:pt x="1379991" y="1055998"/>
                  </a:lnTo>
                  <a:lnTo>
                    <a:pt x="1381804" y="1052371"/>
                  </a:lnTo>
                  <a:lnTo>
                    <a:pt x="1462198" y="1089848"/>
                  </a:lnTo>
                  <a:lnTo>
                    <a:pt x="1459780" y="1094684"/>
                  </a:lnTo>
                  <a:lnTo>
                    <a:pt x="1457967" y="1098915"/>
                  </a:lnTo>
                  <a:lnTo>
                    <a:pt x="1455549" y="1103751"/>
                  </a:lnTo>
                  <a:close/>
                </a:path>
                <a:path w="1533525" h="1533525">
                  <a:moveTo>
                    <a:pt x="1431975" y="1147877"/>
                  </a:moveTo>
                  <a:lnTo>
                    <a:pt x="1355208" y="1103751"/>
                  </a:lnTo>
                  <a:lnTo>
                    <a:pt x="1361252" y="1091661"/>
                  </a:lnTo>
                  <a:lnTo>
                    <a:pt x="1439228" y="1134578"/>
                  </a:lnTo>
                  <a:lnTo>
                    <a:pt x="1431975" y="1147877"/>
                  </a:lnTo>
                  <a:close/>
                </a:path>
                <a:path w="1533525" h="1533525">
                  <a:moveTo>
                    <a:pt x="1404774" y="1190794"/>
                  </a:moveTo>
                  <a:lnTo>
                    <a:pt x="1331029" y="1141832"/>
                  </a:lnTo>
                  <a:lnTo>
                    <a:pt x="1333447" y="1138205"/>
                  </a:lnTo>
                  <a:lnTo>
                    <a:pt x="1336469" y="1134578"/>
                  </a:lnTo>
                  <a:lnTo>
                    <a:pt x="1338283" y="1130347"/>
                  </a:lnTo>
                  <a:lnTo>
                    <a:pt x="1413236" y="1178100"/>
                  </a:lnTo>
                  <a:lnTo>
                    <a:pt x="1410214" y="1182331"/>
                  </a:lnTo>
                  <a:lnTo>
                    <a:pt x="1407796" y="1186562"/>
                  </a:lnTo>
                  <a:lnTo>
                    <a:pt x="1404774" y="1190794"/>
                  </a:lnTo>
                  <a:close/>
                </a:path>
                <a:path w="1533525" h="1533525">
                  <a:moveTo>
                    <a:pt x="1375759" y="1232501"/>
                  </a:moveTo>
                  <a:lnTo>
                    <a:pt x="1305037" y="1178704"/>
                  </a:lnTo>
                  <a:lnTo>
                    <a:pt x="1309268" y="1173264"/>
                  </a:lnTo>
                  <a:lnTo>
                    <a:pt x="1311686" y="1169637"/>
                  </a:lnTo>
                  <a:lnTo>
                    <a:pt x="1313500" y="1167824"/>
                  </a:lnTo>
                  <a:lnTo>
                    <a:pt x="1384826" y="1220412"/>
                  </a:lnTo>
                  <a:lnTo>
                    <a:pt x="1383618" y="1222226"/>
                  </a:lnTo>
                  <a:lnTo>
                    <a:pt x="1382409" y="1224643"/>
                  </a:lnTo>
                  <a:lnTo>
                    <a:pt x="1380595" y="1226457"/>
                  </a:lnTo>
                  <a:lnTo>
                    <a:pt x="1375759" y="1232501"/>
                  </a:lnTo>
                  <a:close/>
                </a:path>
                <a:path w="1533525" h="1533525">
                  <a:moveTo>
                    <a:pt x="1343118" y="1271792"/>
                  </a:moveTo>
                  <a:lnTo>
                    <a:pt x="1276627" y="1213159"/>
                  </a:lnTo>
                  <a:lnTo>
                    <a:pt x="1279650" y="1209532"/>
                  </a:lnTo>
                  <a:lnTo>
                    <a:pt x="1282672" y="1206510"/>
                  </a:lnTo>
                  <a:lnTo>
                    <a:pt x="1285090" y="1202883"/>
                  </a:lnTo>
                  <a:lnTo>
                    <a:pt x="1352790" y="1260307"/>
                  </a:lnTo>
                  <a:lnTo>
                    <a:pt x="1349768" y="1263934"/>
                  </a:lnTo>
                  <a:lnTo>
                    <a:pt x="1346745" y="1268165"/>
                  </a:lnTo>
                  <a:lnTo>
                    <a:pt x="1343118" y="1271792"/>
                  </a:lnTo>
                  <a:close/>
                </a:path>
                <a:path w="1533525" h="1533525">
                  <a:moveTo>
                    <a:pt x="1308664" y="1308664"/>
                  </a:moveTo>
                  <a:lnTo>
                    <a:pt x="1245800" y="1245800"/>
                  </a:lnTo>
                  <a:lnTo>
                    <a:pt x="1255471" y="1236128"/>
                  </a:lnTo>
                  <a:lnTo>
                    <a:pt x="1319544" y="1297784"/>
                  </a:lnTo>
                  <a:lnTo>
                    <a:pt x="1308664" y="1308664"/>
                  </a:lnTo>
                  <a:close/>
                </a:path>
                <a:path w="1533525" h="1533525">
                  <a:moveTo>
                    <a:pt x="1277232" y="1338887"/>
                  </a:moveTo>
                  <a:lnTo>
                    <a:pt x="1217994" y="1272396"/>
                  </a:lnTo>
                  <a:lnTo>
                    <a:pt x="1222830" y="1268165"/>
                  </a:lnTo>
                  <a:lnTo>
                    <a:pt x="1227666" y="1263329"/>
                  </a:lnTo>
                  <a:lnTo>
                    <a:pt x="1288112" y="1328611"/>
                  </a:lnTo>
                  <a:lnTo>
                    <a:pt x="1282672" y="1334051"/>
                  </a:lnTo>
                  <a:lnTo>
                    <a:pt x="1277232" y="1338887"/>
                  </a:lnTo>
                  <a:close/>
                </a:path>
                <a:path w="1533525" h="1533525">
                  <a:moveTo>
                    <a:pt x="1237942" y="1371528"/>
                  </a:moveTo>
                  <a:lnTo>
                    <a:pt x="1183540" y="1301410"/>
                  </a:lnTo>
                  <a:lnTo>
                    <a:pt x="1187167" y="1298388"/>
                  </a:lnTo>
                  <a:lnTo>
                    <a:pt x="1190189" y="1295970"/>
                  </a:lnTo>
                  <a:lnTo>
                    <a:pt x="1193816" y="1292948"/>
                  </a:lnTo>
                  <a:lnTo>
                    <a:pt x="1250031" y="1361857"/>
                  </a:lnTo>
                  <a:lnTo>
                    <a:pt x="1245800" y="1364879"/>
                  </a:lnTo>
                  <a:lnTo>
                    <a:pt x="1242173" y="1368506"/>
                  </a:lnTo>
                  <a:lnTo>
                    <a:pt x="1237942" y="1371528"/>
                  </a:lnTo>
                  <a:close/>
                </a:path>
                <a:path w="1533525" h="1533525">
                  <a:moveTo>
                    <a:pt x="1197443" y="1401147"/>
                  </a:moveTo>
                  <a:lnTo>
                    <a:pt x="1147272" y="1328007"/>
                  </a:lnTo>
                  <a:lnTo>
                    <a:pt x="1158757" y="1320149"/>
                  </a:lnTo>
                  <a:lnTo>
                    <a:pt x="1210136" y="1392685"/>
                  </a:lnTo>
                  <a:lnTo>
                    <a:pt x="1197443" y="1401147"/>
                  </a:lnTo>
                  <a:close/>
                </a:path>
                <a:path w="1533525" h="1533525">
                  <a:moveTo>
                    <a:pt x="1153921" y="1428348"/>
                  </a:moveTo>
                  <a:lnTo>
                    <a:pt x="1109191" y="1351581"/>
                  </a:lnTo>
                  <a:lnTo>
                    <a:pt x="1112818" y="1349163"/>
                  </a:lnTo>
                  <a:lnTo>
                    <a:pt x="1117049" y="1347350"/>
                  </a:lnTo>
                  <a:lnTo>
                    <a:pt x="1120676" y="1344932"/>
                  </a:lnTo>
                  <a:lnTo>
                    <a:pt x="1167219" y="1420490"/>
                  </a:lnTo>
                  <a:lnTo>
                    <a:pt x="1162988" y="1423512"/>
                  </a:lnTo>
                  <a:lnTo>
                    <a:pt x="1158152" y="1425930"/>
                  </a:lnTo>
                  <a:lnTo>
                    <a:pt x="1153921" y="1428348"/>
                  </a:lnTo>
                  <a:close/>
                </a:path>
                <a:path w="1533525" h="1533525">
                  <a:moveTo>
                    <a:pt x="1109795" y="1452526"/>
                  </a:moveTo>
                  <a:lnTo>
                    <a:pt x="1069901" y="1373342"/>
                  </a:lnTo>
                  <a:lnTo>
                    <a:pt x="1075945" y="1370319"/>
                  </a:lnTo>
                  <a:lnTo>
                    <a:pt x="1081990" y="1366693"/>
                  </a:lnTo>
                  <a:lnTo>
                    <a:pt x="1123094" y="1445273"/>
                  </a:lnTo>
                  <a:lnTo>
                    <a:pt x="1109795" y="1452526"/>
                  </a:lnTo>
                  <a:close/>
                </a:path>
                <a:path w="1533525" h="1533525">
                  <a:moveTo>
                    <a:pt x="1063252" y="1473683"/>
                  </a:moveTo>
                  <a:lnTo>
                    <a:pt x="1028797" y="1392080"/>
                  </a:lnTo>
                  <a:lnTo>
                    <a:pt x="1037260" y="1388453"/>
                  </a:lnTo>
                  <a:lnTo>
                    <a:pt x="1040886" y="1386640"/>
                  </a:lnTo>
                  <a:lnTo>
                    <a:pt x="1077154" y="1467638"/>
                  </a:lnTo>
                  <a:lnTo>
                    <a:pt x="1072319" y="1469451"/>
                  </a:lnTo>
                  <a:lnTo>
                    <a:pt x="1068087" y="1471869"/>
                  </a:lnTo>
                  <a:lnTo>
                    <a:pt x="1063252" y="1473683"/>
                  </a:lnTo>
                  <a:close/>
                </a:path>
                <a:path w="1533525" h="1533525">
                  <a:moveTo>
                    <a:pt x="1016103" y="1491816"/>
                  </a:moveTo>
                  <a:lnTo>
                    <a:pt x="987089" y="1407796"/>
                  </a:lnTo>
                  <a:lnTo>
                    <a:pt x="999783" y="1403565"/>
                  </a:lnTo>
                  <a:lnTo>
                    <a:pt x="1030610" y="1486981"/>
                  </a:lnTo>
                  <a:lnTo>
                    <a:pt x="1016103" y="1491816"/>
                  </a:lnTo>
                  <a:close/>
                </a:path>
                <a:path w="1533525" h="1533525">
                  <a:moveTo>
                    <a:pt x="1508742" y="960493"/>
                  </a:moveTo>
                  <a:lnTo>
                    <a:pt x="1422908" y="938128"/>
                  </a:lnTo>
                  <a:lnTo>
                    <a:pt x="1424117" y="933896"/>
                  </a:lnTo>
                  <a:lnTo>
                    <a:pt x="1424721" y="929665"/>
                  </a:lnTo>
                  <a:lnTo>
                    <a:pt x="1425930" y="924829"/>
                  </a:lnTo>
                  <a:lnTo>
                    <a:pt x="1512368" y="945381"/>
                  </a:lnTo>
                  <a:lnTo>
                    <a:pt x="1511159" y="950821"/>
                  </a:lnTo>
                  <a:lnTo>
                    <a:pt x="1508742" y="960493"/>
                  </a:lnTo>
                  <a:close/>
                </a:path>
                <a:path w="1533525" h="1533525">
                  <a:moveTo>
                    <a:pt x="1519622" y="911531"/>
                  </a:moveTo>
                  <a:lnTo>
                    <a:pt x="1432579" y="894606"/>
                  </a:lnTo>
                  <a:lnTo>
                    <a:pt x="1433788" y="887957"/>
                  </a:lnTo>
                  <a:lnTo>
                    <a:pt x="1434392" y="885539"/>
                  </a:lnTo>
                  <a:lnTo>
                    <a:pt x="1434393" y="881913"/>
                  </a:lnTo>
                  <a:lnTo>
                    <a:pt x="1522040" y="897024"/>
                  </a:lnTo>
                  <a:lnTo>
                    <a:pt x="1521435" y="899442"/>
                  </a:lnTo>
                  <a:lnTo>
                    <a:pt x="1521435" y="901860"/>
                  </a:lnTo>
                  <a:lnTo>
                    <a:pt x="1520831" y="904278"/>
                  </a:lnTo>
                  <a:lnTo>
                    <a:pt x="1519622" y="911531"/>
                  </a:lnTo>
                  <a:close/>
                </a:path>
                <a:path w="1533525" h="1533525">
                  <a:moveTo>
                    <a:pt x="1527480" y="861361"/>
                  </a:moveTo>
                  <a:lnTo>
                    <a:pt x="1439228" y="850480"/>
                  </a:lnTo>
                  <a:lnTo>
                    <a:pt x="1441041" y="837182"/>
                  </a:lnTo>
                  <a:lnTo>
                    <a:pt x="1529293" y="846249"/>
                  </a:lnTo>
                  <a:lnTo>
                    <a:pt x="1527480" y="861361"/>
                  </a:lnTo>
                  <a:close/>
                </a:path>
                <a:path w="1533525" h="1533525">
                  <a:moveTo>
                    <a:pt x="1532316" y="810586"/>
                  </a:moveTo>
                  <a:lnTo>
                    <a:pt x="1443459" y="805750"/>
                  </a:lnTo>
                  <a:lnTo>
                    <a:pt x="1444064" y="800914"/>
                  </a:lnTo>
                  <a:lnTo>
                    <a:pt x="1444064" y="792452"/>
                  </a:lnTo>
                  <a:lnTo>
                    <a:pt x="1532920" y="795474"/>
                  </a:lnTo>
                  <a:lnTo>
                    <a:pt x="1532920" y="805750"/>
                  </a:lnTo>
                  <a:lnTo>
                    <a:pt x="1532316" y="810586"/>
                  </a:lnTo>
                  <a:close/>
                </a:path>
                <a:path w="1533525" h="1533525">
                  <a:moveTo>
                    <a:pt x="1493630" y="1008850"/>
                  </a:moveTo>
                  <a:lnTo>
                    <a:pt x="1409609" y="981044"/>
                  </a:lnTo>
                  <a:lnTo>
                    <a:pt x="1413841" y="967746"/>
                  </a:lnTo>
                  <a:lnTo>
                    <a:pt x="1498466" y="994343"/>
                  </a:lnTo>
                  <a:lnTo>
                    <a:pt x="1493630" y="1008850"/>
                  </a:lnTo>
                  <a:close/>
                </a:path>
                <a:path w="1533525" h="1533525">
                  <a:moveTo>
                    <a:pt x="967142" y="1506928"/>
                  </a:moveTo>
                  <a:lnTo>
                    <a:pt x="944172" y="1421094"/>
                  </a:lnTo>
                  <a:lnTo>
                    <a:pt x="948403" y="1419885"/>
                  </a:lnTo>
                  <a:lnTo>
                    <a:pt x="953239" y="1418676"/>
                  </a:lnTo>
                  <a:lnTo>
                    <a:pt x="956866" y="1417467"/>
                  </a:lnTo>
                  <a:lnTo>
                    <a:pt x="981649" y="1502697"/>
                  </a:lnTo>
                  <a:lnTo>
                    <a:pt x="976813" y="1504510"/>
                  </a:lnTo>
                  <a:lnTo>
                    <a:pt x="967142" y="1506928"/>
                  </a:lnTo>
                  <a:close/>
                </a:path>
                <a:path w="1533525" h="1533525">
                  <a:moveTo>
                    <a:pt x="868010" y="1526876"/>
                  </a:moveTo>
                  <a:lnTo>
                    <a:pt x="856525" y="1438624"/>
                  </a:lnTo>
                  <a:lnTo>
                    <a:pt x="869823" y="1436810"/>
                  </a:lnTo>
                  <a:lnTo>
                    <a:pt x="883121" y="1524458"/>
                  </a:lnTo>
                  <a:lnTo>
                    <a:pt x="868010" y="1526876"/>
                  </a:lnTo>
                  <a:close/>
                </a:path>
                <a:path w="1533525" h="1533525">
                  <a:moveTo>
                    <a:pt x="817839" y="1531711"/>
                  </a:moveTo>
                  <a:lnTo>
                    <a:pt x="811795" y="1442855"/>
                  </a:lnTo>
                  <a:lnTo>
                    <a:pt x="818444" y="1442251"/>
                  </a:lnTo>
                  <a:lnTo>
                    <a:pt x="826302" y="1442250"/>
                  </a:lnTo>
                  <a:lnTo>
                    <a:pt x="833555" y="1530502"/>
                  </a:lnTo>
                  <a:lnTo>
                    <a:pt x="817839" y="1531711"/>
                  </a:lnTo>
                  <a:close/>
                </a:path>
                <a:path w="1533525" h="1533525">
                  <a:moveTo>
                    <a:pt x="782176" y="1533525"/>
                  </a:moveTo>
                  <a:lnTo>
                    <a:pt x="767064" y="1533525"/>
                  </a:lnTo>
                  <a:lnTo>
                    <a:pt x="767064" y="1444668"/>
                  </a:lnTo>
                  <a:lnTo>
                    <a:pt x="780362" y="1444668"/>
                  </a:lnTo>
                  <a:lnTo>
                    <a:pt x="782176" y="1533525"/>
                  </a:lnTo>
                  <a:close/>
                </a:path>
                <a:path w="1533525" h="1533525">
                  <a:moveTo>
                    <a:pt x="918180" y="1518413"/>
                  </a:moveTo>
                  <a:lnTo>
                    <a:pt x="900651" y="1431370"/>
                  </a:lnTo>
                  <a:lnTo>
                    <a:pt x="904882" y="1430161"/>
                  </a:lnTo>
                  <a:lnTo>
                    <a:pt x="909718" y="1429557"/>
                  </a:lnTo>
                  <a:lnTo>
                    <a:pt x="913949" y="1428952"/>
                  </a:lnTo>
                  <a:lnTo>
                    <a:pt x="933292" y="1515391"/>
                  </a:lnTo>
                  <a:lnTo>
                    <a:pt x="928456" y="1515995"/>
                  </a:lnTo>
                  <a:lnTo>
                    <a:pt x="923016" y="1517204"/>
                  </a:lnTo>
                  <a:lnTo>
                    <a:pt x="918180" y="1518413"/>
                  </a:lnTo>
                  <a:close/>
                </a:path>
                <a:path w="1533525" h="1533525">
                  <a:moveTo>
                    <a:pt x="46543" y="1030610"/>
                  </a:moveTo>
                  <a:lnTo>
                    <a:pt x="41708" y="1016103"/>
                  </a:lnTo>
                  <a:lnTo>
                    <a:pt x="125728" y="987089"/>
                  </a:lnTo>
                  <a:lnTo>
                    <a:pt x="129959" y="999783"/>
                  </a:lnTo>
                  <a:lnTo>
                    <a:pt x="46543" y="1030610"/>
                  </a:lnTo>
                  <a:close/>
                </a:path>
                <a:path w="1533525" h="1533525">
                  <a:moveTo>
                    <a:pt x="65886" y="1077154"/>
                  </a:moveTo>
                  <a:lnTo>
                    <a:pt x="64073" y="1072319"/>
                  </a:lnTo>
                  <a:lnTo>
                    <a:pt x="61655" y="1068087"/>
                  </a:lnTo>
                  <a:lnTo>
                    <a:pt x="59841" y="1063252"/>
                  </a:lnTo>
                  <a:lnTo>
                    <a:pt x="141444" y="1028797"/>
                  </a:lnTo>
                  <a:lnTo>
                    <a:pt x="145071" y="1037260"/>
                  </a:lnTo>
                  <a:lnTo>
                    <a:pt x="146884" y="1040886"/>
                  </a:lnTo>
                  <a:lnTo>
                    <a:pt x="65886" y="1077154"/>
                  </a:lnTo>
                  <a:close/>
                </a:path>
                <a:path w="1533525" h="1533525">
                  <a:moveTo>
                    <a:pt x="88251" y="1122489"/>
                  </a:moveTo>
                  <a:lnTo>
                    <a:pt x="80998" y="1109191"/>
                  </a:lnTo>
                  <a:lnTo>
                    <a:pt x="160182" y="1069901"/>
                  </a:lnTo>
                  <a:lnTo>
                    <a:pt x="163205" y="1075945"/>
                  </a:lnTo>
                  <a:lnTo>
                    <a:pt x="166832" y="1081386"/>
                  </a:lnTo>
                  <a:lnTo>
                    <a:pt x="88251" y="1122489"/>
                  </a:lnTo>
                  <a:close/>
                </a:path>
                <a:path w="1533525" h="1533525">
                  <a:moveTo>
                    <a:pt x="113034" y="1167219"/>
                  </a:moveTo>
                  <a:lnTo>
                    <a:pt x="110012" y="1162988"/>
                  </a:lnTo>
                  <a:lnTo>
                    <a:pt x="107594" y="1158152"/>
                  </a:lnTo>
                  <a:lnTo>
                    <a:pt x="105176" y="1153921"/>
                  </a:lnTo>
                  <a:lnTo>
                    <a:pt x="181943" y="1109191"/>
                  </a:lnTo>
                  <a:lnTo>
                    <a:pt x="184361" y="1112818"/>
                  </a:lnTo>
                  <a:lnTo>
                    <a:pt x="186174" y="1117049"/>
                  </a:lnTo>
                  <a:lnTo>
                    <a:pt x="188592" y="1120676"/>
                  </a:lnTo>
                  <a:lnTo>
                    <a:pt x="113034" y="1167219"/>
                  </a:lnTo>
                  <a:close/>
                </a:path>
                <a:path w="1533525" h="1533525">
                  <a:moveTo>
                    <a:pt x="140840" y="1210136"/>
                  </a:moveTo>
                  <a:lnTo>
                    <a:pt x="132377" y="1197443"/>
                  </a:lnTo>
                  <a:lnTo>
                    <a:pt x="205517" y="1147272"/>
                  </a:lnTo>
                  <a:lnTo>
                    <a:pt x="213375" y="1158757"/>
                  </a:lnTo>
                  <a:lnTo>
                    <a:pt x="140840" y="1210136"/>
                  </a:lnTo>
                  <a:close/>
                </a:path>
                <a:path w="1533525" h="1533525">
                  <a:moveTo>
                    <a:pt x="171667" y="1250031"/>
                  </a:moveTo>
                  <a:lnTo>
                    <a:pt x="168645" y="1245800"/>
                  </a:lnTo>
                  <a:lnTo>
                    <a:pt x="165018" y="1242173"/>
                  </a:lnTo>
                  <a:lnTo>
                    <a:pt x="161996" y="1237942"/>
                  </a:lnTo>
                  <a:lnTo>
                    <a:pt x="232114" y="1183540"/>
                  </a:lnTo>
                  <a:lnTo>
                    <a:pt x="235136" y="1187167"/>
                  </a:lnTo>
                  <a:lnTo>
                    <a:pt x="237554" y="1190189"/>
                  </a:lnTo>
                  <a:lnTo>
                    <a:pt x="240576" y="1193816"/>
                  </a:lnTo>
                  <a:lnTo>
                    <a:pt x="171667" y="1250031"/>
                  </a:lnTo>
                  <a:close/>
                </a:path>
                <a:path w="1533525" h="1533525">
                  <a:moveTo>
                    <a:pt x="204913" y="1288112"/>
                  </a:moveTo>
                  <a:lnTo>
                    <a:pt x="199473" y="1282672"/>
                  </a:lnTo>
                  <a:lnTo>
                    <a:pt x="194637" y="1277232"/>
                  </a:lnTo>
                  <a:lnTo>
                    <a:pt x="261128" y="1217994"/>
                  </a:lnTo>
                  <a:lnTo>
                    <a:pt x="265359" y="1222830"/>
                  </a:lnTo>
                  <a:lnTo>
                    <a:pt x="270195" y="1227666"/>
                  </a:lnTo>
                  <a:lnTo>
                    <a:pt x="204913" y="1288112"/>
                  </a:lnTo>
                  <a:close/>
                </a:path>
                <a:path w="1533525" h="1533525">
                  <a:moveTo>
                    <a:pt x="235740" y="1319544"/>
                  </a:moveTo>
                  <a:lnTo>
                    <a:pt x="224860" y="1308664"/>
                  </a:lnTo>
                  <a:lnTo>
                    <a:pt x="287724" y="1245800"/>
                  </a:lnTo>
                  <a:lnTo>
                    <a:pt x="297396" y="1255471"/>
                  </a:lnTo>
                  <a:lnTo>
                    <a:pt x="235740" y="1319544"/>
                  </a:lnTo>
                  <a:close/>
                </a:path>
                <a:path w="1533525" h="1533525">
                  <a:moveTo>
                    <a:pt x="273217" y="1352790"/>
                  </a:moveTo>
                  <a:lnTo>
                    <a:pt x="269590" y="1349768"/>
                  </a:lnTo>
                  <a:lnTo>
                    <a:pt x="265359" y="1346745"/>
                  </a:lnTo>
                  <a:lnTo>
                    <a:pt x="261732" y="1343118"/>
                  </a:lnTo>
                  <a:lnTo>
                    <a:pt x="320365" y="1276627"/>
                  </a:lnTo>
                  <a:lnTo>
                    <a:pt x="323992" y="1279650"/>
                  </a:lnTo>
                  <a:lnTo>
                    <a:pt x="327015" y="1282672"/>
                  </a:lnTo>
                  <a:lnTo>
                    <a:pt x="330641" y="1285090"/>
                  </a:lnTo>
                  <a:lnTo>
                    <a:pt x="273217" y="1352790"/>
                  </a:lnTo>
                  <a:close/>
                </a:path>
                <a:path w="1533525" h="1533525">
                  <a:moveTo>
                    <a:pt x="313112" y="1384826"/>
                  </a:moveTo>
                  <a:lnTo>
                    <a:pt x="311298" y="1383618"/>
                  </a:lnTo>
                  <a:lnTo>
                    <a:pt x="308881" y="1382409"/>
                  </a:lnTo>
                  <a:lnTo>
                    <a:pt x="307067" y="1380595"/>
                  </a:lnTo>
                  <a:lnTo>
                    <a:pt x="301023" y="1375759"/>
                  </a:lnTo>
                  <a:lnTo>
                    <a:pt x="354820" y="1305037"/>
                  </a:lnTo>
                  <a:lnTo>
                    <a:pt x="360260" y="1309268"/>
                  </a:lnTo>
                  <a:lnTo>
                    <a:pt x="363887" y="1311686"/>
                  </a:lnTo>
                  <a:lnTo>
                    <a:pt x="365700" y="1313500"/>
                  </a:lnTo>
                  <a:lnTo>
                    <a:pt x="313112" y="1384826"/>
                  </a:lnTo>
                  <a:close/>
                </a:path>
                <a:path w="1533525" h="1533525">
                  <a:moveTo>
                    <a:pt x="355424" y="1413236"/>
                  </a:moveTo>
                  <a:lnTo>
                    <a:pt x="351193" y="1410214"/>
                  </a:lnTo>
                  <a:lnTo>
                    <a:pt x="346962" y="1407796"/>
                  </a:lnTo>
                  <a:lnTo>
                    <a:pt x="342731" y="1404774"/>
                  </a:lnTo>
                  <a:lnTo>
                    <a:pt x="391692" y="1331029"/>
                  </a:lnTo>
                  <a:lnTo>
                    <a:pt x="395319" y="1333447"/>
                  </a:lnTo>
                  <a:lnTo>
                    <a:pt x="398946" y="1336469"/>
                  </a:lnTo>
                  <a:lnTo>
                    <a:pt x="403177" y="1338283"/>
                  </a:lnTo>
                  <a:lnTo>
                    <a:pt x="355424" y="1413236"/>
                  </a:lnTo>
                  <a:close/>
                </a:path>
                <a:path w="1533525" h="1533525">
                  <a:moveTo>
                    <a:pt x="398946" y="1439228"/>
                  </a:moveTo>
                  <a:lnTo>
                    <a:pt x="385648" y="1431975"/>
                  </a:lnTo>
                  <a:lnTo>
                    <a:pt x="429773" y="1354603"/>
                  </a:lnTo>
                  <a:lnTo>
                    <a:pt x="441863" y="1361252"/>
                  </a:lnTo>
                  <a:lnTo>
                    <a:pt x="398946" y="1439228"/>
                  </a:lnTo>
                  <a:close/>
                </a:path>
                <a:path w="1533525" h="1533525">
                  <a:moveTo>
                    <a:pt x="443676" y="1462198"/>
                  </a:moveTo>
                  <a:lnTo>
                    <a:pt x="438840" y="1459780"/>
                  </a:lnTo>
                  <a:lnTo>
                    <a:pt x="434609" y="1457967"/>
                  </a:lnTo>
                  <a:lnTo>
                    <a:pt x="429773" y="1455549"/>
                  </a:lnTo>
                  <a:lnTo>
                    <a:pt x="469064" y="1375759"/>
                  </a:lnTo>
                  <a:lnTo>
                    <a:pt x="473295" y="1378177"/>
                  </a:lnTo>
                  <a:lnTo>
                    <a:pt x="477526" y="1379991"/>
                  </a:lnTo>
                  <a:lnTo>
                    <a:pt x="481153" y="1381804"/>
                  </a:lnTo>
                  <a:lnTo>
                    <a:pt x="443676" y="1462198"/>
                  </a:lnTo>
                  <a:close/>
                </a:path>
                <a:path w="1533525" h="1533525">
                  <a:moveTo>
                    <a:pt x="490824" y="1481541"/>
                  </a:moveTo>
                  <a:lnTo>
                    <a:pt x="476317" y="1476100"/>
                  </a:lnTo>
                  <a:lnTo>
                    <a:pt x="510167" y="1393893"/>
                  </a:lnTo>
                  <a:lnTo>
                    <a:pt x="514398" y="1395707"/>
                  </a:lnTo>
                  <a:lnTo>
                    <a:pt x="518630" y="1396916"/>
                  </a:lnTo>
                  <a:lnTo>
                    <a:pt x="522861" y="1398729"/>
                  </a:lnTo>
                  <a:lnTo>
                    <a:pt x="490824" y="1481541"/>
                  </a:lnTo>
                  <a:close/>
                </a:path>
                <a:path w="1533525" h="1533525">
                  <a:moveTo>
                    <a:pt x="538577" y="1499070"/>
                  </a:moveTo>
                  <a:lnTo>
                    <a:pt x="524070" y="1494234"/>
                  </a:lnTo>
                  <a:lnTo>
                    <a:pt x="552480" y="1410214"/>
                  </a:lnTo>
                  <a:lnTo>
                    <a:pt x="565173" y="1414445"/>
                  </a:lnTo>
                  <a:lnTo>
                    <a:pt x="538577" y="1499070"/>
                  </a:lnTo>
                  <a:close/>
                </a:path>
                <a:path w="1533525" h="1533525">
                  <a:moveTo>
                    <a:pt x="588143" y="1512368"/>
                  </a:moveTo>
                  <a:lnTo>
                    <a:pt x="582703" y="1511159"/>
                  </a:lnTo>
                  <a:lnTo>
                    <a:pt x="573031" y="1508742"/>
                  </a:lnTo>
                  <a:lnTo>
                    <a:pt x="595397" y="1422908"/>
                  </a:lnTo>
                  <a:lnTo>
                    <a:pt x="599628" y="1424117"/>
                  </a:lnTo>
                  <a:lnTo>
                    <a:pt x="604464" y="1424721"/>
                  </a:lnTo>
                  <a:lnTo>
                    <a:pt x="608695" y="1425930"/>
                  </a:lnTo>
                  <a:lnTo>
                    <a:pt x="588143" y="1512368"/>
                  </a:lnTo>
                  <a:close/>
                </a:path>
                <a:path w="1533525" h="1533525">
                  <a:moveTo>
                    <a:pt x="636500" y="1522040"/>
                  </a:moveTo>
                  <a:lnTo>
                    <a:pt x="634082" y="1521435"/>
                  </a:lnTo>
                  <a:lnTo>
                    <a:pt x="631664" y="1521435"/>
                  </a:lnTo>
                  <a:lnTo>
                    <a:pt x="629246" y="1520831"/>
                  </a:lnTo>
                  <a:lnTo>
                    <a:pt x="621993" y="1519622"/>
                  </a:lnTo>
                  <a:lnTo>
                    <a:pt x="638918" y="1432579"/>
                  </a:lnTo>
                  <a:lnTo>
                    <a:pt x="644963" y="1433184"/>
                  </a:lnTo>
                  <a:lnTo>
                    <a:pt x="647380" y="1433788"/>
                  </a:lnTo>
                  <a:lnTo>
                    <a:pt x="649194" y="1433788"/>
                  </a:lnTo>
                  <a:lnTo>
                    <a:pt x="651612" y="1434393"/>
                  </a:lnTo>
                  <a:lnTo>
                    <a:pt x="636500" y="1522040"/>
                  </a:lnTo>
                  <a:close/>
                </a:path>
                <a:path w="1533525" h="1533525">
                  <a:moveTo>
                    <a:pt x="687275" y="1529293"/>
                  </a:moveTo>
                  <a:lnTo>
                    <a:pt x="672163" y="1527480"/>
                  </a:lnTo>
                  <a:lnTo>
                    <a:pt x="683044" y="1439228"/>
                  </a:lnTo>
                  <a:lnTo>
                    <a:pt x="696342" y="1441041"/>
                  </a:lnTo>
                  <a:lnTo>
                    <a:pt x="687275" y="1529293"/>
                  </a:lnTo>
                  <a:close/>
                </a:path>
                <a:path w="1533525" h="1533525">
                  <a:moveTo>
                    <a:pt x="738050" y="1532316"/>
                  </a:moveTo>
                  <a:lnTo>
                    <a:pt x="727774" y="1532316"/>
                  </a:lnTo>
                  <a:lnTo>
                    <a:pt x="722938" y="1531711"/>
                  </a:lnTo>
                  <a:lnTo>
                    <a:pt x="727774" y="1442855"/>
                  </a:lnTo>
                  <a:lnTo>
                    <a:pt x="732005" y="1443460"/>
                  </a:lnTo>
                  <a:lnTo>
                    <a:pt x="741072" y="1443460"/>
                  </a:lnTo>
                  <a:lnTo>
                    <a:pt x="738050" y="1532316"/>
                  </a:lnTo>
                  <a:close/>
                </a:path>
                <a:path w="1533525" h="1533525">
                  <a:moveTo>
                    <a:pt x="30827" y="981649"/>
                  </a:moveTo>
                  <a:lnTo>
                    <a:pt x="29014" y="976813"/>
                  </a:lnTo>
                  <a:lnTo>
                    <a:pt x="26596" y="967142"/>
                  </a:lnTo>
                  <a:lnTo>
                    <a:pt x="112430" y="944172"/>
                  </a:lnTo>
                  <a:lnTo>
                    <a:pt x="116057" y="956866"/>
                  </a:lnTo>
                  <a:lnTo>
                    <a:pt x="30827" y="981649"/>
                  </a:lnTo>
                  <a:close/>
                </a:path>
                <a:path w="1533525" h="1533525">
                  <a:moveTo>
                    <a:pt x="0" y="782176"/>
                  </a:moveTo>
                  <a:lnTo>
                    <a:pt x="0" y="767064"/>
                  </a:lnTo>
                  <a:lnTo>
                    <a:pt x="88856" y="767064"/>
                  </a:lnTo>
                  <a:lnTo>
                    <a:pt x="88856" y="780362"/>
                  </a:lnTo>
                  <a:lnTo>
                    <a:pt x="0" y="782176"/>
                  </a:lnTo>
                  <a:close/>
                </a:path>
                <a:path w="1533525" h="1533525">
                  <a:moveTo>
                    <a:pt x="18133" y="933292"/>
                  </a:moveTo>
                  <a:lnTo>
                    <a:pt x="17529" y="928456"/>
                  </a:lnTo>
                  <a:lnTo>
                    <a:pt x="16320" y="923016"/>
                  </a:lnTo>
                  <a:lnTo>
                    <a:pt x="15111" y="918180"/>
                  </a:lnTo>
                  <a:lnTo>
                    <a:pt x="102154" y="900651"/>
                  </a:lnTo>
                  <a:lnTo>
                    <a:pt x="103363" y="904882"/>
                  </a:lnTo>
                  <a:lnTo>
                    <a:pt x="103967" y="909113"/>
                  </a:lnTo>
                  <a:lnTo>
                    <a:pt x="104572" y="913949"/>
                  </a:lnTo>
                  <a:lnTo>
                    <a:pt x="18133" y="933292"/>
                  </a:lnTo>
                  <a:close/>
                </a:path>
                <a:path w="1533525" h="1533525">
                  <a:moveTo>
                    <a:pt x="3022" y="833555"/>
                  </a:moveTo>
                  <a:lnTo>
                    <a:pt x="1813" y="817839"/>
                  </a:lnTo>
                  <a:lnTo>
                    <a:pt x="90669" y="811795"/>
                  </a:lnTo>
                  <a:lnTo>
                    <a:pt x="91219" y="817839"/>
                  </a:lnTo>
                  <a:lnTo>
                    <a:pt x="91274" y="826302"/>
                  </a:lnTo>
                  <a:lnTo>
                    <a:pt x="3022" y="833555"/>
                  </a:lnTo>
                  <a:close/>
                </a:path>
                <a:path w="1533525" h="1533525">
                  <a:moveTo>
                    <a:pt x="9066" y="883121"/>
                  </a:moveTo>
                  <a:lnTo>
                    <a:pt x="6649" y="868010"/>
                  </a:lnTo>
                  <a:lnTo>
                    <a:pt x="94900" y="856525"/>
                  </a:lnTo>
                  <a:lnTo>
                    <a:pt x="96714" y="869823"/>
                  </a:lnTo>
                  <a:lnTo>
                    <a:pt x="9066" y="883121"/>
                  </a:lnTo>
                  <a:close/>
                </a:path>
                <a:path w="1533525" h="1533525">
                  <a:moveTo>
                    <a:pt x="108199" y="608695"/>
                  </a:moveTo>
                  <a:lnTo>
                    <a:pt x="21760" y="588143"/>
                  </a:lnTo>
                  <a:lnTo>
                    <a:pt x="22969" y="582703"/>
                  </a:lnTo>
                  <a:lnTo>
                    <a:pt x="25387" y="573031"/>
                  </a:lnTo>
                  <a:lnTo>
                    <a:pt x="111221" y="595396"/>
                  </a:lnTo>
                  <a:lnTo>
                    <a:pt x="108803" y="603859"/>
                  </a:lnTo>
                  <a:lnTo>
                    <a:pt x="108199" y="608695"/>
                  </a:lnTo>
                  <a:close/>
                </a:path>
                <a:path w="1533525" h="1533525">
                  <a:moveTo>
                    <a:pt x="99132" y="651612"/>
                  </a:moveTo>
                  <a:lnTo>
                    <a:pt x="11484" y="636500"/>
                  </a:lnTo>
                  <a:lnTo>
                    <a:pt x="12089" y="634082"/>
                  </a:lnTo>
                  <a:lnTo>
                    <a:pt x="12089" y="631664"/>
                  </a:lnTo>
                  <a:lnTo>
                    <a:pt x="12693" y="629246"/>
                  </a:lnTo>
                  <a:lnTo>
                    <a:pt x="13902" y="621993"/>
                  </a:lnTo>
                  <a:lnTo>
                    <a:pt x="100945" y="638918"/>
                  </a:lnTo>
                  <a:lnTo>
                    <a:pt x="99736" y="645567"/>
                  </a:lnTo>
                  <a:lnTo>
                    <a:pt x="99132" y="647985"/>
                  </a:lnTo>
                  <a:lnTo>
                    <a:pt x="99132" y="651612"/>
                  </a:lnTo>
                  <a:close/>
                </a:path>
                <a:path w="1533525" h="1533525">
                  <a:moveTo>
                    <a:pt x="533741" y="129959"/>
                  </a:moveTo>
                  <a:lnTo>
                    <a:pt x="502913" y="46543"/>
                  </a:lnTo>
                  <a:lnTo>
                    <a:pt x="517421" y="41708"/>
                  </a:lnTo>
                  <a:lnTo>
                    <a:pt x="546435" y="125728"/>
                  </a:lnTo>
                  <a:lnTo>
                    <a:pt x="533741" y="129959"/>
                  </a:lnTo>
                  <a:close/>
                </a:path>
                <a:path w="1533525" h="1533525">
                  <a:moveTo>
                    <a:pt x="492638" y="146884"/>
                  </a:moveTo>
                  <a:lnTo>
                    <a:pt x="456370" y="65886"/>
                  </a:lnTo>
                  <a:lnTo>
                    <a:pt x="461206" y="64073"/>
                  </a:lnTo>
                  <a:lnTo>
                    <a:pt x="465437" y="61655"/>
                  </a:lnTo>
                  <a:lnTo>
                    <a:pt x="470272" y="59841"/>
                  </a:lnTo>
                  <a:lnTo>
                    <a:pt x="504727" y="141444"/>
                  </a:lnTo>
                  <a:lnTo>
                    <a:pt x="496264" y="145071"/>
                  </a:lnTo>
                  <a:lnTo>
                    <a:pt x="492638" y="146884"/>
                  </a:lnTo>
                  <a:close/>
                </a:path>
                <a:path w="1533525" h="1533525">
                  <a:moveTo>
                    <a:pt x="451534" y="166832"/>
                  </a:moveTo>
                  <a:lnTo>
                    <a:pt x="410431" y="88251"/>
                  </a:lnTo>
                  <a:lnTo>
                    <a:pt x="423729" y="80998"/>
                  </a:lnTo>
                  <a:lnTo>
                    <a:pt x="463623" y="160182"/>
                  </a:lnTo>
                  <a:lnTo>
                    <a:pt x="457579" y="163205"/>
                  </a:lnTo>
                  <a:lnTo>
                    <a:pt x="451534" y="166832"/>
                  </a:lnTo>
                  <a:close/>
                </a:path>
                <a:path w="1533525" h="1533525">
                  <a:moveTo>
                    <a:pt x="412848" y="188592"/>
                  </a:moveTo>
                  <a:lnTo>
                    <a:pt x="366305" y="113034"/>
                  </a:lnTo>
                  <a:lnTo>
                    <a:pt x="370536" y="110012"/>
                  </a:lnTo>
                  <a:lnTo>
                    <a:pt x="375372" y="107594"/>
                  </a:lnTo>
                  <a:lnTo>
                    <a:pt x="379603" y="105176"/>
                  </a:lnTo>
                  <a:lnTo>
                    <a:pt x="424333" y="181943"/>
                  </a:lnTo>
                  <a:lnTo>
                    <a:pt x="420706" y="183757"/>
                  </a:lnTo>
                  <a:lnTo>
                    <a:pt x="416475" y="186174"/>
                  </a:lnTo>
                  <a:lnTo>
                    <a:pt x="412848" y="188592"/>
                  </a:lnTo>
                  <a:close/>
                </a:path>
                <a:path w="1533525" h="1533525">
                  <a:moveTo>
                    <a:pt x="375372" y="213375"/>
                  </a:moveTo>
                  <a:lnTo>
                    <a:pt x="323992" y="140840"/>
                  </a:lnTo>
                  <a:lnTo>
                    <a:pt x="336686" y="132377"/>
                  </a:lnTo>
                  <a:lnTo>
                    <a:pt x="386252" y="205517"/>
                  </a:lnTo>
                  <a:lnTo>
                    <a:pt x="375372" y="213375"/>
                  </a:lnTo>
                  <a:close/>
                </a:path>
                <a:path w="1533525" h="1533525">
                  <a:moveTo>
                    <a:pt x="339708" y="240576"/>
                  </a:moveTo>
                  <a:lnTo>
                    <a:pt x="283493" y="171667"/>
                  </a:lnTo>
                  <a:lnTo>
                    <a:pt x="287724" y="168645"/>
                  </a:lnTo>
                  <a:lnTo>
                    <a:pt x="291351" y="165018"/>
                  </a:lnTo>
                  <a:lnTo>
                    <a:pt x="295582" y="161996"/>
                  </a:lnTo>
                  <a:lnTo>
                    <a:pt x="349984" y="232114"/>
                  </a:lnTo>
                  <a:lnTo>
                    <a:pt x="346357" y="234532"/>
                  </a:lnTo>
                  <a:lnTo>
                    <a:pt x="343335" y="237554"/>
                  </a:lnTo>
                  <a:lnTo>
                    <a:pt x="339708" y="240576"/>
                  </a:lnTo>
                  <a:close/>
                </a:path>
                <a:path w="1533525" h="1533525">
                  <a:moveTo>
                    <a:pt x="305858" y="270195"/>
                  </a:moveTo>
                  <a:lnTo>
                    <a:pt x="245412" y="204913"/>
                  </a:lnTo>
                  <a:lnTo>
                    <a:pt x="250852" y="199473"/>
                  </a:lnTo>
                  <a:lnTo>
                    <a:pt x="256292" y="194637"/>
                  </a:lnTo>
                  <a:lnTo>
                    <a:pt x="315530" y="261128"/>
                  </a:lnTo>
                  <a:lnTo>
                    <a:pt x="310694" y="265359"/>
                  </a:lnTo>
                  <a:lnTo>
                    <a:pt x="305858" y="270195"/>
                  </a:lnTo>
                  <a:close/>
                </a:path>
                <a:path w="1533525" h="1533525">
                  <a:moveTo>
                    <a:pt x="278053" y="297396"/>
                  </a:moveTo>
                  <a:lnTo>
                    <a:pt x="213980" y="235740"/>
                  </a:lnTo>
                  <a:lnTo>
                    <a:pt x="224860" y="224860"/>
                  </a:lnTo>
                  <a:lnTo>
                    <a:pt x="287724" y="287724"/>
                  </a:lnTo>
                  <a:lnTo>
                    <a:pt x="278053" y="297396"/>
                  </a:lnTo>
                  <a:close/>
                </a:path>
                <a:path w="1533525" h="1533525">
                  <a:moveTo>
                    <a:pt x="248434" y="330641"/>
                  </a:moveTo>
                  <a:lnTo>
                    <a:pt x="180734" y="273217"/>
                  </a:lnTo>
                  <a:lnTo>
                    <a:pt x="183757" y="269590"/>
                  </a:lnTo>
                  <a:lnTo>
                    <a:pt x="186779" y="265359"/>
                  </a:lnTo>
                  <a:lnTo>
                    <a:pt x="190406" y="261732"/>
                  </a:lnTo>
                  <a:lnTo>
                    <a:pt x="256897" y="320365"/>
                  </a:lnTo>
                  <a:lnTo>
                    <a:pt x="253874" y="323388"/>
                  </a:lnTo>
                  <a:lnTo>
                    <a:pt x="250852" y="327015"/>
                  </a:lnTo>
                  <a:lnTo>
                    <a:pt x="248434" y="330641"/>
                  </a:lnTo>
                  <a:close/>
                </a:path>
                <a:path w="1533525" h="1533525">
                  <a:moveTo>
                    <a:pt x="220024" y="365700"/>
                  </a:moveTo>
                  <a:lnTo>
                    <a:pt x="148698" y="313112"/>
                  </a:lnTo>
                  <a:lnTo>
                    <a:pt x="149907" y="311298"/>
                  </a:lnTo>
                  <a:lnTo>
                    <a:pt x="151116" y="308881"/>
                  </a:lnTo>
                  <a:lnTo>
                    <a:pt x="152929" y="307067"/>
                  </a:lnTo>
                  <a:lnTo>
                    <a:pt x="157765" y="301023"/>
                  </a:lnTo>
                  <a:lnTo>
                    <a:pt x="228487" y="354820"/>
                  </a:lnTo>
                  <a:lnTo>
                    <a:pt x="224256" y="360260"/>
                  </a:lnTo>
                  <a:lnTo>
                    <a:pt x="221838" y="363887"/>
                  </a:lnTo>
                  <a:lnTo>
                    <a:pt x="220024" y="365700"/>
                  </a:lnTo>
                  <a:close/>
                </a:path>
                <a:path w="1533525" h="1533525">
                  <a:moveTo>
                    <a:pt x="195241" y="403177"/>
                  </a:moveTo>
                  <a:lnTo>
                    <a:pt x="120288" y="355424"/>
                  </a:lnTo>
                  <a:lnTo>
                    <a:pt x="123310" y="351193"/>
                  </a:lnTo>
                  <a:lnTo>
                    <a:pt x="125728" y="346962"/>
                  </a:lnTo>
                  <a:lnTo>
                    <a:pt x="128750" y="342731"/>
                  </a:lnTo>
                  <a:lnTo>
                    <a:pt x="202495" y="391692"/>
                  </a:lnTo>
                  <a:lnTo>
                    <a:pt x="200077" y="395319"/>
                  </a:lnTo>
                  <a:lnTo>
                    <a:pt x="197055" y="398946"/>
                  </a:lnTo>
                  <a:lnTo>
                    <a:pt x="195241" y="403177"/>
                  </a:lnTo>
                  <a:close/>
                </a:path>
                <a:path w="1533525" h="1533525">
                  <a:moveTo>
                    <a:pt x="172876" y="441863"/>
                  </a:moveTo>
                  <a:lnTo>
                    <a:pt x="94900" y="398946"/>
                  </a:lnTo>
                  <a:lnTo>
                    <a:pt x="102154" y="385647"/>
                  </a:lnTo>
                  <a:lnTo>
                    <a:pt x="178921" y="429773"/>
                  </a:lnTo>
                  <a:lnTo>
                    <a:pt x="172876" y="441863"/>
                  </a:lnTo>
                  <a:close/>
                </a:path>
                <a:path w="1533525" h="1533525">
                  <a:moveTo>
                    <a:pt x="151720" y="481153"/>
                  </a:moveTo>
                  <a:lnTo>
                    <a:pt x="71326" y="443676"/>
                  </a:lnTo>
                  <a:lnTo>
                    <a:pt x="73744" y="438840"/>
                  </a:lnTo>
                  <a:lnTo>
                    <a:pt x="75557" y="434609"/>
                  </a:lnTo>
                  <a:lnTo>
                    <a:pt x="77975" y="429773"/>
                  </a:lnTo>
                  <a:lnTo>
                    <a:pt x="157765" y="469064"/>
                  </a:lnTo>
                  <a:lnTo>
                    <a:pt x="155347" y="473295"/>
                  </a:lnTo>
                  <a:lnTo>
                    <a:pt x="153533" y="477526"/>
                  </a:lnTo>
                  <a:lnTo>
                    <a:pt x="151720" y="481153"/>
                  </a:lnTo>
                  <a:close/>
                </a:path>
                <a:path w="1533525" h="1533525">
                  <a:moveTo>
                    <a:pt x="134795" y="522861"/>
                  </a:moveTo>
                  <a:lnTo>
                    <a:pt x="51983" y="490824"/>
                  </a:lnTo>
                  <a:lnTo>
                    <a:pt x="57424" y="476317"/>
                  </a:lnTo>
                  <a:lnTo>
                    <a:pt x="139631" y="510167"/>
                  </a:lnTo>
                  <a:lnTo>
                    <a:pt x="136004" y="518630"/>
                  </a:lnTo>
                  <a:lnTo>
                    <a:pt x="134795" y="522861"/>
                  </a:lnTo>
                  <a:close/>
                </a:path>
                <a:path w="1533525" h="1533525">
                  <a:moveTo>
                    <a:pt x="119683" y="565778"/>
                  </a:moveTo>
                  <a:lnTo>
                    <a:pt x="35058" y="539181"/>
                  </a:lnTo>
                  <a:lnTo>
                    <a:pt x="39894" y="524674"/>
                  </a:lnTo>
                  <a:lnTo>
                    <a:pt x="123915" y="552480"/>
                  </a:lnTo>
                  <a:lnTo>
                    <a:pt x="119683" y="565778"/>
                  </a:lnTo>
                  <a:close/>
                </a:path>
                <a:path w="1533525" h="1533525">
                  <a:moveTo>
                    <a:pt x="89460" y="741072"/>
                  </a:moveTo>
                  <a:lnTo>
                    <a:pt x="604" y="738050"/>
                  </a:lnTo>
                  <a:lnTo>
                    <a:pt x="604" y="727774"/>
                  </a:lnTo>
                  <a:lnTo>
                    <a:pt x="1208" y="722938"/>
                  </a:lnTo>
                  <a:lnTo>
                    <a:pt x="90065" y="727774"/>
                  </a:lnTo>
                  <a:lnTo>
                    <a:pt x="90065" y="732610"/>
                  </a:lnTo>
                  <a:lnTo>
                    <a:pt x="89460" y="736841"/>
                  </a:lnTo>
                  <a:lnTo>
                    <a:pt x="89460" y="741072"/>
                  </a:lnTo>
                  <a:close/>
                </a:path>
                <a:path w="1533525" h="1533525">
                  <a:moveTo>
                    <a:pt x="92483" y="696342"/>
                  </a:moveTo>
                  <a:lnTo>
                    <a:pt x="4231" y="687275"/>
                  </a:lnTo>
                  <a:lnTo>
                    <a:pt x="6044" y="672163"/>
                  </a:lnTo>
                  <a:lnTo>
                    <a:pt x="94296" y="683044"/>
                  </a:lnTo>
                  <a:lnTo>
                    <a:pt x="92483" y="696342"/>
                  </a:lnTo>
                  <a:close/>
                </a:path>
                <a:path w="1533525" h="1533525">
                  <a:moveTo>
                    <a:pt x="576658" y="116057"/>
                  </a:moveTo>
                  <a:lnTo>
                    <a:pt x="551875" y="30827"/>
                  </a:lnTo>
                  <a:lnTo>
                    <a:pt x="556711" y="29014"/>
                  </a:lnTo>
                  <a:lnTo>
                    <a:pt x="566382" y="26596"/>
                  </a:lnTo>
                  <a:lnTo>
                    <a:pt x="589352" y="112430"/>
                  </a:lnTo>
                  <a:lnTo>
                    <a:pt x="576658" y="116057"/>
                  </a:lnTo>
                  <a:close/>
                </a:path>
                <a:path w="1533525" h="1533525">
                  <a:moveTo>
                    <a:pt x="766460" y="88856"/>
                  </a:moveTo>
                  <a:lnTo>
                    <a:pt x="753162" y="88856"/>
                  </a:lnTo>
                  <a:lnTo>
                    <a:pt x="751348" y="0"/>
                  </a:lnTo>
                  <a:lnTo>
                    <a:pt x="766460" y="0"/>
                  </a:lnTo>
                  <a:lnTo>
                    <a:pt x="766460" y="88856"/>
                  </a:lnTo>
                  <a:close/>
                </a:path>
                <a:path w="1533525" h="1533525">
                  <a:moveTo>
                    <a:pt x="663701" y="96714"/>
                  </a:moveTo>
                  <a:lnTo>
                    <a:pt x="650403" y="9066"/>
                  </a:lnTo>
                  <a:lnTo>
                    <a:pt x="665514" y="6649"/>
                  </a:lnTo>
                  <a:lnTo>
                    <a:pt x="676999" y="94900"/>
                  </a:lnTo>
                  <a:lnTo>
                    <a:pt x="663701" y="96714"/>
                  </a:lnTo>
                  <a:close/>
                </a:path>
                <a:path w="1533525" h="1533525">
                  <a:moveTo>
                    <a:pt x="619575" y="104572"/>
                  </a:moveTo>
                  <a:lnTo>
                    <a:pt x="600232" y="18133"/>
                  </a:lnTo>
                  <a:lnTo>
                    <a:pt x="605068" y="17529"/>
                  </a:lnTo>
                  <a:lnTo>
                    <a:pt x="610508" y="16320"/>
                  </a:lnTo>
                  <a:lnTo>
                    <a:pt x="615344" y="15111"/>
                  </a:lnTo>
                  <a:lnTo>
                    <a:pt x="632873" y="101549"/>
                  </a:lnTo>
                  <a:lnTo>
                    <a:pt x="628642" y="102758"/>
                  </a:lnTo>
                  <a:lnTo>
                    <a:pt x="623806" y="103363"/>
                  </a:lnTo>
                  <a:lnTo>
                    <a:pt x="619575" y="104572"/>
                  </a:lnTo>
                  <a:close/>
                </a:path>
                <a:path w="1533525" h="1533525">
                  <a:moveTo>
                    <a:pt x="707827" y="91274"/>
                  </a:moveTo>
                  <a:lnTo>
                    <a:pt x="700573" y="3022"/>
                  </a:lnTo>
                  <a:lnTo>
                    <a:pt x="708431" y="2417"/>
                  </a:lnTo>
                  <a:lnTo>
                    <a:pt x="715080" y="1208"/>
                  </a:lnTo>
                  <a:lnTo>
                    <a:pt x="721125" y="90065"/>
                  </a:lnTo>
                  <a:lnTo>
                    <a:pt x="707827" y="91274"/>
                  </a:lnTo>
                  <a:close/>
                </a:path>
                <a:path w="1533525" h="1533525">
                  <a:moveTo>
                    <a:pt x="1023357" y="139026"/>
                  </a:moveTo>
                  <a:lnTo>
                    <a:pt x="1019126" y="137213"/>
                  </a:lnTo>
                  <a:lnTo>
                    <a:pt x="1014894" y="136004"/>
                  </a:lnTo>
                  <a:lnTo>
                    <a:pt x="1010663" y="134190"/>
                  </a:lnTo>
                  <a:lnTo>
                    <a:pt x="1042700" y="51379"/>
                  </a:lnTo>
                  <a:lnTo>
                    <a:pt x="1057207" y="56819"/>
                  </a:lnTo>
                  <a:lnTo>
                    <a:pt x="1023357" y="139026"/>
                  </a:lnTo>
                  <a:close/>
                </a:path>
                <a:path w="1533525" h="1533525">
                  <a:moveTo>
                    <a:pt x="1064461" y="157765"/>
                  </a:moveTo>
                  <a:lnTo>
                    <a:pt x="1060229" y="155347"/>
                  </a:lnTo>
                  <a:lnTo>
                    <a:pt x="1055998" y="153533"/>
                  </a:lnTo>
                  <a:lnTo>
                    <a:pt x="1052371" y="151720"/>
                  </a:lnTo>
                  <a:lnTo>
                    <a:pt x="1089848" y="71326"/>
                  </a:lnTo>
                  <a:lnTo>
                    <a:pt x="1094684" y="73744"/>
                  </a:lnTo>
                  <a:lnTo>
                    <a:pt x="1098915" y="75557"/>
                  </a:lnTo>
                  <a:lnTo>
                    <a:pt x="1103751" y="77975"/>
                  </a:lnTo>
                  <a:lnTo>
                    <a:pt x="1064461" y="157765"/>
                  </a:lnTo>
                  <a:close/>
                </a:path>
                <a:path w="1533525" h="1533525">
                  <a:moveTo>
                    <a:pt x="1103751" y="178316"/>
                  </a:moveTo>
                  <a:lnTo>
                    <a:pt x="1091661" y="172272"/>
                  </a:lnTo>
                  <a:lnTo>
                    <a:pt x="1134578" y="94296"/>
                  </a:lnTo>
                  <a:lnTo>
                    <a:pt x="1147877" y="101549"/>
                  </a:lnTo>
                  <a:lnTo>
                    <a:pt x="1103751" y="178316"/>
                  </a:lnTo>
                  <a:close/>
                </a:path>
                <a:path w="1533525" h="1533525">
                  <a:moveTo>
                    <a:pt x="1141832" y="202495"/>
                  </a:moveTo>
                  <a:lnTo>
                    <a:pt x="1138205" y="200077"/>
                  </a:lnTo>
                  <a:lnTo>
                    <a:pt x="1134578" y="197055"/>
                  </a:lnTo>
                  <a:lnTo>
                    <a:pt x="1130347" y="195241"/>
                  </a:lnTo>
                  <a:lnTo>
                    <a:pt x="1178100" y="120288"/>
                  </a:lnTo>
                  <a:lnTo>
                    <a:pt x="1182331" y="123310"/>
                  </a:lnTo>
                  <a:lnTo>
                    <a:pt x="1186562" y="125728"/>
                  </a:lnTo>
                  <a:lnTo>
                    <a:pt x="1190794" y="128750"/>
                  </a:lnTo>
                  <a:lnTo>
                    <a:pt x="1141832" y="202495"/>
                  </a:lnTo>
                  <a:close/>
                </a:path>
                <a:path w="1533525" h="1533525">
                  <a:moveTo>
                    <a:pt x="1178704" y="228487"/>
                  </a:moveTo>
                  <a:lnTo>
                    <a:pt x="1173264" y="224256"/>
                  </a:lnTo>
                  <a:lnTo>
                    <a:pt x="1169637" y="221838"/>
                  </a:lnTo>
                  <a:lnTo>
                    <a:pt x="1167824" y="220024"/>
                  </a:lnTo>
                  <a:lnTo>
                    <a:pt x="1220412" y="148698"/>
                  </a:lnTo>
                  <a:lnTo>
                    <a:pt x="1222226" y="149907"/>
                  </a:lnTo>
                  <a:lnTo>
                    <a:pt x="1224643" y="151116"/>
                  </a:lnTo>
                  <a:lnTo>
                    <a:pt x="1226457" y="152929"/>
                  </a:lnTo>
                  <a:lnTo>
                    <a:pt x="1232501" y="157765"/>
                  </a:lnTo>
                  <a:lnTo>
                    <a:pt x="1178704" y="228487"/>
                  </a:lnTo>
                  <a:close/>
                </a:path>
                <a:path w="1533525" h="1533525">
                  <a:moveTo>
                    <a:pt x="1213159" y="256897"/>
                  </a:moveTo>
                  <a:lnTo>
                    <a:pt x="1210136" y="253874"/>
                  </a:lnTo>
                  <a:lnTo>
                    <a:pt x="1206510" y="250852"/>
                  </a:lnTo>
                  <a:lnTo>
                    <a:pt x="1202883" y="248434"/>
                  </a:lnTo>
                  <a:lnTo>
                    <a:pt x="1260307" y="180734"/>
                  </a:lnTo>
                  <a:lnTo>
                    <a:pt x="1263934" y="183757"/>
                  </a:lnTo>
                  <a:lnTo>
                    <a:pt x="1268165" y="186779"/>
                  </a:lnTo>
                  <a:lnTo>
                    <a:pt x="1271792" y="190406"/>
                  </a:lnTo>
                  <a:lnTo>
                    <a:pt x="1213159" y="256897"/>
                  </a:lnTo>
                  <a:close/>
                </a:path>
                <a:path w="1533525" h="1533525">
                  <a:moveTo>
                    <a:pt x="1245800" y="287724"/>
                  </a:moveTo>
                  <a:lnTo>
                    <a:pt x="1236128" y="278053"/>
                  </a:lnTo>
                  <a:lnTo>
                    <a:pt x="1297784" y="213980"/>
                  </a:lnTo>
                  <a:lnTo>
                    <a:pt x="1308664" y="224860"/>
                  </a:lnTo>
                  <a:lnTo>
                    <a:pt x="1245800" y="287724"/>
                  </a:lnTo>
                  <a:close/>
                </a:path>
                <a:path w="1533525" h="1533525">
                  <a:moveTo>
                    <a:pt x="1272396" y="315530"/>
                  </a:moveTo>
                  <a:lnTo>
                    <a:pt x="1268165" y="310694"/>
                  </a:lnTo>
                  <a:lnTo>
                    <a:pt x="1263329" y="305858"/>
                  </a:lnTo>
                  <a:lnTo>
                    <a:pt x="1328611" y="245412"/>
                  </a:lnTo>
                  <a:lnTo>
                    <a:pt x="1334051" y="250852"/>
                  </a:lnTo>
                  <a:lnTo>
                    <a:pt x="1338887" y="256292"/>
                  </a:lnTo>
                  <a:lnTo>
                    <a:pt x="1272396" y="315530"/>
                  </a:lnTo>
                  <a:close/>
                </a:path>
                <a:path w="1533525" h="1533525">
                  <a:moveTo>
                    <a:pt x="1301410" y="349984"/>
                  </a:moveTo>
                  <a:lnTo>
                    <a:pt x="1298993" y="346357"/>
                  </a:lnTo>
                  <a:lnTo>
                    <a:pt x="1295970" y="343335"/>
                  </a:lnTo>
                  <a:lnTo>
                    <a:pt x="1292948" y="339708"/>
                  </a:lnTo>
                  <a:lnTo>
                    <a:pt x="1361857" y="283493"/>
                  </a:lnTo>
                  <a:lnTo>
                    <a:pt x="1364879" y="287724"/>
                  </a:lnTo>
                  <a:lnTo>
                    <a:pt x="1368506" y="291351"/>
                  </a:lnTo>
                  <a:lnTo>
                    <a:pt x="1371528" y="295582"/>
                  </a:lnTo>
                  <a:lnTo>
                    <a:pt x="1301410" y="349984"/>
                  </a:lnTo>
                  <a:close/>
                </a:path>
                <a:path w="1533525" h="1533525">
                  <a:moveTo>
                    <a:pt x="1328007" y="386252"/>
                  </a:moveTo>
                  <a:lnTo>
                    <a:pt x="1320149" y="374767"/>
                  </a:lnTo>
                  <a:lnTo>
                    <a:pt x="1392685" y="323388"/>
                  </a:lnTo>
                  <a:lnTo>
                    <a:pt x="1401147" y="336081"/>
                  </a:lnTo>
                  <a:lnTo>
                    <a:pt x="1328007" y="386252"/>
                  </a:lnTo>
                  <a:close/>
                </a:path>
                <a:path w="1533525" h="1533525">
                  <a:moveTo>
                    <a:pt x="1351581" y="424333"/>
                  </a:moveTo>
                  <a:lnTo>
                    <a:pt x="1349767" y="420706"/>
                  </a:lnTo>
                  <a:lnTo>
                    <a:pt x="1347350" y="416475"/>
                  </a:lnTo>
                  <a:lnTo>
                    <a:pt x="1344932" y="412848"/>
                  </a:lnTo>
                  <a:lnTo>
                    <a:pt x="1420490" y="366305"/>
                  </a:lnTo>
                  <a:lnTo>
                    <a:pt x="1423512" y="370536"/>
                  </a:lnTo>
                  <a:lnTo>
                    <a:pt x="1425930" y="375372"/>
                  </a:lnTo>
                  <a:lnTo>
                    <a:pt x="1428348" y="379603"/>
                  </a:lnTo>
                  <a:lnTo>
                    <a:pt x="1351581" y="424333"/>
                  </a:lnTo>
                  <a:close/>
                </a:path>
                <a:path w="1533525" h="1533525">
                  <a:moveTo>
                    <a:pt x="1373342" y="463623"/>
                  </a:moveTo>
                  <a:lnTo>
                    <a:pt x="1370319" y="457579"/>
                  </a:lnTo>
                  <a:lnTo>
                    <a:pt x="1366693" y="451534"/>
                  </a:lnTo>
                  <a:lnTo>
                    <a:pt x="1445273" y="410431"/>
                  </a:lnTo>
                  <a:lnTo>
                    <a:pt x="1452526" y="423729"/>
                  </a:lnTo>
                  <a:lnTo>
                    <a:pt x="1373342" y="463623"/>
                  </a:lnTo>
                  <a:close/>
                </a:path>
                <a:path w="1533525" h="1533525">
                  <a:moveTo>
                    <a:pt x="1392080" y="504727"/>
                  </a:moveTo>
                  <a:lnTo>
                    <a:pt x="1388453" y="496264"/>
                  </a:lnTo>
                  <a:lnTo>
                    <a:pt x="1386640" y="492638"/>
                  </a:lnTo>
                  <a:lnTo>
                    <a:pt x="1467638" y="456370"/>
                  </a:lnTo>
                  <a:lnTo>
                    <a:pt x="1469451" y="461206"/>
                  </a:lnTo>
                  <a:lnTo>
                    <a:pt x="1471869" y="465437"/>
                  </a:lnTo>
                  <a:lnTo>
                    <a:pt x="1473683" y="470272"/>
                  </a:lnTo>
                  <a:lnTo>
                    <a:pt x="1392080" y="504727"/>
                  </a:lnTo>
                  <a:close/>
                </a:path>
                <a:path w="1533525" h="1533525">
                  <a:moveTo>
                    <a:pt x="1407796" y="546435"/>
                  </a:moveTo>
                  <a:lnTo>
                    <a:pt x="1403565" y="533741"/>
                  </a:lnTo>
                  <a:lnTo>
                    <a:pt x="1486981" y="502913"/>
                  </a:lnTo>
                  <a:lnTo>
                    <a:pt x="1491817" y="517421"/>
                  </a:lnTo>
                  <a:lnTo>
                    <a:pt x="1407796" y="546435"/>
                  </a:lnTo>
                  <a:close/>
                </a:path>
                <a:path w="1533525" h="1533525">
                  <a:moveTo>
                    <a:pt x="938732" y="110616"/>
                  </a:moveTo>
                  <a:lnTo>
                    <a:pt x="934501" y="109407"/>
                  </a:lnTo>
                  <a:lnTo>
                    <a:pt x="929665" y="108803"/>
                  </a:lnTo>
                  <a:lnTo>
                    <a:pt x="925434" y="107594"/>
                  </a:lnTo>
                  <a:lnTo>
                    <a:pt x="945986" y="21156"/>
                  </a:lnTo>
                  <a:lnTo>
                    <a:pt x="955657" y="23574"/>
                  </a:lnTo>
                  <a:lnTo>
                    <a:pt x="961097" y="24783"/>
                  </a:lnTo>
                  <a:lnTo>
                    <a:pt x="938732" y="110616"/>
                  </a:lnTo>
                  <a:close/>
                </a:path>
                <a:path w="1533525" h="1533525">
                  <a:moveTo>
                    <a:pt x="894606" y="101549"/>
                  </a:moveTo>
                  <a:lnTo>
                    <a:pt x="887957" y="100341"/>
                  </a:lnTo>
                  <a:lnTo>
                    <a:pt x="885539" y="99736"/>
                  </a:lnTo>
                  <a:lnTo>
                    <a:pt x="883726" y="99736"/>
                  </a:lnTo>
                  <a:lnTo>
                    <a:pt x="881308" y="99132"/>
                  </a:lnTo>
                  <a:lnTo>
                    <a:pt x="896420" y="11484"/>
                  </a:lnTo>
                  <a:lnTo>
                    <a:pt x="898837" y="12089"/>
                  </a:lnTo>
                  <a:lnTo>
                    <a:pt x="901255" y="12089"/>
                  </a:lnTo>
                  <a:lnTo>
                    <a:pt x="903673" y="12693"/>
                  </a:lnTo>
                  <a:lnTo>
                    <a:pt x="911531" y="14507"/>
                  </a:lnTo>
                  <a:lnTo>
                    <a:pt x="894606" y="101549"/>
                  </a:lnTo>
                  <a:close/>
                </a:path>
                <a:path w="1533525" h="1533525">
                  <a:moveTo>
                    <a:pt x="850480" y="94296"/>
                  </a:moveTo>
                  <a:lnTo>
                    <a:pt x="837182" y="92482"/>
                  </a:lnTo>
                  <a:lnTo>
                    <a:pt x="846249" y="4231"/>
                  </a:lnTo>
                  <a:lnTo>
                    <a:pt x="861361" y="6044"/>
                  </a:lnTo>
                  <a:lnTo>
                    <a:pt x="850480" y="94296"/>
                  </a:lnTo>
                  <a:close/>
                </a:path>
                <a:path w="1533525" h="1533525">
                  <a:moveTo>
                    <a:pt x="805146" y="90065"/>
                  </a:moveTo>
                  <a:lnTo>
                    <a:pt x="800914" y="89460"/>
                  </a:lnTo>
                  <a:lnTo>
                    <a:pt x="791847" y="89460"/>
                  </a:lnTo>
                  <a:lnTo>
                    <a:pt x="794870" y="604"/>
                  </a:lnTo>
                  <a:lnTo>
                    <a:pt x="805146" y="604"/>
                  </a:lnTo>
                  <a:lnTo>
                    <a:pt x="809981" y="1208"/>
                  </a:lnTo>
                  <a:lnTo>
                    <a:pt x="805146" y="90065"/>
                  </a:lnTo>
                  <a:close/>
                </a:path>
                <a:path w="1533525" h="1533525">
                  <a:moveTo>
                    <a:pt x="981045" y="123310"/>
                  </a:moveTo>
                  <a:lnTo>
                    <a:pt x="968351" y="119079"/>
                  </a:lnTo>
                  <a:lnTo>
                    <a:pt x="994947" y="34454"/>
                  </a:lnTo>
                  <a:lnTo>
                    <a:pt x="1009454" y="39290"/>
                  </a:lnTo>
                  <a:lnTo>
                    <a:pt x="981045" y="123310"/>
                  </a:lnTo>
                  <a:close/>
                </a:path>
                <a:path w="1533525" h="1533525">
                  <a:moveTo>
                    <a:pt x="1431370" y="632873"/>
                  </a:moveTo>
                  <a:lnTo>
                    <a:pt x="1430766" y="628642"/>
                  </a:lnTo>
                  <a:lnTo>
                    <a:pt x="1429557" y="623806"/>
                  </a:lnTo>
                  <a:lnTo>
                    <a:pt x="1428952" y="619575"/>
                  </a:lnTo>
                  <a:lnTo>
                    <a:pt x="1515391" y="600232"/>
                  </a:lnTo>
                  <a:lnTo>
                    <a:pt x="1515995" y="605068"/>
                  </a:lnTo>
                  <a:lnTo>
                    <a:pt x="1517204" y="610508"/>
                  </a:lnTo>
                  <a:lnTo>
                    <a:pt x="1518413" y="615344"/>
                  </a:lnTo>
                  <a:lnTo>
                    <a:pt x="1431370" y="632873"/>
                  </a:lnTo>
                  <a:close/>
                </a:path>
                <a:path w="1533525" h="1533525">
                  <a:moveTo>
                    <a:pt x="1421094" y="589352"/>
                  </a:moveTo>
                  <a:lnTo>
                    <a:pt x="1419885" y="585121"/>
                  </a:lnTo>
                  <a:lnTo>
                    <a:pt x="1418676" y="580285"/>
                  </a:lnTo>
                  <a:lnTo>
                    <a:pt x="1417467" y="576658"/>
                  </a:lnTo>
                  <a:lnTo>
                    <a:pt x="1502697" y="551875"/>
                  </a:lnTo>
                  <a:lnTo>
                    <a:pt x="1504510" y="556711"/>
                  </a:lnTo>
                  <a:lnTo>
                    <a:pt x="1506928" y="566382"/>
                  </a:lnTo>
                  <a:lnTo>
                    <a:pt x="1421094" y="589352"/>
                  </a:lnTo>
                  <a:close/>
                </a:path>
                <a:path w="1533525" h="1533525">
                  <a:moveTo>
                    <a:pt x="1438624" y="676999"/>
                  </a:moveTo>
                  <a:lnTo>
                    <a:pt x="1436810" y="663701"/>
                  </a:lnTo>
                  <a:lnTo>
                    <a:pt x="1524458" y="650403"/>
                  </a:lnTo>
                  <a:lnTo>
                    <a:pt x="1526876" y="665514"/>
                  </a:lnTo>
                  <a:lnTo>
                    <a:pt x="1438624" y="676999"/>
                  </a:lnTo>
                  <a:close/>
                </a:path>
                <a:path w="1533525" h="1533525">
                  <a:moveTo>
                    <a:pt x="1533525" y="766460"/>
                  </a:moveTo>
                  <a:lnTo>
                    <a:pt x="1444668" y="766460"/>
                  </a:lnTo>
                  <a:lnTo>
                    <a:pt x="1444668" y="753162"/>
                  </a:lnTo>
                  <a:lnTo>
                    <a:pt x="1533525" y="751348"/>
                  </a:lnTo>
                  <a:lnTo>
                    <a:pt x="1533525" y="766460"/>
                  </a:lnTo>
                  <a:close/>
                </a:path>
                <a:path w="1533525" h="1533525">
                  <a:moveTo>
                    <a:pt x="1443460" y="721729"/>
                  </a:moveTo>
                  <a:lnTo>
                    <a:pt x="1442910" y="715685"/>
                  </a:lnTo>
                  <a:lnTo>
                    <a:pt x="1442855" y="707222"/>
                  </a:lnTo>
                  <a:lnTo>
                    <a:pt x="1531107" y="699969"/>
                  </a:lnTo>
                  <a:lnTo>
                    <a:pt x="1532316" y="715685"/>
                  </a:lnTo>
                  <a:lnTo>
                    <a:pt x="1443460" y="721729"/>
                  </a:lnTo>
                  <a:close/>
                </a:path>
              </a:pathLst>
            </a:custGeom>
            <a:solidFill>
              <a:srgbClr val="94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9850" y="2585287"/>
              <a:ext cx="819150" cy="4559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800" b="1" spc="-20">
                  <a:solidFill>
                    <a:srgbClr val="943737"/>
                  </a:solidFill>
                  <a:latin typeface="Consolas"/>
                  <a:cs typeface="Consolas"/>
                </a:rPr>
                <a:t>ENTI</a:t>
              </a:r>
              <a:endParaRPr sz="2800">
                <a:latin typeface="Consolas"/>
                <a:cs typeface="Consolas"/>
              </a:endParaRPr>
            </a:p>
          </p:txBody>
        </p:sp>
        <p:sp>
          <p:nvSpPr>
            <p:cNvPr id="8" name="object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5054" y="2321516"/>
              <a:ext cx="927100" cy="9893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6300" b="1" spc="-25">
                  <a:solidFill>
                    <a:schemeClr val="tx1"/>
                  </a:solidFill>
                  <a:latin typeface="Arial"/>
                  <a:cs typeface="Arial"/>
                </a:rPr>
                <a:t>12</a:t>
              </a:r>
              <a:endParaRPr sz="63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51" y="7400663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1476705" y="1057207"/>
                  </a:moveTo>
                  <a:lnTo>
                    <a:pt x="1394498" y="1023357"/>
                  </a:lnTo>
                  <a:lnTo>
                    <a:pt x="1395707" y="1019126"/>
                  </a:lnTo>
                  <a:lnTo>
                    <a:pt x="1399334" y="1010663"/>
                  </a:lnTo>
                  <a:lnTo>
                    <a:pt x="1482145" y="1042700"/>
                  </a:lnTo>
                  <a:lnTo>
                    <a:pt x="1476705" y="1057207"/>
                  </a:lnTo>
                  <a:close/>
                </a:path>
                <a:path w="1533525" h="1533525">
                  <a:moveTo>
                    <a:pt x="1455549" y="1103751"/>
                  </a:moveTo>
                  <a:lnTo>
                    <a:pt x="1375759" y="1064461"/>
                  </a:lnTo>
                  <a:lnTo>
                    <a:pt x="1378177" y="1060229"/>
                  </a:lnTo>
                  <a:lnTo>
                    <a:pt x="1379991" y="1055998"/>
                  </a:lnTo>
                  <a:lnTo>
                    <a:pt x="1381804" y="1052371"/>
                  </a:lnTo>
                  <a:lnTo>
                    <a:pt x="1462198" y="1089848"/>
                  </a:lnTo>
                  <a:lnTo>
                    <a:pt x="1459780" y="1094684"/>
                  </a:lnTo>
                  <a:lnTo>
                    <a:pt x="1457967" y="1098915"/>
                  </a:lnTo>
                  <a:lnTo>
                    <a:pt x="1455549" y="1103751"/>
                  </a:lnTo>
                  <a:close/>
                </a:path>
                <a:path w="1533525" h="1533525">
                  <a:moveTo>
                    <a:pt x="1431975" y="1147877"/>
                  </a:moveTo>
                  <a:lnTo>
                    <a:pt x="1355208" y="1103751"/>
                  </a:lnTo>
                  <a:lnTo>
                    <a:pt x="1361252" y="1091661"/>
                  </a:lnTo>
                  <a:lnTo>
                    <a:pt x="1439228" y="1134578"/>
                  </a:lnTo>
                  <a:lnTo>
                    <a:pt x="1431975" y="1147877"/>
                  </a:lnTo>
                  <a:close/>
                </a:path>
                <a:path w="1533525" h="1533525">
                  <a:moveTo>
                    <a:pt x="1404774" y="1190794"/>
                  </a:moveTo>
                  <a:lnTo>
                    <a:pt x="1331029" y="1141832"/>
                  </a:lnTo>
                  <a:lnTo>
                    <a:pt x="1333447" y="1138205"/>
                  </a:lnTo>
                  <a:lnTo>
                    <a:pt x="1336469" y="1134578"/>
                  </a:lnTo>
                  <a:lnTo>
                    <a:pt x="1338283" y="1130347"/>
                  </a:lnTo>
                  <a:lnTo>
                    <a:pt x="1413236" y="1178100"/>
                  </a:lnTo>
                  <a:lnTo>
                    <a:pt x="1410214" y="1182331"/>
                  </a:lnTo>
                  <a:lnTo>
                    <a:pt x="1407796" y="1186562"/>
                  </a:lnTo>
                  <a:lnTo>
                    <a:pt x="1404774" y="1190794"/>
                  </a:lnTo>
                  <a:close/>
                </a:path>
                <a:path w="1533525" h="1533525">
                  <a:moveTo>
                    <a:pt x="1375759" y="1232501"/>
                  </a:moveTo>
                  <a:lnTo>
                    <a:pt x="1305037" y="1178704"/>
                  </a:lnTo>
                  <a:lnTo>
                    <a:pt x="1309268" y="1173264"/>
                  </a:lnTo>
                  <a:lnTo>
                    <a:pt x="1311686" y="1169637"/>
                  </a:lnTo>
                  <a:lnTo>
                    <a:pt x="1313500" y="1167824"/>
                  </a:lnTo>
                  <a:lnTo>
                    <a:pt x="1384826" y="1220412"/>
                  </a:lnTo>
                  <a:lnTo>
                    <a:pt x="1383618" y="1222226"/>
                  </a:lnTo>
                  <a:lnTo>
                    <a:pt x="1382409" y="1224643"/>
                  </a:lnTo>
                  <a:lnTo>
                    <a:pt x="1380595" y="1226457"/>
                  </a:lnTo>
                  <a:lnTo>
                    <a:pt x="1375759" y="1232501"/>
                  </a:lnTo>
                  <a:close/>
                </a:path>
                <a:path w="1533525" h="1533525">
                  <a:moveTo>
                    <a:pt x="1343118" y="1271792"/>
                  </a:moveTo>
                  <a:lnTo>
                    <a:pt x="1276627" y="1213159"/>
                  </a:lnTo>
                  <a:lnTo>
                    <a:pt x="1279650" y="1209532"/>
                  </a:lnTo>
                  <a:lnTo>
                    <a:pt x="1282672" y="1206510"/>
                  </a:lnTo>
                  <a:lnTo>
                    <a:pt x="1285090" y="1202883"/>
                  </a:lnTo>
                  <a:lnTo>
                    <a:pt x="1352790" y="1260307"/>
                  </a:lnTo>
                  <a:lnTo>
                    <a:pt x="1349768" y="1263934"/>
                  </a:lnTo>
                  <a:lnTo>
                    <a:pt x="1346745" y="1268165"/>
                  </a:lnTo>
                  <a:lnTo>
                    <a:pt x="1343118" y="1271792"/>
                  </a:lnTo>
                  <a:close/>
                </a:path>
                <a:path w="1533525" h="1533525">
                  <a:moveTo>
                    <a:pt x="1308664" y="1308664"/>
                  </a:moveTo>
                  <a:lnTo>
                    <a:pt x="1245800" y="1245800"/>
                  </a:lnTo>
                  <a:lnTo>
                    <a:pt x="1255471" y="1236128"/>
                  </a:lnTo>
                  <a:lnTo>
                    <a:pt x="1319544" y="1297784"/>
                  </a:lnTo>
                  <a:lnTo>
                    <a:pt x="1308664" y="1308664"/>
                  </a:lnTo>
                  <a:close/>
                </a:path>
                <a:path w="1533525" h="1533525">
                  <a:moveTo>
                    <a:pt x="1277232" y="1338887"/>
                  </a:moveTo>
                  <a:lnTo>
                    <a:pt x="1217994" y="1272396"/>
                  </a:lnTo>
                  <a:lnTo>
                    <a:pt x="1222830" y="1268165"/>
                  </a:lnTo>
                  <a:lnTo>
                    <a:pt x="1227666" y="1263329"/>
                  </a:lnTo>
                  <a:lnTo>
                    <a:pt x="1288112" y="1328611"/>
                  </a:lnTo>
                  <a:lnTo>
                    <a:pt x="1282672" y="1334051"/>
                  </a:lnTo>
                  <a:lnTo>
                    <a:pt x="1277232" y="1338887"/>
                  </a:lnTo>
                  <a:close/>
                </a:path>
                <a:path w="1533525" h="1533525">
                  <a:moveTo>
                    <a:pt x="1237942" y="1371528"/>
                  </a:moveTo>
                  <a:lnTo>
                    <a:pt x="1183540" y="1301410"/>
                  </a:lnTo>
                  <a:lnTo>
                    <a:pt x="1187167" y="1298388"/>
                  </a:lnTo>
                  <a:lnTo>
                    <a:pt x="1190189" y="1295970"/>
                  </a:lnTo>
                  <a:lnTo>
                    <a:pt x="1193816" y="1292948"/>
                  </a:lnTo>
                  <a:lnTo>
                    <a:pt x="1250031" y="1361857"/>
                  </a:lnTo>
                  <a:lnTo>
                    <a:pt x="1245800" y="1364879"/>
                  </a:lnTo>
                  <a:lnTo>
                    <a:pt x="1242173" y="1368506"/>
                  </a:lnTo>
                  <a:lnTo>
                    <a:pt x="1237942" y="1371528"/>
                  </a:lnTo>
                  <a:close/>
                </a:path>
                <a:path w="1533525" h="1533525">
                  <a:moveTo>
                    <a:pt x="1197443" y="1401147"/>
                  </a:moveTo>
                  <a:lnTo>
                    <a:pt x="1147272" y="1328007"/>
                  </a:lnTo>
                  <a:lnTo>
                    <a:pt x="1158757" y="1320149"/>
                  </a:lnTo>
                  <a:lnTo>
                    <a:pt x="1210136" y="1392685"/>
                  </a:lnTo>
                  <a:lnTo>
                    <a:pt x="1197443" y="1401147"/>
                  </a:lnTo>
                  <a:close/>
                </a:path>
                <a:path w="1533525" h="1533525">
                  <a:moveTo>
                    <a:pt x="1153921" y="1428348"/>
                  </a:moveTo>
                  <a:lnTo>
                    <a:pt x="1109191" y="1351581"/>
                  </a:lnTo>
                  <a:lnTo>
                    <a:pt x="1112818" y="1349163"/>
                  </a:lnTo>
                  <a:lnTo>
                    <a:pt x="1117049" y="1347350"/>
                  </a:lnTo>
                  <a:lnTo>
                    <a:pt x="1120676" y="1344932"/>
                  </a:lnTo>
                  <a:lnTo>
                    <a:pt x="1167219" y="1420490"/>
                  </a:lnTo>
                  <a:lnTo>
                    <a:pt x="1162988" y="1423512"/>
                  </a:lnTo>
                  <a:lnTo>
                    <a:pt x="1158152" y="1425930"/>
                  </a:lnTo>
                  <a:lnTo>
                    <a:pt x="1153921" y="1428348"/>
                  </a:lnTo>
                  <a:close/>
                </a:path>
                <a:path w="1533525" h="1533525">
                  <a:moveTo>
                    <a:pt x="1109795" y="1452526"/>
                  </a:moveTo>
                  <a:lnTo>
                    <a:pt x="1069901" y="1373342"/>
                  </a:lnTo>
                  <a:lnTo>
                    <a:pt x="1075945" y="1370319"/>
                  </a:lnTo>
                  <a:lnTo>
                    <a:pt x="1081990" y="1366693"/>
                  </a:lnTo>
                  <a:lnTo>
                    <a:pt x="1123094" y="1445273"/>
                  </a:lnTo>
                  <a:lnTo>
                    <a:pt x="1109795" y="1452526"/>
                  </a:lnTo>
                  <a:close/>
                </a:path>
                <a:path w="1533525" h="1533525">
                  <a:moveTo>
                    <a:pt x="1063252" y="1473683"/>
                  </a:moveTo>
                  <a:lnTo>
                    <a:pt x="1028797" y="1392080"/>
                  </a:lnTo>
                  <a:lnTo>
                    <a:pt x="1037260" y="1388453"/>
                  </a:lnTo>
                  <a:lnTo>
                    <a:pt x="1040886" y="1386640"/>
                  </a:lnTo>
                  <a:lnTo>
                    <a:pt x="1077154" y="1467638"/>
                  </a:lnTo>
                  <a:lnTo>
                    <a:pt x="1072319" y="1469451"/>
                  </a:lnTo>
                  <a:lnTo>
                    <a:pt x="1068087" y="1471869"/>
                  </a:lnTo>
                  <a:lnTo>
                    <a:pt x="1063252" y="1473683"/>
                  </a:lnTo>
                  <a:close/>
                </a:path>
                <a:path w="1533525" h="1533525">
                  <a:moveTo>
                    <a:pt x="1016103" y="1491816"/>
                  </a:moveTo>
                  <a:lnTo>
                    <a:pt x="987089" y="1407796"/>
                  </a:lnTo>
                  <a:lnTo>
                    <a:pt x="999783" y="1403565"/>
                  </a:lnTo>
                  <a:lnTo>
                    <a:pt x="1030610" y="1486981"/>
                  </a:lnTo>
                  <a:lnTo>
                    <a:pt x="1016103" y="1491816"/>
                  </a:lnTo>
                  <a:close/>
                </a:path>
                <a:path w="1533525" h="1533525">
                  <a:moveTo>
                    <a:pt x="1508742" y="960493"/>
                  </a:moveTo>
                  <a:lnTo>
                    <a:pt x="1422908" y="938128"/>
                  </a:lnTo>
                  <a:lnTo>
                    <a:pt x="1424117" y="933896"/>
                  </a:lnTo>
                  <a:lnTo>
                    <a:pt x="1424721" y="929665"/>
                  </a:lnTo>
                  <a:lnTo>
                    <a:pt x="1425930" y="924829"/>
                  </a:lnTo>
                  <a:lnTo>
                    <a:pt x="1512368" y="945381"/>
                  </a:lnTo>
                  <a:lnTo>
                    <a:pt x="1511159" y="950821"/>
                  </a:lnTo>
                  <a:lnTo>
                    <a:pt x="1508742" y="960493"/>
                  </a:lnTo>
                  <a:close/>
                </a:path>
                <a:path w="1533525" h="1533525">
                  <a:moveTo>
                    <a:pt x="1519622" y="911531"/>
                  </a:moveTo>
                  <a:lnTo>
                    <a:pt x="1432579" y="894606"/>
                  </a:lnTo>
                  <a:lnTo>
                    <a:pt x="1433788" y="887957"/>
                  </a:lnTo>
                  <a:lnTo>
                    <a:pt x="1434392" y="885539"/>
                  </a:lnTo>
                  <a:lnTo>
                    <a:pt x="1434393" y="881913"/>
                  </a:lnTo>
                  <a:lnTo>
                    <a:pt x="1522040" y="897024"/>
                  </a:lnTo>
                  <a:lnTo>
                    <a:pt x="1521435" y="899442"/>
                  </a:lnTo>
                  <a:lnTo>
                    <a:pt x="1521435" y="901860"/>
                  </a:lnTo>
                  <a:lnTo>
                    <a:pt x="1520831" y="904278"/>
                  </a:lnTo>
                  <a:lnTo>
                    <a:pt x="1519622" y="911531"/>
                  </a:lnTo>
                  <a:close/>
                </a:path>
                <a:path w="1533525" h="1533525">
                  <a:moveTo>
                    <a:pt x="1527480" y="861361"/>
                  </a:moveTo>
                  <a:lnTo>
                    <a:pt x="1439228" y="850480"/>
                  </a:lnTo>
                  <a:lnTo>
                    <a:pt x="1441041" y="837182"/>
                  </a:lnTo>
                  <a:lnTo>
                    <a:pt x="1529293" y="846249"/>
                  </a:lnTo>
                  <a:lnTo>
                    <a:pt x="1527480" y="861361"/>
                  </a:lnTo>
                  <a:close/>
                </a:path>
                <a:path w="1533525" h="1533525">
                  <a:moveTo>
                    <a:pt x="1532316" y="810586"/>
                  </a:moveTo>
                  <a:lnTo>
                    <a:pt x="1443459" y="805750"/>
                  </a:lnTo>
                  <a:lnTo>
                    <a:pt x="1444064" y="800914"/>
                  </a:lnTo>
                  <a:lnTo>
                    <a:pt x="1444064" y="792452"/>
                  </a:lnTo>
                  <a:lnTo>
                    <a:pt x="1532920" y="795474"/>
                  </a:lnTo>
                  <a:lnTo>
                    <a:pt x="1532920" y="805750"/>
                  </a:lnTo>
                  <a:lnTo>
                    <a:pt x="1532316" y="810586"/>
                  </a:lnTo>
                  <a:close/>
                </a:path>
                <a:path w="1533525" h="1533525">
                  <a:moveTo>
                    <a:pt x="1493630" y="1008850"/>
                  </a:moveTo>
                  <a:lnTo>
                    <a:pt x="1409609" y="981044"/>
                  </a:lnTo>
                  <a:lnTo>
                    <a:pt x="1413841" y="967746"/>
                  </a:lnTo>
                  <a:lnTo>
                    <a:pt x="1498466" y="994343"/>
                  </a:lnTo>
                  <a:lnTo>
                    <a:pt x="1493630" y="1008850"/>
                  </a:lnTo>
                  <a:close/>
                </a:path>
                <a:path w="1533525" h="1533525">
                  <a:moveTo>
                    <a:pt x="967142" y="1506928"/>
                  </a:moveTo>
                  <a:lnTo>
                    <a:pt x="944172" y="1421094"/>
                  </a:lnTo>
                  <a:lnTo>
                    <a:pt x="948403" y="1419885"/>
                  </a:lnTo>
                  <a:lnTo>
                    <a:pt x="953239" y="1418676"/>
                  </a:lnTo>
                  <a:lnTo>
                    <a:pt x="956866" y="1417467"/>
                  </a:lnTo>
                  <a:lnTo>
                    <a:pt x="981649" y="1502697"/>
                  </a:lnTo>
                  <a:lnTo>
                    <a:pt x="976813" y="1504510"/>
                  </a:lnTo>
                  <a:lnTo>
                    <a:pt x="967142" y="1506928"/>
                  </a:lnTo>
                  <a:close/>
                </a:path>
                <a:path w="1533525" h="1533525">
                  <a:moveTo>
                    <a:pt x="868010" y="1526876"/>
                  </a:moveTo>
                  <a:lnTo>
                    <a:pt x="856525" y="1438624"/>
                  </a:lnTo>
                  <a:lnTo>
                    <a:pt x="869823" y="1436810"/>
                  </a:lnTo>
                  <a:lnTo>
                    <a:pt x="883121" y="1524458"/>
                  </a:lnTo>
                  <a:lnTo>
                    <a:pt x="868010" y="1526876"/>
                  </a:lnTo>
                  <a:close/>
                </a:path>
                <a:path w="1533525" h="1533525">
                  <a:moveTo>
                    <a:pt x="817839" y="1531711"/>
                  </a:moveTo>
                  <a:lnTo>
                    <a:pt x="811795" y="1442855"/>
                  </a:lnTo>
                  <a:lnTo>
                    <a:pt x="818444" y="1442251"/>
                  </a:lnTo>
                  <a:lnTo>
                    <a:pt x="826302" y="1442250"/>
                  </a:lnTo>
                  <a:lnTo>
                    <a:pt x="833555" y="1530502"/>
                  </a:lnTo>
                  <a:lnTo>
                    <a:pt x="817839" y="1531711"/>
                  </a:lnTo>
                  <a:close/>
                </a:path>
                <a:path w="1533525" h="1533525">
                  <a:moveTo>
                    <a:pt x="782176" y="1533525"/>
                  </a:moveTo>
                  <a:lnTo>
                    <a:pt x="767064" y="1533525"/>
                  </a:lnTo>
                  <a:lnTo>
                    <a:pt x="767064" y="1444668"/>
                  </a:lnTo>
                  <a:lnTo>
                    <a:pt x="780362" y="1444668"/>
                  </a:lnTo>
                  <a:lnTo>
                    <a:pt x="782176" y="1533525"/>
                  </a:lnTo>
                  <a:close/>
                </a:path>
                <a:path w="1533525" h="1533525">
                  <a:moveTo>
                    <a:pt x="918180" y="1518413"/>
                  </a:moveTo>
                  <a:lnTo>
                    <a:pt x="900651" y="1431370"/>
                  </a:lnTo>
                  <a:lnTo>
                    <a:pt x="904882" y="1430161"/>
                  </a:lnTo>
                  <a:lnTo>
                    <a:pt x="909718" y="1429557"/>
                  </a:lnTo>
                  <a:lnTo>
                    <a:pt x="913949" y="1428952"/>
                  </a:lnTo>
                  <a:lnTo>
                    <a:pt x="933292" y="1515391"/>
                  </a:lnTo>
                  <a:lnTo>
                    <a:pt x="928456" y="1515995"/>
                  </a:lnTo>
                  <a:lnTo>
                    <a:pt x="923016" y="1517204"/>
                  </a:lnTo>
                  <a:lnTo>
                    <a:pt x="918180" y="1518413"/>
                  </a:lnTo>
                  <a:close/>
                </a:path>
                <a:path w="1533525" h="1533525">
                  <a:moveTo>
                    <a:pt x="46543" y="1030610"/>
                  </a:moveTo>
                  <a:lnTo>
                    <a:pt x="41708" y="1016103"/>
                  </a:lnTo>
                  <a:lnTo>
                    <a:pt x="125728" y="987089"/>
                  </a:lnTo>
                  <a:lnTo>
                    <a:pt x="129959" y="999783"/>
                  </a:lnTo>
                  <a:lnTo>
                    <a:pt x="46543" y="1030610"/>
                  </a:lnTo>
                  <a:close/>
                </a:path>
                <a:path w="1533525" h="1533525">
                  <a:moveTo>
                    <a:pt x="65886" y="1077154"/>
                  </a:moveTo>
                  <a:lnTo>
                    <a:pt x="64073" y="1072319"/>
                  </a:lnTo>
                  <a:lnTo>
                    <a:pt x="61655" y="1068087"/>
                  </a:lnTo>
                  <a:lnTo>
                    <a:pt x="59841" y="1063252"/>
                  </a:lnTo>
                  <a:lnTo>
                    <a:pt x="141444" y="1028797"/>
                  </a:lnTo>
                  <a:lnTo>
                    <a:pt x="145071" y="1037260"/>
                  </a:lnTo>
                  <a:lnTo>
                    <a:pt x="146884" y="1040886"/>
                  </a:lnTo>
                  <a:lnTo>
                    <a:pt x="65886" y="1077154"/>
                  </a:lnTo>
                  <a:close/>
                </a:path>
                <a:path w="1533525" h="1533525">
                  <a:moveTo>
                    <a:pt x="88251" y="1122489"/>
                  </a:moveTo>
                  <a:lnTo>
                    <a:pt x="80998" y="1109191"/>
                  </a:lnTo>
                  <a:lnTo>
                    <a:pt x="160182" y="1069901"/>
                  </a:lnTo>
                  <a:lnTo>
                    <a:pt x="163205" y="1075945"/>
                  </a:lnTo>
                  <a:lnTo>
                    <a:pt x="166832" y="1081386"/>
                  </a:lnTo>
                  <a:lnTo>
                    <a:pt x="88251" y="1122489"/>
                  </a:lnTo>
                  <a:close/>
                </a:path>
                <a:path w="1533525" h="1533525">
                  <a:moveTo>
                    <a:pt x="113034" y="1167219"/>
                  </a:moveTo>
                  <a:lnTo>
                    <a:pt x="110012" y="1162988"/>
                  </a:lnTo>
                  <a:lnTo>
                    <a:pt x="107594" y="1158152"/>
                  </a:lnTo>
                  <a:lnTo>
                    <a:pt x="105176" y="1153921"/>
                  </a:lnTo>
                  <a:lnTo>
                    <a:pt x="181943" y="1109191"/>
                  </a:lnTo>
                  <a:lnTo>
                    <a:pt x="184361" y="1112818"/>
                  </a:lnTo>
                  <a:lnTo>
                    <a:pt x="186174" y="1117049"/>
                  </a:lnTo>
                  <a:lnTo>
                    <a:pt x="188592" y="1120676"/>
                  </a:lnTo>
                  <a:lnTo>
                    <a:pt x="113034" y="1167219"/>
                  </a:lnTo>
                  <a:close/>
                </a:path>
                <a:path w="1533525" h="1533525">
                  <a:moveTo>
                    <a:pt x="140840" y="1210136"/>
                  </a:moveTo>
                  <a:lnTo>
                    <a:pt x="132377" y="1197443"/>
                  </a:lnTo>
                  <a:lnTo>
                    <a:pt x="205517" y="1147272"/>
                  </a:lnTo>
                  <a:lnTo>
                    <a:pt x="213375" y="1158757"/>
                  </a:lnTo>
                  <a:lnTo>
                    <a:pt x="140840" y="1210136"/>
                  </a:lnTo>
                  <a:close/>
                </a:path>
                <a:path w="1533525" h="1533525">
                  <a:moveTo>
                    <a:pt x="171667" y="1250031"/>
                  </a:moveTo>
                  <a:lnTo>
                    <a:pt x="168645" y="1245800"/>
                  </a:lnTo>
                  <a:lnTo>
                    <a:pt x="165018" y="1242173"/>
                  </a:lnTo>
                  <a:lnTo>
                    <a:pt x="161996" y="1237942"/>
                  </a:lnTo>
                  <a:lnTo>
                    <a:pt x="232114" y="1183540"/>
                  </a:lnTo>
                  <a:lnTo>
                    <a:pt x="235136" y="1187167"/>
                  </a:lnTo>
                  <a:lnTo>
                    <a:pt x="237554" y="1190189"/>
                  </a:lnTo>
                  <a:lnTo>
                    <a:pt x="240576" y="1193816"/>
                  </a:lnTo>
                  <a:lnTo>
                    <a:pt x="171667" y="1250031"/>
                  </a:lnTo>
                  <a:close/>
                </a:path>
                <a:path w="1533525" h="1533525">
                  <a:moveTo>
                    <a:pt x="204913" y="1288112"/>
                  </a:moveTo>
                  <a:lnTo>
                    <a:pt x="199473" y="1282672"/>
                  </a:lnTo>
                  <a:lnTo>
                    <a:pt x="194637" y="1277232"/>
                  </a:lnTo>
                  <a:lnTo>
                    <a:pt x="261128" y="1217994"/>
                  </a:lnTo>
                  <a:lnTo>
                    <a:pt x="265359" y="1222830"/>
                  </a:lnTo>
                  <a:lnTo>
                    <a:pt x="270195" y="1227666"/>
                  </a:lnTo>
                  <a:lnTo>
                    <a:pt x="204913" y="1288112"/>
                  </a:lnTo>
                  <a:close/>
                </a:path>
                <a:path w="1533525" h="1533525">
                  <a:moveTo>
                    <a:pt x="235740" y="1319544"/>
                  </a:moveTo>
                  <a:lnTo>
                    <a:pt x="224860" y="1308664"/>
                  </a:lnTo>
                  <a:lnTo>
                    <a:pt x="287724" y="1245800"/>
                  </a:lnTo>
                  <a:lnTo>
                    <a:pt x="297396" y="1255471"/>
                  </a:lnTo>
                  <a:lnTo>
                    <a:pt x="235740" y="1319544"/>
                  </a:lnTo>
                  <a:close/>
                </a:path>
                <a:path w="1533525" h="1533525">
                  <a:moveTo>
                    <a:pt x="273217" y="1352790"/>
                  </a:moveTo>
                  <a:lnTo>
                    <a:pt x="269590" y="1349768"/>
                  </a:lnTo>
                  <a:lnTo>
                    <a:pt x="265359" y="1346745"/>
                  </a:lnTo>
                  <a:lnTo>
                    <a:pt x="261732" y="1343118"/>
                  </a:lnTo>
                  <a:lnTo>
                    <a:pt x="320365" y="1276627"/>
                  </a:lnTo>
                  <a:lnTo>
                    <a:pt x="323992" y="1279650"/>
                  </a:lnTo>
                  <a:lnTo>
                    <a:pt x="327015" y="1282672"/>
                  </a:lnTo>
                  <a:lnTo>
                    <a:pt x="330641" y="1285090"/>
                  </a:lnTo>
                  <a:lnTo>
                    <a:pt x="273217" y="1352790"/>
                  </a:lnTo>
                  <a:close/>
                </a:path>
                <a:path w="1533525" h="1533525">
                  <a:moveTo>
                    <a:pt x="313112" y="1384826"/>
                  </a:moveTo>
                  <a:lnTo>
                    <a:pt x="311298" y="1383618"/>
                  </a:lnTo>
                  <a:lnTo>
                    <a:pt x="308881" y="1382409"/>
                  </a:lnTo>
                  <a:lnTo>
                    <a:pt x="307067" y="1380595"/>
                  </a:lnTo>
                  <a:lnTo>
                    <a:pt x="301023" y="1375759"/>
                  </a:lnTo>
                  <a:lnTo>
                    <a:pt x="354820" y="1305037"/>
                  </a:lnTo>
                  <a:lnTo>
                    <a:pt x="360260" y="1309268"/>
                  </a:lnTo>
                  <a:lnTo>
                    <a:pt x="363887" y="1311686"/>
                  </a:lnTo>
                  <a:lnTo>
                    <a:pt x="365700" y="1313500"/>
                  </a:lnTo>
                  <a:lnTo>
                    <a:pt x="313112" y="1384826"/>
                  </a:lnTo>
                  <a:close/>
                </a:path>
                <a:path w="1533525" h="1533525">
                  <a:moveTo>
                    <a:pt x="355424" y="1413236"/>
                  </a:moveTo>
                  <a:lnTo>
                    <a:pt x="351193" y="1410214"/>
                  </a:lnTo>
                  <a:lnTo>
                    <a:pt x="346962" y="1407796"/>
                  </a:lnTo>
                  <a:lnTo>
                    <a:pt x="342731" y="1404774"/>
                  </a:lnTo>
                  <a:lnTo>
                    <a:pt x="391692" y="1331029"/>
                  </a:lnTo>
                  <a:lnTo>
                    <a:pt x="395319" y="1333447"/>
                  </a:lnTo>
                  <a:lnTo>
                    <a:pt x="398946" y="1336469"/>
                  </a:lnTo>
                  <a:lnTo>
                    <a:pt x="403177" y="1338283"/>
                  </a:lnTo>
                  <a:lnTo>
                    <a:pt x="355424" y="1413236"/>
                  </a:lnTo>
                  <a:close/>
                </a:path>
                <a:path w="1533525" h="1533525">
                  <a:moveTo>
                    <a:pt x="398946" y="1439228"/>
                  </a:moveTo>
                  <a:lnTo>
                    <a:pt x="385648" y="1431975"/>
                  </a:lnTo>
                  <a:lnTo>
                    <a:pt x="429773" y="1354603"/>
                  </a:lnTo>
                  <a:lnTo>
                    <a:pt x="441863" y="1361252"/>
                  </a:lnTo>
                  <a:lnTo>
                    <a:pt x="398946" y="1439228"/>
                  </a:lnTo>
                  <a:close/>
                </a:path>
                <a:path w="1533525" h="1533525">
                  <a:moveTo>
                    <a:pt x="443676" y="1462198"/>
                  </a:moveTo>
                  <a:lnTo>
                    <a:pt x="438840" y="1459780"/>
                  </a:lnTo>
                  <a:lnTo>
                    <a:pt x="434609" y="1457967"/>
                  </a:lnTo>
                  <a:lnTo>
                    <a:pt x="429773" y="1455549"/>
                  </a:lnTo>
                  <a:lnTo>
                    <a:pt x="469064" y="1375759"/>
                  </a:lnTo>
                  <a:lnTo>
                    <a:pt x="473295" y="1378177"/>
                  </a:lnTo>
                  <a:lnTo>
                    <a:pt x="477526" y="1379991"/>
                  </a:lnTo>
                  <a:lnTo>
                    <a:pt x="481153" y="1381804"/>
                  </a:lnTo>
                  <a:lnTo>
                    <a:pt x="443676" y="1462198"/>
                  </a:lnTo>
                  <a:close/>
                </a:path>
                <a:path w="1533525" h="1533525">
                  <a:moveTo>
                    <a:pt x="490824" y="1481541"/>
                  </a:moveTo>
                  <a:lnTo>
                    <a:pt x="476317" y="1476100"/>
                  </a:lnTo>
                  <a:lnTo>
                    <a:pt x="510167" y="1393893"/>
                  </a:lnTo>
                  <a:lnTo>
                    <a:pt x="514398" y="1395707"/>
                  </a:lnTo>
                  <a:lnTo>
                    <a:pt x="518630" y="1396916"/>
                  </a:lnTo>
                  <a:lnTo>
                    <a:pt x="522861" y="1398729"/>
                  </a:lnTo>
                  <a:lnTo>
                    <a:pt x="490824" y="1481541"/>
                  </a:lnTo>
                  <a:close/>
                </a:path>
                <a:path w="1533525" h="1533525">
                  <a:moveTo>
                    <a:pt x="538577" y="1499070"/>
                  </a:moveTo>
                  <a:lnTo>
                    <a:pt x="524070" y="1494234"/>
                  </a:lnTo>
                  <a:lnTo>
                    <a:pt x="552480" y="1410214"/>
                  </a:lnTo>
                  <a:lnTo>
                    <a:pt x="565173" y="1414445"/>
                  </a:lnTo>
                  <a:lnTo>
                    <a:pt x="538577" y="1499070"/>
                  </a:lnTo>
                  <a:close/>
                </a:path>
                <a:path w="1533525" h="1533525">
                  <a:moveTo>
                    <a:pt x="588143" y="1512368"/>
                  </a:moveTo>
                  <a:lnTo>
                    <a:pt x="582703" y="1511159"/>
                  </a:lnTo>
                  <a:lnTo>
                    <a:pt x="573031" y="1508742"/>
                  </a:lnTo>
                  <a:lnTo>
                    <a:pt x="595397" y="1422908"/>
                  </a:lnTo>
                  <a:lnTo>
                    <a:pt x="599628" y="1424117"/>
                  </a:lnTo>
                  <a:lnTo>
                    <a:pt x="604464" y="1424721"/>
                  </a:lnTo>
                  <a:lnTo>
                    <a:pt x="608695" y="1425930"/>
                  </a:lnTo>
                  <a:lnTo>
                    <a:pt x="588143" y="1512368"/>
                  </a:lnTo>
                  <a:close/>
                </a:path>
                <a:path w="1533525" h="1533525">
                  <a:moveTo>
                    <a:pt x="636500" y="1522040"/>
                  </a:moveTo>
                  <a:lnTo>
                    <a:pt x="634082" y="1521435"/>
                  </a:lnTo>
                  <a:lnTo>
                    <a:pt x="631664" y="1521435"/>
                  </a:lnTo>
                  <a:lnTo>
                    <a:pt x="629246" y="1520831"/>
                  </a:lnTo>
                  <a:lnTo>
                    <a:pt x="621993" y="1519622"/>
                  </a:lnTo>
                  <a:lnTo>
                    <a:pt x="638918" y="1432579"/>
                  </a:lnTo>
                  <a:lnTo>
                    <a:pt x="644963" y="1433184"/>
                  </a:lnTo>
                  <a:lnTo>
                    <a:pt x="647380" y="1433788"/>
                  </a:lnTo>
                  <a:lnTo>
                    <a:pt x="649194" y="1433788"/>
                  </a:lnTo>
                  <a:lnTo>
                    <a:pt x="651612" y="1434393"/>
                  </a:lnTo>
                  <a:lnTo>
                    <a:pt x="636500" y="1522040"/>
                  </a:lnTo>
                  <a:close/>
                </a:path>
                <a:path w="1533525" h="1533525">
                  <a:moveTo>
                    <a:pt x="687275" y="1529293"/>
                  </a:moveTo>
                  <a:lnTo>
                    <a:pt x="672163" y="1527480"/>
                  </a:lnTo>
                  <a:lnTo>
                    <a:pt x="683044" y="1439228"/>
                  </a:lnTo>
                  <a:lnTo>
                    <a:pt x="696342" y="1441041"/>
                  </a:lnTo>
                  <a:lnTo>
                    <a:pt x="687275" y="1529293"/>
                  </a:lnTo>
                  <a:close/>
                </a:path>
                <a:path w="1533525" h="1533525">
                  <a:moveTo>
                    <a:pt x="738050" y="1532316"/>
                  </a:moveTo>
                  <a:lnTo>
                    <a:pt x="727774" y="1532316"/>
                  </a:lnTo>
                  <a:lnTo>
                    <a:pt x="722938" y="1531711"/>
                  </a:lnTo>
                  <a:lnTo>
                    <a:pt x="727774" y="1442855"/>
                  </a:lnTo>
                  <a:lnTo>
                    <a:pt x="732005" y="1443460"/>
                  </a:lnTo>
                  <a:lnTo>
                    <a:pt x="741072" y="1443460"/>
                  </a:lnTo>
                  <a:lnTo>
                    <a:pt x="738050" y="1532316"/>
                  </a:lnTo>
                  <a:close/>
                </a:path>
                <a:path w="1533525" h="1533525">
                  <a:moveTo>
                    <a:pt x="30827" y="981649"/>
                  </a:moveTo>
                  <a:lnTo>
                    <a:pt x="29014" y="976813"/>
                  </a:lnTo>
                  <a:lnTo>
                    <a:pt x="26596" y="967142"/>
                  </a:lnTo>
                  <a:lnTo>
                    <a:pt x="112430" y="944172"/>
                  </a:lnTo>
                  <a:lnTo>
                    <a:pt x="116057" y="956866"/>
                  </a:lnTo>
                  <a:lnTo>
                    <a:pt x="30827" y="981649"/>
                  </a:lnTo>
                  <a:close/>
                </a:path>
                <a:path w="1533525" h="1533525">
                  <a:moveTo>
                    <a:pt x="0" y="782176"/>
                  </a:moveTo>
                  <a:lnTo>
                    <a:pt x="0" y="767064"/>
                  </a:lnTo>
                  <a:lnTo>
                    <a:pt x="88856" y="767064"/>
                  </a:lnTo>
                  <a:lnTo>
                    <a:pt x="88856" y="780362"/>
                  </a:lnTo>
                  <a:lnTo>
                    <a:pt x="0" y="782176"/>
                  </a:lnTo>
                  <a:close/>
                </a:path>
                <a:path w="1533525" h="1533525">
                  <a:moveTo>
                    <a:pt x="18133" y="933292"/>
                  </a:moveTo>
                  <a:lnTo>
                    <a:pt x="17529" y="928456"/>
                  </a:lnTo>
                  <a:lnTo>
                    <a:pt x="16320" y="923016"/>
                  </a:lnTo>
                  <a:lnTo>
                    <a:pt x="15111" y="918180"/>
                  </a:lnTo>
                  <a:lnTo>
                    <a:pt x="102154" y="900651"/>
                  </a:lnTo>
                  <a:lnTo>
                    <a:pt x="103363" y="904882"/>
                  </a:lnTo>
                  <a:lnTo>
                    <a:pt x="103967" y="909113"/>
                  </a:lnTo>
                  <a:lnTo>
                    <a:pt x="104572" y="913949"/>
                  </a:lnTo>
                  <a:lnTo>
                    <a:pt x="18133" y="933292"/>
                  </a:lnTo>
                  <a:close/>
                </a:path>
                <a:path w="1533525" h="1533525">
                  <a:moveTo>
                    <a:pt x="3022" y="833555"/>
                  </a:moveTo>
                  <a:lnTo>
                    <a:pt x="1813" y="817839"/>
                  </a:lnTo>
                  <a:lnTo>
                    <a:pt x="90669" y="811795"/>
                  </a:lnTo>
                  <a:lnTo>
                    <a:pt x="91219" y="817839"/>
                  </a:lnTo>
                  <a:lnTo>
                    <a:pt x="91274" y="826302"/>
                  </a:lnTo>
                  <a:lnTo>
                    <a:pt x="3022" y="833555"/>
                  </a:lnTo>
                  <a:close/>
                </a:path>
                <a:path w="1533525" h="1533525">
                  <a:moveTo>
                    <a:pt x="9066" y="883121"/>
                  </a:moveTo>
                  <a:lnTo>
                    <a:pt x="6649" y="868010"/>
                  </a:lnTo>
                  <a:lnTo>
                    <a:pt x="94900" y="856525"/>
                  </a:lnTo>
                  <a:lnTo>
                    <a:pt x="96714" y="869823"/>
                  </a:lnTo>
                  <a:lnTo>
                    <a:pt x="9066" y="883121"/>
                  </a:lnTo>
                  <a:close/>
                </a:path>
                <a:path w="1533525" h="1533525">
                  <a:moveTo>
                    <a:pt x="108199" y="608695"/>
                  </a:moveTo>
                  <a:lnTo>
                    <a:pt x="21760" y="588143"/>
                  </a:lnTo>
                  <a:lnTo>
                    <a:pt x="22969" y="582703"/>
                  </a:lnTo>
                  <a:lnTo>
                    <a:pt x="25387" y="573031"/>
                  </a:lnTo>
                  <a:lnTo>
                    <a:pt x="111221" y="595396"/>
                  </a:lnTo>
                  <a:lnTo>
                    <a:pt x="108803" y="603859"/>
                  </a:lnTo>
                  <a:lnTo>
                    <a:pt x="108199" y="608695"/>
                  </a:lnTo>
                  <a:close/>
                </a:path>
                <a:path w="1533525" h="1533525">
                  <a:moveTo>
                    <a:pt x="99132" y="651612"/>
                  </a:moveTo>
                  <a:lnTo>
                    <a:pt x="11484" y="636500"/>
                  </a:lnTo>
                  <a:lnTo>
                    <a:pt x="12089" y="634082"/>
                  </a:lnTo>
                  <a:lnTo>
                    <a:pt x="12089" y="631664"/>
                  </a:lnTo>
                  <a:lnTo>
                    <a:pt x="12693" y="629246"/>
                  </a:lnTo>
                  <a:lnTo>
                    <a:pt x="13902" y="621993"/>
                  </a:lnTo>
                  <a:lnTo>
                    <a:pt x="100945" y="638918"/>
                  </a:lnTo>
                  <a:lnTo>
                    <a:pt x="99736" y="645567"/>
                  </a:lnTo>
                  <a:lnTo>
                    <a:pt x="99132" y="647985"/>
                  </a:lnTo>
                  <a:lnTo>
                    <a:pt x="99132" y="651612"/>
                  </a:lnTo>
                  <a:close/>
                </a:path>
                <a:path w="1533525" h="1533525">
                  <a:moveTo>
                    <a:pt x="533741" y="129959"/>
                  </a:moveTo>
                  <a:lnTo>
                    <a:pt x="502913" y="46543"/>
                  </a:lnTo>
                  <a:lnTo>
                    <a:pt x="517421" y="41708"/>
                  </a:lnTo>
                  <a:lnTo>
                    <a:pt x="546435" y="125728"/>
                  </a:lnTo>
                  <a:lnTo>
                    <a:pt x="533741" y="129959"/>
                  </a:lnTo>
                  <a:close/>
                </a:path>
                <a:path w="1533525" h="1533525">
                  <a:moveTo>
                    <a:pt x="492638" y="146884"/>
                  </a:moveTo>
                  <a:lnTo>
                    <a:pt x="456370" y="65886"/>
                  </a:lnTo>
                  <a:lnTo>
                    <a:pt x="461206" y="64073"/>
                  </a:lnTo>
                  <a:lnTo>
                    <a:pt x="465437" y="61655"/>
                  </a:lnTo>
                  <a:lnTo>
                    <a:pt x="470272" y="59841"/>
                  </a:lnTo>
                  <a:lnTo>
                    <a:pt x="504727" y="141444"/>
                  </a:lnTo>
                  <a:lnTo>
                    <a:pt x="496264" y="145071"/>
                  </a:lnTo>
                  <a:lnTo>
                    <a:pt x="492638" y="146884"/>
                  </a:lnTo>
                  <a:close/>
                </a:path>
                <a:path w="1533525" h="1533525">
                  <a:moveTo>
                    <a:pt x="451534" y="166832"/>
                  </a:moveTo>
                  <a:lnTo>
                    <a:pt x="410431" y="88251"/>
                  </a:lnTo>
                  <a:lnTo>
                    <a:pt x="423729" y="80998"/>
                  </a:lnTo>
                  <a:lnTo>
                    <a:pt x="463623" y="160182"/>
                  </a:lnTo>
                  <a:lnTo>
                    <a:pt x="457579" y="163205"/>
                  </a:lnTo>
                  <a:lnTo>
                    <a:pt x="451534" y="166832"/>
                  </a:lnTo>
                  <a:close/>
                </a:path>
                <a:path w="1533525" h="1533525">
                  <a:moveTo>
                    <a:pt x="412848" y="188592"/>
                  </a:moveTo>
                  <a:lnTo>
                    <a:pt x="366305" y="113034"/>
                  </a:lnTo>
                  <a:lnTo>
                    <a:pt x="370536" y="110012"/>
                  </a:lnTo>
                  <a:lnTo>
                    <a:pt x="375372" y="107594"/>
                  </a:lnTo>
                  <a:lnTo>
                    <a:pt x="379603" y="105176"/>
                  </a:lnTo>
                  <a:lnTo>
                    <a:pt x="424333" y="181943"/>
                  </a:lnTo>
                  <a:lnTo>
                    <a:pt x="420706" y="183757"/>
                  </a:lnTo>
                  <a:lnTo>
                    <a:pt x="416475" y="186174"/>
                  </a:lnTo>
                  <a:lnTo>
                    <a:pt x="412848" y="188592"/>
                  </a:lnTo>
                  <a:close/>
                </a:path>
                <a:path w="1533525" h="1533525">
                  <a:moveTo>
                    <a:pt x="375372" y="213375"/>
                  </a:moveTo>
                  <a:lnTo>
                    <a:pt x="323992" y="140840"/>
                  </a:lnTo>
                  <a:lnTo>
                    <a:pt x="336686" y="132377"/>
                  </a:lnTo>
                  <a:lnTo>
                    <a:pt x="386252" y="205517"/>
                  </a:lnTo>
                  <a:lnTo>
                    <a:pt x="375372" y="213375"/>
                  </a:lnTo>
                  <a:close/>
                </a:path>
                <a:path w="1533525" h="1533525">
                  <a:moveTo>
                    <a:pt x="339708" y="240576"/>
                  </a:moveTo>
                  <a:lnTo>
                    <a:pt x="283493" y="171667"/>
                  </a:lnTo>
                  <a:lnTo>
                    <a:pt x="287724" y="168645"/>
                  </a:lnTo>
                  <a:lnTo>
                    <a:pt x="291351" y="165018"/>
                  </a:lnTo>
                  <a:lnTo>
                    <a:pt x="295582" y="161996"/>
                  </a:lnTo>
                  <a:lnTo>
                    <a:pt x="349984" y="232114"/>
                  </a:lnTo>
                  <a:lnTo>
                    <a:pt x="346357" y="234532"/>
                  </a:lnTo>
                  <a:lnTo>
                    <a:pt x="343335" y="237554"/>
                  </a:lnTo>
                  <a:lnTo>
                    <a:pt x="339708" y="240576"/>
                  </a:lnTo>
                  <a:close/>
                </a:path>
                <a:path w="1533525" h="1533525">
                  <a:moveTo>
                    <a:pt x="305858" y="270195"/>
                  </a:moveTo>
                  <a:lnTo>
                    <a:pt x="245412" y="204913"/>
                  </a:lnTo>
                  <a:lnTo>
                    <a:pt x="250852" y="199473"/>
                  </a:lnTo>
                  <a:lnTo>
                    <a:pt x="256292" y="194637"/>
                  </a:lnTo>
                  <a:lnTo>
                    <a:pt x="315530" y="261128"/>
                  </a:lnTo>
                  <a:lnTo>
                    <a:pt x="310694" y="265359"/>
                  </a:lnTo>
                  <a:lnTo>
                    <a:pt x="305858" y="270195"/>
                  </a:lnTo>
                  <a:close/>
                </a:path>
                <a:path w="1533525" h="1533525">
                  <a:moveTo>
                    <a:pt x="278053" y="297396"/>
                  </a:moveTo>
                  <a:lnTo>
                    <a:pt x="213980" y="235740"/>
                  </a:lnTo>
                  <a:lnTo>
                    <a:pt x="224860" y="224860"/>
                  </a:lnTo>
                  <a:lnTo>
                    <a:pt x="287724" y="287724"/>
                  </a:lnTo>
                  <a:lnTo>
                    <a:pt x="278053" y="297396"/>
                  </a:lnTo>
                  <a:close/>
                </a:path>
                <a:path w="1533525" h="1533525">
                  <a:moveTo>
                    <a:pt x="248434" y="330641"/>
                  </a:moveTo>
                  <a:lnTo>
                    <a:pt x="180734" y="273217"/>
                  </a:lnTo>
                  <a:lnTo>
                    <a:pt x="183757" y="269590"/>
                  </a:lnTo>
                  <a:lnTo>
                    <a:pt x="186779" y="265359"/>
                  </a:lnTo>
                  <a:lnTo>
                    <a:pt x="190406" y="261732"/>
                  </a:lnTo>
                  <a:lnTo>
                    <a:pt x="256897" y="320365"/>
                  </a:lnTo>
                  <a:lnTo>
                    <a:pt x="253874" y="323388"/>
                  </a:lnTo>
                  <a:lnTo>
                    <a:pt x="250852" y="327015"/>
                  </a:lnTo>
                  <a:lnTo>
                    <a:pt x="248434" y="330641"/>
                  </a:lnTo>
                  <a:close/>
                </a:path>
                <a:path w="1533525" h="1533525">
                  <a:moveTo>
                    <a:pt x="220024" y="365700"/>
                  </a:moveTo>
                  <a:lnTo>
                    <a:pt x="148698" y="313112"/>
                  </a:lnTo>
                  <a:lnTo>
                    <a:pt x="149907" y="311298"/>
                  </a:lnTo>
                  <a:lnTo>
                    <a:pt x="151116" y="308881"/>
                  </a:lnTo>
                  <a:lnTo>
                    <a:pt x="152929" y="307067"/>
                  </a:lnTo>
                  <a:lnTo>
                    <a:pt x="157765" y="301023"/>
                  </a:lnTo>
                  <a:lnTo>
                    <a:pt x="228487" y="354820"/>
                  </a:lnTo>
                  <a:lnTo>
                    <a:pt x="224256" y="360260"/>
                  </a:lnTo>
                  <a:lnTo>
                    <a:pt x="221838" y="363887"/>
                  </a:lnTo>
                  <a:lnTo>
                    <a:pt x="220024" y="365700"/>
                  </a:lnTo>
                  <a:close/>
                </a:path>
                <a:path w="1533525" h="1533525">
                  <a:moveTo>
                    <a:pt x="195241" y="403177"/>
                  </a:moveTo>
                  <a:lnTo>
                    <a:pt x="120288" y="355424"/>
                  </a:lnTo>
                  <a:lnTo>
                    <a:pt x="123310" y="351193"/>
                  </a:lnTo>
                  <a:lnTo>
                    <a:pt x="125728" y="346962"/>
                  </a:lnTo>
                  <a:lnTo>
                    <a:pt x="128750" y="342731"/>
                  </a:lnTo>
                  <a:lnTo>
                    <a:pt x="202495" y="391692"/>
                  </a:lnTo>
                  <a:lnTo>
                    <a:pt x="200077" y="395319"/>
                  </a:lnTo>
                  <a:lnTo>
                    <a:pt x="197055" y="398946"/>
                  </a:lnTo>
                  <a:lnTo>
                    <a:pt x="195241" y="403177"/>
                  </a:lnTo>
                  <a:close/>
                </a:path>
                <a:path w="1533525" h="1533525">
                  <a:moveTo>
                    <a:pt x="172876" y="441863"/>
                  </a:moveTo>
                  <a:lnTo>
                    <a:pt x="94900" y="398946"/>
                  </a:lnTo>
                  <a:lnTo>
                    <a:pt x="102154" y="385647"/>
                  </a:lnTo>
                  <a:lnTo>
                    <a:pt x="178921" y="429773"/>
                  </a:lnTo>
                  <a:lnTo>
                    <a:pt x="172876" y="441863"/>
                  </a:lnTo>
                  <a:close/>
                </a:path>
                <a:path w="1533525" h="1533525">
                  <a:moveTo>
                    <a:pt x="151720" y="481153"/>
                  </a:moveTo>
                  <a:lnTo>
                    <a:pt x="71326" y="443676"/>
                  </a:lnTo>
                  <a:lnTo>
                    <a:pt x="73744" y="438840"/>
                  </a:lnTo>
                  <a:lnTo>
                    <a:pt x="75557" y="434609"/>
                  </a:lnTo>
                  <a:lnTo>
                    <a:pt x="77975" y="429773"/>
                  </a:lnTo>
                  <a:lnTo>
                    <a:pt x="157765" y="469064"/>
                  </a:lnTo>
                  <a:lnTo>
                    <a:pt x="155347" y="473295"/>
                  </a:lnTo>
                  <a:lnTo>
                    <a:pt x="153533" y="477526"/>
                  </a:lnTo>
                  <a:lnTo>
                    <a:pt x="151720" y="481153"/>
                  </a:lnTo>
                  <a:close/>
                </a:path>
                <a:path w="1533525" h="1533525">
                  <a:moveTo>
                    <a:pt x="134795" y="522861"/>
                  </a:moveTo>
                  <a:lnTo>
                    <a:pt x="51983" y="490824"/>
                  </a:lnTo>
                  <a:lnTo>
                    <a:pt x="57424" y="476317"/>
                  </a:lnTo>
                  <a:lnTo>
                    <a:pt x="139631" y="510167"/>
                  </a:lnTo>
                  <a:lnTo>
                    <a:pt x="136004" y="518630"/>
                  </a:lnTo>
                  <a:lnTo>
                    <a:pt x="134795" y="522861"/>
                  </a:lnTo>
                  <a:close/>
                </a:path>
                <a:path w="1533525" h="1533525">
                  <a:moveTo>
                    <a:pt x="119683" y="565778"/>
                  </a:moveTo>
                  <a:lnTo>
                    <a:pt x="35058" y="539181"/>
                  </a:lnTo>
                  <a:lnTo>
                    <a:pt x="39894" y="524674"/>
                  </a:lnTo>
                  <a:lnTo>
                    <a:pt x="123915" y="552480"/>
                  </a:lnTo>
                  <a:lnTo>
                    <a:pt x="119683" y="565778"/>
                  </a:lnTo>
                  <a:close/>
                </a:path>
                <a:path w="1533525" h="1533525">
                  <a:moveTo>
                    <a:pt x="89460" y="741072"/>
                  </a:moveTo>
                  <a:lnTo>
                    <a:pt x="604" y="738050"/>
                  </a:lnTo>
                  <a:lnTo>
                    <a:pt x="604" y="727774"/>
                  </a:lnTo>
                  <a:lnTo>
                    <a:pt x="1208" y="722938"/>
                  </a:lnTo>
                  <a:lnTo>
                    <a:pt x="90065" y="727774"/>
                  </a:lnTo>
                  <a:lnTo>
                    <a:pt x="90065" y="732610"/>
                  </a:lnTo>
                  <a:lnTo>
                    <a:pt x="89460" y="736841"/>
                  </a:lnTo>
                  <a:lnTo>
                    <a:pt x="89460" y="741072"/>
                  </a:lnTo>
                  <a:close/>
                </a:path>
                <a:path w="1533525" h="1533525">
                  <a:moveTo>
                    <a:pt x="92483" y="696342"/>
                  </a:moveTo>
                  <a:lnTo>
                    <a:pt x="4231" y="687275"/>
                  </a:lnTo>
                  <a:lnTo>
                    <a:pt x="6044" y="672163"/>
                  </a:lnTo>
                  <a:lnTo>
                    <a:pt x="94296" y="683044"/>
                  </a:lnTo>
                  <a:lnTo>
                    <a:pt x="92483" y="696342"/>
                  </a:lnTo>
                  <a:close/>
                </a:path>
                <a:path w="1533525" h="1533525">
                  <a:moveTo>
                    <a:pt x="576658" y="116057"/>
                  </a:moveTo>
                  <a:lnTo>
                    <a:pt x="551875" y="30827"/>
                  </a:lnTo>
                  <a:lnTo>
                    <a:pt x="556711" y="29014"/>
                  </a:lnTo>
                  <a:lnTo>
                    <a:pt x="566382" y="26596"/>
                  </a:lnTo>
                  <a:lnTo>
                    <a:pt x="589352" y="112430"/>
                  </a:lnTo>
                  <a:lnTo>
                    <a:pt x="576658" y="116057"/>
                  </a:lnTo>
                  <a:close/>
                </a:path>
                <a:path w="1533525" h="1533525">
                  <a:moveTo>
                    <a:pt x="766460" y="88856"/>
                  </a:moveTo>
                  <a:lnTo>
                    <a:pt x="753162" y="88856"/>
                  </a:lnTo>
                  <a:lnTo>
                    <a:pt x="751348" y="0"/>
                  </a:lnTo>
                  <a:lnTo>
                    <a:pt x="766460" y="0"/>
                  </a:lnTo>
                  <a:lnTo>
                    <a:pt x="766460" y="88856"/>
                  </a:lnTo>
                  <a:close/>
                </a:path>
                <a:path w="1533525" h="1533525">
                  <a:moveTo>
                    <a:pt x="663701" y="96714"/>
                  </a:moveTo>
                  <a:lnTo>
                    <a:pt x="650403" y="9066"/>
                  </a:lnTo>
                  <a:lnTo>
                    <a:pt x="665514" y="6649"/>
                  </a:lnTo>
                  <a:lnTo>
                    <a:pt x="676999" y="94900"/>
                  </a:lnTo>
                  <a:lnTo>
                    <a:pt x="663701" y="96714"/>
                  </a:lnTo>
                  <a:close/>
                </a:path>
                <a:path w="1533525" h="1533525">
                  <a:moveTo>
                    <a:pt x="619575" y="104572"/>
                  </a:moveTo>
                  <a:lnTo>
                    <a:pt x="600232" y="18133"/>
                  </a:lnTo>
                  <a:lnTo>
                    <a:pt x="605068" y="17529"/>
                  </a:lnTo>
                  <a:lnTo>
                    <a:pt x="610508" y="16320"/>
                  </a:lnTo>
                  <a:lnTo>
                    <a:pt x="615344" y="15111"/>
                  </a:lnTo>
                  <a:lnTo>
                    <a:pt x="632873" y="101549"/>
                  </a:lnTo>
                  <a:lnTo>
                    <a:pt x="628642" y="102758"/>
                  </a:lnTo>
                  <a:lnTo>
                    <a:pt x="623806" y="103363"/>
                  </a:lnTo>
                  <a:lnTo>
                    <a:pt x="619575" y="104572"/>
                  </a:lnTo>
                  <a:close/>
                </a:path>
                <a:path w="1533525" h="1533525">
                  <a:moveTo>
                    <a:pt x="707827" y="91274"/>
                  </a:moveTo>
                  <a:lnTo>
                    <a:pt x="700573" y="3022"/>
                  </a:lnTo>
                  <a:lnTo>
                    <a:pt x="708431" y="2417"/>
                  </a:lnTo>
                  <a:lnTo>
                    <a:pt x="715080" y="1208"/>
                  </a:lnTo>
                  <a:lnTo>
                    <a:pt x="721125" y="90065"/>
                  </a:lnTo>
                  <a:lnTo>
                    <a:pt x="707827" y="91274"/>
                  </a:lnTo>
                  <a:close/>
                </a:path>
                <a:path w="1533525" h="1533525">
                  <a:moveTo>
                    <a:pt x="1023357" y="139026"/>
                  </a:moveTo>
                  <a:lnTo>
                    <a:pt x="1019126" y="137213"/>
                  </a:lnTo>
                  <a:lnTo>
                    <a:pt x="1014894" y="136004"/>
                  </a:lnTo>
                  <a:lnTo>
                    <a:pt x="1010663" y="134190"/>
                  </a:lnTo>
                  <a:lnTo>
                    <a:pt x="1042700" y="51379"/>
                  </a:lnTo>
                  <a:lnTo>
                    <a:pt x="1057207" y="56819"/>
                  </a:lnTo>
                  <a:lnTo>
                    <a:pt x="1023357" y="139026"/>
                  </a:lnTo>
                  <a:close/>
                </a:path>
                <a:path w="1533525" h="1533525">
                  <a:moveTo>
                    <a:pt x="1064461" y="157765"/>
                  </a:moveTo>
                  <a:lnTo>
                    <a:pt x="1060229" y="155347"/>
                  </a:lnTo>
                  <a:lnTo>
                    <a:pt x="1055998" y="153533"/>
                  </a:lnTo>
                  <a:lnTo>
                    <a:pt x="1052371" y="151720"/>
                  </a:lnTo>
                  <a:lnTo>
                    <a:pt x="1089848" y="71326"/>
                  </a:lnTo>
                  <a:lnTo>
                    <a:pt x="1094684" y="73744"/>
                  </a:lnTo>
                  <a:lnTo>
                    <a:pt x="1098915" y="75557"/>
                  </a:lnTo>
                  <a:lnTo>
                    <a:pt x="1103751" y="77975"/>
                  </a:lnTo>
                  <a:lnTo>
                    <a:pt x="1064461" y="157765"/>
                  </a:lnTo>
                  <a:close/>
                </a:path>
                <a:path w="1533525" h="1533525">
                  <a:moveTo>
                    <a:pt x="1103751" y="178316"/>
                  </a:moveTo>
                  <a:lnTo>
                    <a:pt x="1091661" y="172272"/>
                  </a:lnTo>
                  <a:lnTo>
                    <a:pt x="1134578" y="94296"/>
                  </a:lnTo>
                  <a:lnTo>
                    <a:pt x="1147877" y="101549"/>
                  </a:lnTo>
                  <a:lnTo>
                    <a:pt x="1103751" y="178316"/>
                  </a:lnTo>
                  <a:close/>
                </a:path>
                <a:path w="1533525" h="1533525">
                  <a:moveTo>
                    <a:pt x="1141832" y="202495"/>
                  </a:moveTo>
                  <a:lnTo>
                    <a:pt x="1138205" y="200077"/>
                  </a:lnTo>
                  <a:lnTo>
                    <a:pt x="1134578" y="197055"/>
                  </a:lnTo>
                  <a:lnTo>
                    <a:pt x="1130347" y="195241"/>
                  </a:lnTo>
                  <a:lnTo>
                    <a:pt x="1178100" y="120288"/>
                  </a:lnTo>
                  <a:lnTo>
                    <a:pt x="1182331" y="123310"/>
                  </a:lnTo>
                  <a:lnTo>
                    <a:pt x="1186562" y="125728"/>
                  </a:lnTo>
                  <a:lnTo>
                    <a:pt x="1190794" y="128750"/>
                  </a:lnTo>
                  <a:lnTo>
                    <a:pt x="1141832" y="202495"/>
                  </a:lnTo>
                  <a:close/>
                </a:path>
                <a:path w="1533525" h="1533525">
                  <a:moveTo>
                    <a:pt x="1178704" y="228487"/>
                  </a:moveTo>
                  <a:lnTo>
                    <a:pt x="1173264" y="224256"/>
                  </a:lnTo>
                  <a:lnTo>
                    <a:pt x="1169637" y="221838"/>
                  </a:lnTo>
                  <a:lnTo>
                    <a:pt x="1167824" y="220024"/>
                  </a:lnTo>
                  <a:lnTo>
                    <a:pt x="1220412" y="148698"/>
                  </a:lnTo>
                  <a:lnTo>
                    <a:pt x="1222226" y="149907"/>
                  </a:lnTo>
                  <a:lnTo>
                    <a:pt x="1224643" y="151116"/>
                  </a:lnTo>
                  <a:lnTo>
                    <a:pt x="1226457" y="152929"/>
                  </a:lnTo>
                  <a:lnTo>
                    <a:pt x="1232501" y="157765"/>
                  </a:lnTo>
                  <a:lnTo>
                    <a:pt x="1178704" y="228487"/>
                  </a:lnTo>
                  <a:close/>
                </a:path>
                <a:path w="1533525" h="1533525">
                  <a:moveTo>
                    <a:pt x="1213159" y="256897"/>
                  </a:moveTo>
                  <a:lnTo>
                    <a:pt x="1210136" y="253874"/>
                  </a:lnTo>
                  <a:lnTo>
                    <a:pt x="1206510" y="250852"/>
                  </a:lnTo>
                  <a:lnTo>
                    <a:pt x="1202883" y="248434"/>
                  </a:lnTo>
                  <a:lnTo>
                    <a:pt x="1260307" y="180734"/>
                  </a:lnTo>
                  <a:lnTo>
                    <a:pt x="1263934" y="183757"/>
                  </a:lnTo>
                  <a:lnTo>
                    <a:pt x="1268165" y="186779"/>
                  </a:lnTo>
                  <a:lnTo>
                    <a:pt x="1271792" y="190406"/>
                  </a:lnTo>
                  <a:lnTo>
                    <a:pt x="1213159" y="256897"/>
                  </a:lnTo>
                  <a:close/>
                </a:path>
                <a:path w="1533525" h="1533525">
                  <a:moveTo>
                    <a:pt x="1245800" y="287724"/>
                  </a:moveTo>
                  <a:lnTo>
                    <a:pt x="1236128" y="278053"/>
                  </a:lnTo>
                  <a:lnTo>
                    <a:pt x="1297784" y="213980"/>
                  </a:lnTo>
                  <a:lnTo>
                    <a:pt x="1308664" y="224860"/>
                  </a:lnTo>
                  <a:lnTo>
                    <a:pt x="1245800" y="287724"/>
                  </a:lnTo>
                  <a:close/>
                </a:path>
                <a:path w="1533525" h="1533525">
                  <a:moveTo>
                    <a:pt x="1272396" y="315530"/>
                  </a:moveTo>
                  <a:lnTo>
                    <a:pt x="1268165" y="310694"/>
                  </a:lnTo>
                  <a:lnTo>
                    <a:pt x="1263329" y="305858"/>
                  </a:lnTo>
                  <a:lnTo>
                    <a:pt x="1328611" y="245412"/>
                  </a:lnTo>
                  <a:lnTo>
                    <a:pt x="1334051" y="250852"/>
                  </a:lnTo>
                  <a:lnTo>
                    <a:pt x="1338887" y="256292"/>
                  </a:lnTo>
                  <a:lnTo>
                    <a:pt x="1272396" y="315530"/>
                  </a:lnTo>
                  <a:close/>
                </a:path>
                <a:path w="1533525" h="1533525">
                  <a:moveTo>
                    <a:pt x="1301410" y="349984"/>
                  </a:moveTo>
                  <a:lnTo>
                    <a:pt x="1298993" y="346357"/>
                  </a:lnTo>
                  <a:lnTo>
                    <a:pt x="1295970" y="343335"/>
                  </a:lnTo>
                  <a:lnTo>
                    <a:pt x="1292948" y="339708"/>
                  </a:lnTo>
                  <a:lnTo>
                    <a:pt x="1361857" y="283493"/>
                  </a:lnTo>
                  <a:lnTo>
                    <a:pt x="1364879" y="287724"/>
                  </a:lnTo>
                  <a:lnTo>
                    <a:pt x="1368506" y="291351"/>
                  </a:lnTo>
                  <a:lnTo>
                    <a:pt x="1371528" y="295582"/>
                  </a:lnTo>
                  <a:lnTo>
                    <a:pt x="1301410" y="349984"/>
                  </a:lnTo>
                  <a:close/>
                </a:path>
                <a:path w="1533525" h="1533525">
                  <a:moveTo>
                    <a:pt x="1328007" y="386252"/>
                  </a:moveTo>
                  <a:lnTo>
                    <a:pt x="1320149" y="374767"/>
                  </a:lnTo>
                  <a:lnTo>
                    <a:pt x="1392685" y="323388"/>
                  </a:lnTo>
                  <a:lnTo>
                    <a:pt x="1401147" y="336081"/>
                  </a:lnTo>
                  <a:lnTo>
                    <a:pt x="1328007" y="386252"/>
                  </a:lnTo>
                  <a:close/>
                </a:path>
                <a:path w="1533525" h="1533525">
                  <a:moveTo>
                    <a:pt x="1351581" y="424333"/>
                  </a:moveTo>
                  <a:lnTo>
                    <a:pt x="1349767" y="420706"/>
                  </a:lnTo>
                  <a:lnTo>
                    <a:pt x="1347350" y="416475"/>
                  </a:lnTo>
                  <a:lnTo>
                    <a:pt x="1344932" y="412848"/>
                  </a:lnTo>
                  <a:lnTo>
                    <a:pt x="1420490" y="366305"/>
                  </a:lnTo>
                  <a:lnTo>
                    <a:pt x="1423512" y="370536"/>
                  </a:lnTo>
                  <a:lnTo>
                    <a:pt x="1425930" y="375372"/>
                  </a:lnTo>
                  <a:lnTo>
                    <a:pt x="1428348" y="379603"/>
                  </a:lnTo>
                  <a:lnTo>
                    <a:pt x="1351581" y="424333"/>
                  </a:lnTo>
                  <a:close/>
                </a:path>
                <a:path w="1533525" h="1533525">
                  <a:moveTo>
                    <a:pt x="1373342" y="463623"/>
                  </a:moveTo>
                  <a:lnTo>
                    <a:pt x="1370319" y="457579"/>
                  </a:lnTo>
                  <a:lnTo>
                    <a:pt x="1366693" y="451534"/>
                  </a:lnTo>
                  <a:lnTo>
                    <a:pt x="1445273" y="410431"/>
                  </a:lnTo>
                  <a:lnTo>
                    <a:pt x="1452526" y="423729"/>
                  </a:lnTo>
                  <a:lnTo>
                    <a:pt x="1373342" y="463623"/>
                  </a:lnTo>
                  <a:close/>
                </a:path>
                <a:path w="1533525" h="1533525">
                  <a:moveTo>
                    <a:pt x="1392080" y="504727"/>
                  </a:moveTo>
                  <a:lnTo>
                    <a:pt x="1388453" y="496264"/>
                  </a:lnTo>
                  <a:lnTo>
                    <a:pt x="1386640" y="492638"/>
                  </a:lnTo>
                  <a:lnTo>
                    <a:pt x="1467638" y="456370"/>
                  </a:lnTo>
                  <a:lnTo>
                    <a:pt x="1469451" y="461206"/>
                  </a:lnTo>
                  <a:lnTo>
                    <a:pt x="1471869" y="465437"/>
                  </a:lnTo>
                  <a:lnTo>
                    <a:pt x="1473683" y="470272"/>
                  </a:lnTo>
                  <a:lnTo>
                    <a:pt x="1392080" y="504727"/>
                  </a:lnTo>
                  <a:close/>
                </a:path>
                <a:path w="1533525" h="1533525">
                  <a:moveTo>
                    <a:pt x="1407796" y="546435"/>
                  </a:moveTo>
                  <a:lnTo>
                    <a:pt x="1403565" y="533741"/>
                  </a:lnTo>
                  <a:lnTo>
                    <a:pt x="1486981" y="502913"/>
                  </a:lnTo>
                  <a:lnTo>
                    <a:pt x="1491817" y="517421"/>
                  </a:lnTo>
                  <a:lnTo>
                    <a:pt x="1407796" y="546435"/>
                  </a:lnTo>
                  <a:close/>
                </a:path>
                <a:path w="1533525" h="1533525">
                  <a:moveTo>
                    <a:pt x="938732" y="110616"/>
                  </a:moveTo>
                  <a:lnTo>
                    <a:pt x="934501" y="109407"/>
                  </a:lnTo>
                  <a:lnTo>
                    <a:pt x="929665" y="108803"/>
                  </a:lnTo>
                  <a:lnTo>
                    <a:pt x="925434" y="107594"/>
                  </a:lnTo>
                  <a:lnTo>
                    <a:pt x="945986" y="21156"/>
                  </a:lnTo>
                  <a:lnTo>
                    <a:pt x="955657" y="23574"/>
                  </a:lnTo>
                  <a:lnTo>
                    <a:pt x="961097" y="24783"/>
                  </a:lnTo>
                  <a:lnTo>
                    <a:pt x="938732" y="110616"/>
                  </a:lnTo>
                  <a:close/>
                </a:path>
                <a:path w="1533525" h="1533525">
                  <a:moveTo>
                    <a:pt x="894606" y="101549"/>
                  </a:moveTo>
                  <a:lnTo>
                    <a:pt x="887957" y="100341"/>
                  </a:lnTo>
                  <a:lnTo>
                    <a:pt x="885539" y="99736"/>
                  </a:lnTo>
                  <a:lnTo>
                    <a:pt x="883726" y="99736"/>
                  </a:lnTo>
                  <a:lnTo>
                    <a:pt x="881308" y="99132"/>
                  </a:lnTo>
                  <a:lnTo>
                    <a:pt x="896420" y="11484"/>
                  </a:lnTo>
                  <a:lnTo>
                    <a:pt x="898837" y="12089"/>
                  </a:lnTo>
                  <a:lnTo>
                    <a:pt x="901255" y="12089"/>
                  </a:lnTo>
                  <a:lnTo>
                    <a:pt x="903673" y="12693"/>
                  </a:lnTo>
                  <a:lnTo>
                    <a:pt x="911531" y="14507"/>
                  </a:lnTo>
                  <a:lnTo>
                    <a:pt x="894606" y="101549"/>
                  </a:lnTo>
                  <a:close/>
                </a:path>
                <a:path w="1533525" h="1533525">
                  <a:moveTo>
                    <a:pt x="850480" y="94296"/>
                  </a:moveTo>
                  <a:lnTo>
                    <a:pt x="837182" y="92482"/>
                  </a:lnTo>
                  <a:lnTo>
                    <a:pt x="846249" y="4231"/>
                  </a:lnTo>
                  <a:lnTo>
                    <a:pt x="861361" y="6044"/>
                  </a:lnTo>
                  <a:lnTo>
                    <a:pt x="850480" y="94296"/>
                  </a:lnTo>
                  <a:close/>
                </a:path>
                <a:path w="1533525" h="1533525">
                  <a:moveTo>
                    <a:pt x="805146" y="90065"/>
                  </a:moveTo>
                  <a:lnTo>
                    <a:pt x="800914" y="89460"/>
                  </a:lnTo>
                  <a:lnTo>
                    <a:pt x="791847" y="89460"/>
                  </a:lnTo>
                  <a:lnTo>
                    <a:pt x="794870" y="604"/>
                  </a:lnTo>
                  <a:lnTo>
                    <a:pt x="805146" y="604"/>
                  </a:lnTo>
                  <a:lnTo>
                    <a:pt x="809981" y="1208"/>
                  </a:lnTo>
                  <a:lnTo>
                    <a:pt x="805146" y="90065"/>
                  </a:lnTo>
                  <a:close/>
                </a:path>
                <a:path w="1533525" h="1533525">
                  <a:moveTo>
                    <a:pt x="981045" y="123310"/>
                  </a:moveTo>
                  <a:lnTo>
                    <a:pt x="968351" y="119079"/>
                  </a:lnTo>
                  <a:lnTo>
                    <a:pt x="994947" y="34454"/>
                  </a:lnTo>
                  <a:lnTo>
                    <a:pt x="1009454" y="39290"/>
                  </a:lnTo>
                  <a:lnTo>
                    <a:pt x="981045" y="123310"/>
                  </a:lnTo>
                  <a:close/>
                </a:path>
                <a:path w="1533525" h="1533525">
                  <a:moveTo>
                    <a:pt x="1431370" y="632873"/>
                  </a:moveTo>
                  <a:lnTo>
                    <a:pt x="1430766" y="628642"/>
                  </a:lnTo>
                  <a:lnTo>
                    <a:pt x="1429557" y="623806"/>
                  </a:lnTo>
                  <a:lnTo>
                    <a:pt x="1428952" y="619575"/>
                  </a:lnTo>
                  <a:lnTo>
                    <a:pt x="1515391" y="600232"/>
                  </a:lnTo>
                  <a:lnTo>
                    <a:pt x="1515995" y="605068"/>
                  </a:lnTo>
                  <a:lnTo>
                    <a:pt x="1517204" y="610508"/>
                  </a:lnTo>
                  <a:lnTo>
                    <a:pt x="1518413" y="615344"/>
                  </a:lnTo>
                  <a:lnTo>
                    <a:pt x="1431370" y="632873"/>
                  </a:lnTo>
                  <a:close/>
                </a:path>
                <a:path w="1533525" h="1533525">
                  <a:moveTo>
                    <a:pt x="1421094" y="589352"/>
                  </a:moveTo>
                  <a:lnTo>
                    <a:pt x="1419885" y="585121"/>
                  </a:lnTo>
                  <a:lnTo>
                    <a:pt x="1418676" y="580285"/>
                  </a:lnTo>
                  <a:lnTo>
                    <a:pt x="1417467" y="576658"/>
                  </a:lnTo>
                  <a:lnTo>
                    <a:pt x="1502697" y="551875"/>
                  </a:lnTo>
                  <a:lnTo>
                    <a:pt x="1504510" y="556711"/>
                  </a:lnTo>
                  <a:lnTo>
                    <a:pt x="1506928" y="566382"/>
                  </a:lnTo>
                  <a:lnTo>
                    <a:pt x="1421094" y="589352"/>
                  </a:lnTo>
                  <a:close/>
                </a:path>
                <a:path w="1533525" h="1533525">
                  <a:moveTo>
                    <a:pt x="1438624" y="676999"/>
                  </a:moveTo>
                  <a:lnTo>
                    <a:pt x="1436810" y="663701"/>
                  </a:lnTo>
                  <a:lnTo>
                    <a:pt x="1524458" y="650403"/>
                  </a:lnTo>
                  <a:lnTo>
                    <a:pt x="1526876" y="665514"/>
                  </a:lnTo>
                  <a:lnTo>
                    <a:pt x="1438624" y="676999"/>
                  </a:lnTo>
                  <a:close/>
                </a:path>
                <a:path w="1533525" h="1533525">
                  <a:moveTo>
                    <a:pt x="1533525" y="766460"/>
                  </a:moveTo>
                  <a:lnTo>
                    <a:pt x="1444668" y="766460"/>
                  </a:lnTo>
                  <a:lnTo>
                    <a:pt x="1444668" y="753162"/>
                  </a:lnTo>
                  <a:lnTo>
                    <a:pt x="1533525" y="751348"/>
                  </a:lnTo>
                  <a:lnTo>
                    <a:pt x="1533525" y="766460"/>
                  </a:lnTo>
                  <a:close/>
                </a:path>
                <a:path w="1533525" h="1533525">
                  <a:moveTo>
                    <a:pt x="1443460" y="721729"/>
                  </a:moveTo>
                  <a:lnTo>
                    <a:pt x="1442910" y="715685"/>
                  </a:lnTo>
                  <a:lnTo>
                    <a:pt x="1442855" y="707222"/>
                  </a:lnTo>
                  <a:lnTo>
                    <a:pt x="1531107" y="699969"/>
                  </a:lnTo>
                  <a:lnTo>
                    <a:pt x="1532316" y="715685"/>
                  </a:lnTo>
                  <a:lnTo>
                    <a:pt x="1443460" y="721729"/>
                  </a:lnTo>
                  <a:close/>
                </a:path>
              </a:pathLst>
            </a:custGeom>
            <a:solidFill>
              <a:srgbClr val="943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0800" y="7272004"/>
              <a:ext cx="2015489" cy="16256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25000"/>
                </a:lnSpc>
                <a:spcBef>
                  <a:spcPts val="95"/>
                </a:spcBef>
              </a:pPr>
              <a:r>
                <a:rPr sz="2800" b="1" spc="-10">
                  <a:solidFill>
                    <a:srgbClr val="943737"/>
                  </a:solidFill>
                  <a:latin typeface="Consolas"/>
                  <a:cs typeface="Consolas"/>
                </a:rPr>
                <a:t>TECHNOLOGY SERVICE PROVIDER</a:t>
              </a:r>
              <a:endParaRPr sz="2800">
                <a:latin typeface="Consolas"/>
                <a:cs typeface="Consolas"/>
              </a:endParaRPr>
            </a:p>
          </p:txBody>
        </p:sp>
        <p:sp>
          <p:nvSpPr>
            <p:cNvPr id="10" name="object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7654" y="7652991"/>
              <a:ext cx="927100" cy="989330"/>
            </a:xfrm>
            <a:prstGeom prst="rect">
              <a:avLst/>
            </a:prstGeom>
          </p:spPr>
          <p:txBody>
            <a:bodyPr vert="horz" wrap="square" lIns="0" tIns="15240" rIns="0" bIns="0" rtlCol="0" anchor="t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6300" b="1" spc="-25" dirty="0">
                  <a:solidFill>
                    <a:schemeClr val="tx1"/>
                  </a:solidFill>
                  <a:latin typeface="Arial"/>
                  <a:cs typeface="Arial"/>
                </a:rPr>
                <a:t>26</a:t>
              </a:r>
              <a:endParaRPr sz="63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326575" y="549275"/>
            <a:ext cx="483870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spc="170" dirty="0">
                <a:solidFill>
                  <a:srgbClr val="943737"/>
                </a:solidFill>
              </a:rPr>
              <a:t>IL</a:t>
            </a:r>
            <a:r>
              <a:rPr sz="5100" spc="800" dirty="0">
                <a:solidFill>
                  <a:srgbClr val="943737"/>
                </a:solidFill>
              </a:rPr>
              <a:t> </a:t>
            </a:r>
            <a:r>
              <a:rPr sz="5100" spc="320" dirty="0">
                <a:solidFill>
                  <a:srgbClr val="943737"/>
                </a:solidFill>
              </a:rPr>
              <a:t>CONSORZIO</a:t>
            </a:r>
            <a:endParaRPr sz="5100" dirty="0"/>
          </a:p>
        </p:txBody>
      </p:sp>
      <p:sp>
        <p:nvSpPr>
          <p:cNvPr id="12" name="object 12"/>
          <p:cNvSpPr txBox="1"/>
          <p:nvPr/>
        </p:nvSpPr>
        <p:spPr>
          <a:xfrm>
            <a:off x="5548489" y="701322"/>
            <a:ext cx="566102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105" dirty="0">
                <a:latin typeface="Consolas"/>
                <a:cs typeface="Consolas"/>
              </a:rPr>
              <a:t>6</a:t>
            </a:r>
            <a:r>
              <a:rPr lang="it-IT" sz="3100" b="1" spc="105" dirty="0">
                <a:latin typeface="Consolas"/>
                <a:cs typeface="Consolas"/>
              </a:rPr>
              <a:t>3</a:t>
            </a:r>
            <a:r>
              <a:rPr sz="3100" b="1" spc="480" dirty="0">
                <a:latin typeface="Consolas"/>
                <a:cs typeface="Consolas"/>
              </a:rPr>
              <a:t> </a:t>
            </a:r>
            <a:r>
              <a:rPr lang="it-IT" sz="3100" b="1" spc="190" dirty="0">
                <a:latin typeface="Consolas"/>
                <a:cs typeface="Consolas"/>
              </a:rPr>
              <a:t>PARTNERS </a:t>
            </a:r>
            <a:endParaRPr sz="3100" dirty="0">
              <a:latin typeface="Consolas"/>
              <a:cs typeface="Consolas"/>
            </a:endParaRPr>
          </a:p>
        </p:txBody>
      </p:sp>
      <p:grpSp>
        <p:nvGrpSpPr>
          <p:cNvPr id="94" name="Group 64">
            <a:extLst>
              <a:ext uri="{FF2B5EF4-FFF2-40B4-BE49-F238E27FC236}">
                <a16:creationId xmlns:a16="http://schemas.microsoft.com/office/drawing/2014/main" id="{BF92EA26-3950-195C-9193-020F192B37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60010" y="2258192"/>
            <a:ext cx="13536528" cy="7923677"/>
            <a:chOff x="4777241" y="2170269"/>
            <a:chExt cx="13536528" cy="7923677"/>
          </a:xfrm>
        </p:grpSpPr>
        <p:grpSp>
          <p:nvGrpSpPr>
            <p:cNvPr id="95" name="Group 96">
              <a:extLst>
                <a:ext uri="{FF2B5EF4-FFF2-40B4-BE49-F238E27FC236}">
                  <a16:creationId xmlns:a16="http://schemas.microsoft.com/office/drawing/2014/main" id="{57EF9E8F-D3D6-D9FA-A9DC-8B62CED675E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77241" y="2170269"/>
              <a:ext cx="13536528" cy="7923677"/>
              <a:chOff x="4598217" y="2350486"/>
              <a:chExt cx="13536528" cy="7923677"/>
            </a:xfrm>
          </p:grpSpPr>
          <p:grpSp>
            <p:nvGrpSpPr>
              <p:cNvPr id="113" name="Gruppo 14">
                <a:extLst>
                  <a:ext uri="{FF2B5EF4-FFF2-40B4-BE49-F238E27FC236}">
                    <a16:creationId xmlns:a16="http://schemas.microsoft.com/office/drawing/2014/main" id="{92A3AB19-49DC-38AD-7BD6-F3BB2FE599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598217" y="2350486"/>
                <a:ext cx="13536528" cy="7923677"/>
                <a:chOff x="2439213" y="959721"/>
                <a:chExt cx="6764199" cy="4084735"/>
              </a:xfrm>
            </p:grpSpPr>
            <p:grpSp>
              <p:nvGrpSpPr>
                <p:cNvPr id="119" name="Gruppo 97">
                  <a:extLst>
                    <a:ext uri="{FF2B5EF4-FFF2-40B4-BE49-F238E27FC236}">
                      <a16:creationId xmlns:a16="http://schemas.microsoft.com/office/drawing/2014/main" id="{4A84E948-51BE-1D52-FDEB-6C2558791FD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439213" y="959721"/>
                  <a:ext cx="6764199" cy="4063586"/>
                  <a:chOff x="2439208" y="990870"/>
                  <a:chExt cx="7562601" cy="4348797"/>
                </a:xfrm>
              </p:grpSpPr>
              <p:sp>
                <p:nvSpPr>
                  <p:cNvPr id="122" name="AutoShape 22" descr="Risultato immagini per consiglio nazionale ricerche">
                    <a:extLst>
                      <a:ext uri="{FF2B5EF4-FFF2-40B4-BE49-F238E27FC236}">
                        <a16:creationId xmlns:a16="http://schemas.microsoft.com/office/drawing/2014/main" id="{170BB7EB-4D64-D00E-2AA5-AEB60C0E97AD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2439208" y="9908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23" name="AutoShape 26" descr="Risultato immagini per Istituto Nazionale di Fisica Nucleare">
                    <a:extLst>
                      <a:ext uri="{FF2B5EF4-FFF2-40B4-BE49-F238E27FC236}">
                        <a16:creationId xmlns:a16="http://schemas.microsoft.com/office/drawing/2014/main" id="{AE082085-F05D-5F7E-6906-420ECA76AE48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2591608" y="11432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25" name="AutoShape 46" descr="Risultato immagini per art-er">
                    <a:extLst>
                      <a:ext uri="{FF2B5EF4-FFF2-40B4-BE49-F238E27FC236}">
                        <a16:creationId xmlns:a16="http://schemas.microsoft.com/office/drawing/2014/main" id="{12F2DCD9-401D-83BA-A3AF-64270B9A9539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2744008" y="12956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26" name="Rettangolo 104">
                    <a:extLst>
                      <a:ext uri="{FF2B5EF4-FFF2-40B4-BE49-F238E27FC236}">
                        <a16:creationId xmlns:a16="http://schemas.microsoft.com/office/drawing/2014/main" id="{CC161EAF-AE66-ED55-9097-6A1A5BE61C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74850" y="2760417"/>
                    <a:ext cx="23756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it-IT"/>
                      <a:t> </a:t>
                    </a:r>
                  </a:p>
                </p:txBody>
              </p:sp>
              <p:sp>
                <p:nvSpPr>
                  <p:cNvPr id="127" name="AutoShape 50" descr="Risultato immagini per philip morris">
                    <a:extLst>
                      <a:ext uri="{FF2B5EF4-FFF2-40B4-BE49-F238E27FC236}">
                        <a16:creationId xmlns:a16="http://schemas.microsoft.com/office/drawing/2014/main" id="{62237B70-5F2C-24E9-6979-AC8FC7C953D7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2896408" y="14480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28" name="AutoShape 60" descr="Risultato immagini per bonfiglioli">
                    <a:extLst>
                      <a:ext uri="{FF2B5EF4-FFF2-40B4-BE49-F238E27FC236}">
                        <a16:creationId xmlns:a16="http://schemas.microsoft.com/office/drawing/2014/main" id="{F11AA817-E9A6-A5DA-6357-465F7E60F93C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048808" y="16004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30" name="AutoShape 64" descr="Risultato immagini per sacmi">
                    <a:extLst>
                      <a:ext uri="{FF2B5EF4-FFF2-40B4-BE49-F238E27FC236}">
                        <a16:creationId xmlns:a16="http://schemas.microsoft.com/office/drawing/2014/main" id="{E72A02A4-0663-9C1E-9447-7283BDC4D41F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201208" y="17528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32" name="AutoShape 68" descr="Risultato immagini per ferrara bio">
                    <a:extLst>
                      <a:ext uri="{FF2B5EF4-FFF2-40B4-BE49-F238E27FC236}">
                        <a16:creationId xmlns:a16="http://schemas.microsoft.com/office/drawing/2014/main" id="{B109198A-456C-616A-E4BA-8C9660AA27C9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353608" y="19052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34" name="AutoShape 74" descr="Risultato immagini per aetna robopac">
                    <a:extLst>
                      <a:ext uri="{FF2B5EF4-FFF2-40B4-BE49-F238E27FC236}">
                        <a16:creationId xmlns:a16="http://schemas.microsoft.com/office/drawing/2014/main" id="{5FA56ACC-222E-BD3B-1118-FE1E08950933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506008" y="20576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35" name="AutoShape 78" descr="Risultato immagini per rekeep">
                    <a:extLst>
                      <a:ext uri="{FF2B5EF4-FFF2-40B4-BE49-F238E27FC236}">
                        <a16:creationId xmlns:a16="http://schemas.microsoft.com/office/drawing/2014/main" id="{DA5DCE71-4D59-B6B8-0085-87903C37D52E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658408" y="22100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sp>
                <p:nvSpPr>
                  <p:cNvPr id="137" name="AutoShape 88" descr="Risultato immagini per UPMC">
                    <a:extLst>
                      <a:ext uri="{FF2B5EF4-FFF2-40B4-BE49-F238E27FC236}">
                        <a16:creationId xmlns:a16="http://schemas.microsoft.com/office/drawing/2014/main" id="{41957B77-A008-5EDF-7752-EFD589F09A92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810808" y="23624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pic>
                <p:nvPicPr>
                  <p:cNvPr id="138" name="Picture 52">
                    <a:extLst>
                      <a:ext uri="{FF2B5EF4-FFF2-40B4-BE49-F238E27FC236}">
                        <a16:creationId xmlns:a16="http://schemas.microsoft.com/office/drawing/2014/main" id="{5F6EA036-4806-6B09-181F-F05EEBE3A3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25962" b="72115" l="31405" r="66942">
                                <a14:foregroundMark x1="65702" y1="47596" x2="65702" y2="47596"/>
                                <a14:foregroundMark x1="49587" y1="27885" x2="49587" y2="27885"/>
                                <a14:foregroundMark x1="48347" y1="67788" x2="48347" y2="67788"/>
                                <a14:foregroundMark x1="48760" y1="67308" x2="66942" y2="45673"/>
                                <a14:foregroundMark x1="33058" y1="72596" x2="33058" y2="72596"/>
                                <a14:foregroundMark x1="32231" y1="72596" x2="52066" y2="72596"/>
                                <a14:foregroundMark x1="32645" y1="71635" x2="32645" y2="71635"/>
                                <a14:foregroundMark x1="48760" y1="72596" x2="66529" y2="71154"/>
                                <a14:foregroundMark x1="31405" y1="50481" x2="32231" y2="44231"/>
                                <a14:foregroundMark x1="64876" y1="50000" x2="65289" y2="51442"/>
                                <a14:foregroundMark x1="64463" y1="48077" x2="65702" y2="47115"/>
                                <a14:foregroundMark x1="66529" y1="49038" x2="66942" y2="48558"/>
                                <a14:foregroundMark x1="52893" y1="27885" x2="42975" y2="28846"/>
                                <a14:foregroundMark x1="43388" y1="30288" x2="54132" y2="28846"/>
                                <a14:foregroundMark x1="52479" y1="27404" x2="54132" y2="27404"/>
                                <a14:foregroundMark x1="50826" y1="27404" x2="42562" y2="27885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543" t="21630" r="29682" b="22089"/>
                  <a:stretch/>
                </p:blipFill>
                <p:spPr bwMode="auto">
                  <a:xfrm>
                    <a:off x="3512430" y="4684735"/>
                    <a:ext cx="579132" cy="6549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39" name="Picture 53">
                    <a:extLst>
                      <a:ext uri="{FF2B5EF4-FFF2-40B4-BE49-F238E27FC236}">
                        <a16:creationId xmlns:a16="http://schemas.microsoft.com/office/drawing/2014/main" id="{29408436-F476-9D07-DA24-1682B83BDC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6691" b="28683"/>
                  <a:stretch/>
                </p:blipFill>
                <p:spPr bwMode="auto">
                  <a:xfrm>
                    <a:off x="4238417" y="2651794"/>
                    <a:ext cx="912232" cy="25371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0" name="Picture 54">
                    <a:extLst>
                      <a:ext uri="{FF2B5EF4-FFF2-40B4-BE49-F238E27FC236}">
                        <a16:creationId xmlns:a16="http://schemas.microsoft.com/office/drawing/2014/main" id="{DA8B93D2-431C-5E7F-1414-3DA958227E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54585" y="2625056"/>
                    <a:ext cx="804341" cy="3119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1" name="AutoShape 100" descr="Risultato immagini per eni">
                    <a:extLst>
                      <a:ext uri="{FF2B5EF4-FFF2-40B4-BE49-F238E27FC236}">
                        <a16:creationId xmlns:a16="http://schemas.microsoft.com/office/drawing/2014/main" id="{3FEAD3EB-368A-9159-3DC7-272D668700E0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3963208" y="25148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pic>
                <p:nvPicPr>
                  <p:cNvPr id="142" name="Picture 56">
                    <a:extLst>
                      <a:ext uri="{FF2B5EF4-FFF2-40B4-BE49-F238E27FC236}">
                        <a16:creationId xmlns:a16="http://schemas.microsoft.com/office/drawing/2014/main" id="{991B4431-885D-064F-6D58-9A024BFFC5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00749" y="2471556"/>
                    <a:ext cx="410985" cy="5020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3" name="Picture 57">
                    <a:extLst>
                      <a:ext uri="{FF2B5EF4-FFF2-40B4-BE49-F238E27FC236}">
                        <a16:creationId xmlns:a16="http://schemas.microsoft.com/office/drawing/2014/main" id="{273ABAF7-9147-B9BE-46D9-DA5B97ABBA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991" t="7029" r="19760" b="7431"/>
                  <a:stretch/>
                </p:blipFill>
                <p:spPr bwMode="auto">
                  <a:xfrm>
                    <a:off x="6473956" y="2500273"/>
                    <a:ext cx="496230" cy="5366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5" name="Picture 59" descr="Camst Group logo">
                    <a:extLst>
                      <a:ext uri="{FF2B5EF4-FFF2-40B4-BE49-F238E27FC236}">
                        <a16:creationId xmlns:a16="http://schemas.microsoft.com/office/drawing/2014/main" id="{2816A2D4-021C-25B2-0ED9-865744F39C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788" b="34106"/>
                  <a:stretch/>
                </p:blipFill>
                <p:spPr bwMode="auto">
                  <a:xfrm>
                    <a:off x="6993841" y="2612131"/>
                    <a:ext cx="673344" cy="2271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6" name="Picture 61" descr="Risultato immagini per crif spa bologna">
                    <a:extLst>
                      <a:ext uri="{FF2B5EF4-FFF2-40B4-BE49-F238E27FC236}">
                        <a16:creationId xmlns:a16="http://schemas.microsoft.com/office/drawing/2014/main" id="{7631C3F0-52D8-375B-F2BB-3C58C1A752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36403" y="2564607"/>
                    <a:ext cx="645110" cy="2886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8" name="AutoShape 126" descr="Risultato immagini per service srl unipersonale">
                    <a:extLst>
                      <a:ext uri="{FF2B5EF4-FFF2-40B4-BE49-F238E27FC236}">
                        <a16:creationId xmlns:a16="http://schemas.microsoft.com/office/drawing/2014/main" id="{95176BDE-2B03-1AEC-F84F-58E99C15998E}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/>
                  </p:cNvSpPr>
                  <p:nvPr/>
                </p:nvSpPr>
                <p:spPr bwMode="auto">
                  <a:xfrm>
                    <a:off x="4268008" y="2819670"/>
                    <a:ext cx="304800" cy="3048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it-IT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/>
                  </a:p>
                </p:txBody>
              </p:sp>
              <p:pic>
                <p:nvPicPr>
                  <p:cNvPr id="149" name="Picture 66" descr="Risultato immagini per intesa san paolo">
                    <a:extLst>
                      <a:ext uri="{FF2B5EF4-FFF2-40B4-BE49-F238E27FC236}">
                        <a16:creationId xmlns:a16="http://schemas.microsoft.com/office/drawing/2014/main" id="{131A4F21-304D-9714-EC25-4FCAC119B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59" t="30434" r="8117" b="48139"/>
                  <a:stretch/>
                </p:blipFill>
                <p:spPr bwMode="auto">
                  <a:xfrm>
                    <a:off x="8603758" y="3201892"/>
                    <a:ext cx="1398051" cy="25097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0" name="Picture 67" descr="Risultato immagini per ptc">
                    <a:extLst>
                      <a:ext uri="{FF2B5EF4-FFF2-40B4-BE49-F238E27FC236}">
                        <a16:creationId xmlns:a16="http://schemas.microsoft.com/office/drawing/2014/main" id="{385F1008-895E-EFE2-4562-9D2A0751B5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0125" y="4353116"/>
                    <a:ext cx="644594" cy="2963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9" name="Picture 86">
                    <a:extLst>
                      <a:ext uri="{FF2B5EF4-FFF2-40B4-BE49-F238E27FC236}">
                        <a16:creationId xmlns:a16="http://schemas.microsoft.com/office/drawing/2014/main" id="{7252818E-1172-EAC3-D54C-C71605D18D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894" b="89753" l="5009" r="89982">
                                <a14:foregroundMark x1="13388" y1="43463" x2="13388" y2="43463"/>
                                <a14:foregroundMark x1="5009" y1="42049" x2="5009" y2="42049"/>
                                <a14:foregroundMark x1="51548" y1="46290" x2="51548" y2="46290"/>
                                <a14:foregroundMark x1="65392" y1="36042" x2="65392" y2="36042"/>
                                <a14:foregroundMark x1="88069" y1="42049" x2="88069" y2="4204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66651" y="4367815"/>
                    <a:ext cx="893457" cy="23014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6" name="Immagine 11">
                  <a:extLst>
                    <a:ext uri="{FF2B5EF4-FFF2-40B4-BE49-F238E27FC236}">
                      <a16:creationId xmlns:a16="http://schemas.microsoft.com/office/drawing/2014/main" id="{8BFCA39F-D021-47DA-3169-C9C311710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39370" y="4489085"/>
                  <a:ext cx="555371" cy="555371"/>
                </a:xfrm>
                <a:prstGeom prst="rect">
                  <a:avLst/>
                </a:prstGeom>
              </p:spPr>
            </p:pic>
          </p:grpSp>
          <p:pic>
            <p:nvPicPr>
              <p:cNvPr id="102" name="Picture 14" descr="Pomiager Blockchain">
                <a:extLst>
                  <a:ext uri="{FF2B5EF4-FFF2-40B4-BE49-F238E27FC236}">
                    <a16:creationId xmlns:a16="http://schemas.microsoft.com/office/drawing/2014/main" id="{BDC47764-5F0C-314B-251D-B73141AE7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4912" y="9291913"/>
                <a:ext cx="1736243" cy="665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" descr="Smau">
                <a:extLst>
                  <a:ext uri="{FF2B5EF4-FFF2-40B4-BE49-F238E27FC236}">
                    <a16:creationId xmlns:a16="http://schemas.microsoft.com/office/drawing/2014/main" id="{44276257-CBFA-A905-D65E-5CB99CF78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8295" y="6438720"/>
                <a:ext cx="1584625" cy="487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18" descr="Mep spa - Home | Facebook">
                <a:extLst>
                  <a:ext uri="{FF2B5EF4-FFF2-40B4-BE49-F238E27FC236}">
                    <a16:creationId xmlns:a16="http://schemas.microsoft.com/office/drawing/2014/main" id="{51F8C0A9-0741-DC7F-9BC7-DF092F5FC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8829" y="6084576"/>
                <a:ext cx="973260" cy="1028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0" descr="Tomografia industriale, Scansioni 3D, Ingegneria | Agiotech Metrix3D">
                <a:extLst>
                  <a:ext uri="{FF2B5EF4-FFF2-40B4-BE49-F238E27FC236}">
                    <a16:creationId xmlns:a16="http://schemas.microsoft.com/office/drawing/2014/main" id="{201FF6E8-0ADB-90B3-5C28-2299597F0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1896" y="6443900"/>
                <a:ext cx="1587027" cy="4580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6" name="Picture 26">
              <a:extLst>
                <a:ext uri="{FF2B5EF4-FFF2-40B4-BE49-F238E27FC236}">
                  <a16:creationId xmlns:a16="http://schemas.microsoft.com/office/drawing/2014/main" id="{E095E8F2-41C1-68A9-AB95-F3AF1323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79446" y="6168979"/>
              <a:ext cx="1332429" cy="627025"/>
            </a:xfrm>
            <a:prstGeom prst="rect">
              <a:avLst/>
            </a:prstGeom>
          </p:spPr>
        </p:pic>
        <p:pic>
          <p:nvPicPr>
            <p:cNvPr id="98" name="Picture 60">
              <a:extLst>
                <a:ext uri="{FF2B5EF4-FFF2-40B4-BE49-F238E27FC236}">
                  <a16:creationId xmlns:a16="http://schemas.microsoft.com/office/drawing/2014/main" id="{762B2813-8269-AF3C-727F-DA28AC956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660429" y="9321178"/>
              <a:ext cx="1570893" cy="468216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877AB9-8A03-0FAF-EDDF-48E849C75E3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720" y="9310282"/>
            <a:ext cx="1669922" cy="6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Utente\Documents\Quadrante Futuro e Birex\Immagini Bi-Rex\Loghi\Logo-Filippetti.png">
            <a:extLst>
              <a:ext uri="{FF2B5EF4-FFF2-40B4-BE49-F238E27FC236}">
                <a16:creationId xmlns:a16="http://schemas.microsoft.com/office/drawing/2014/main" id="{732DC8B4-F568-3EF8-839F-E585BB90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342" y="5177842"/>
            <a:ext cx="1154701" cy="50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uova energia al logo Lutech | Lutech">
            <a:extLst>
              <a:ext uri="{FF2B5EF4-FFF2-40B4-BE49-F238E27FC236}">
                <a16:creationId xmlns:a16="http://schemas.microsoft.com/office/drawing/2014/main" id="{234641F5-C085-CCE1-0A60-8E93D054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626" y="8455346"/>
            <a:ext cx="1678549" cy="2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ea-Re">
            <a:extLst>
              <a:ext uri="{FF2B5EF4-FFF2-40B4-BE49-F238E27FC236}">
                <a16:creationId xmlns:a16="http://schemas.microsoft.com/office/drawing/2014/main" id="{3937F85E-DF68-4460-B8FD-DEA33D12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843" y="6268610"/>
            <a:ext cx="1454007" cy="6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kkodis - Back to the home page">
            <a:extLst>
              <a:ext uri="{FF2B5EF4-FFF2-40B4-BE49-F238E27FC236}">
                <a16:creationId xmlns:a16="http://schemas.microsoft.com/office/drawing/2014/main" id="{7CDF493A-B701-EC5F-8695-1C33ECCF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34" y="5415854"/>
            <a:ext cx="1369650" cy="1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ject 38">
            <a:extLst>
              <a:ext uri="{FF2B5EF4-FFF2-40B4-BE49-F238E27FC236}">
                <a16:creationId xmlns:a16="http://schemas.microsoft.com/office/drawing/2014/main" id="{990FA8D8-6934-B88F-DC74-3DD57FA0D754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15857" y="9887475"/>
            <a:ext cx="704849" cy="228599"/>
          </a:xfrm>
          <a:prstGeom prst="rect">
            <a:avLst/>
          </a:prstGeom>
        </p:spPr>
      </p:pic>
      <p:pic>
        <p:nvPicPr>
          <p:cNvPr id="19" name="Picture 78">
            <a:extLst>
              <a:ext uri="{FF2B5EF4-FFF2-40B4-BE49-F238E27FC236}">
                <a16:creationId xmlns:a16="http://schemas.microsoft.com/office/drawing/2014/main" id="{CCCE628C-CC16-672F-3D63-C13DEC7EE306}"/>
              </a:ext>
            </a:extLst>
          </p:cNvPr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4" b="31323"/>
          <a:stretch/>
        </p:blipFill>
        <p:spPr bwMode="auto">
          <a:xfrm>
            <a:off x="5391961" y="3162646"/>
            <a:ext cx="1709086" cy="4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4">
            <a:extLst>
              <a:ext uri="{FF2B5EF4-FFF2-40B4-BE49-F238E27FC236}">
                <a16:creationId xmlns:a16="http://schemas.microsoft.com/office/drawing/2014/main" id="{C59F00FF-BC49-0D2F-899D-D063AE0222BE}"/>
              </a:ext>
            </a:extLst>
          </p:cNvPr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24" y="3131858"/>
            <a:ext cx="2560695" cy="54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2">
            <a:extLst>
              <a:ext uri="{FF2B5EF4-FFF2-40B4-BE49-F238E27FC236}">
                <a16:creationId xmlns:a16="http://schemas.microsoft.com/office/drawing/2014/main" id="{9D46B375-0019-D0CC-5065-C34EFF8F3F45}"/>
              </a:ext>
            </a:extLst>
          </p:cNvPr>
          <p:cNvPicPr/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10041"/>
          <a:stretch/>
        </p:blipFill>
        <p:spPr bwMode="auto">
          <a:xfrm>
            <a:off x="13415999" y="3099746"/>
            <a:ext cx="1914634" cy="6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6">
            <a:extLst>
              <a:ext uri="{FF2B5EF4-FFF2-40B4-BE49-F238E27FC236}">
                <a16:creationId xmlns:a16="http://schemas.microsoft.com/office/drawing/2014/main" id="{2BFC0C61-65A2-9A32-A4E6-5398529D58FA}"/>
              </a:ext>
            </a:extLst>
          </p:cNvPr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154" y="3136976"/>
            <a:ext cx="1619669" cy="5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7">
            <a:extLst>
              <a:ext uri="{FF2B5EF4-FFF2-40B4-BE49-F238E27FC236}">
                <a16:creationId xmlns:a16="http://schemas.microsoft.com/office/drawing/2014/main" id="{3513ECDC-520D-48A8-F76A-BB8E9D8D6B4E}"/>
              </a:ext>
            </a:extLst>
          </p:cNvPr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59" y="3970680"/>
            <a:ext cx="1612380" cy="8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13">
            <a:extLst>
              <a:ext uri="{FF2B5EF4-FFF2-40B4-BE49-F238E27FC236}">
                <a16:creationId xmlns:a16="http://schemas.microsoft.com/office/drawing/2014/main" id="{2F050558-D338-68DF-99F5-3AD4E761C073}"/>
              </a:ext>
            </a:extLst>
          </p:cNvPr>
          <p:cNvPicPr/>
          <p:nvPr/>
        </p:nvPicPr>
        <p:blipFill>
          <a:blip r:embed="rId32"/>
          <a:stretch>
            <a:fillRect/>
          </a:stretch>
        </p:blipFill>
        <p:spPr>
          <a:xfrm>
            <a:off x="6834964" y="4168412"/>
            <a:ext cx="1258025" cy="485935"/>
          </a:xfrm>
          <a:prstGeom prst="rect">
            <a:avLst/>
          </a:prstGeom>
        </p:spPr>
      </p:pic>
      <p:pic>
        <p:nvPicPr>
          <p:cNvPr id="25" name="Picture 43">
            <a:extLst>
              <a:ext uri="{FF2B5EF4-FFF2-40B4-BE49-F238E27FC236}">
                <a16:creationId xmlns:a16="http://schemas.microsoft.com/office/drawing/2014/main" id="{3829BD9B-7EBB-5D6B-52BC-F130EE24D87F}"/>
              </a:ext>
            </a:extLst>
          </p:cNvPr>
          <p:cNvPicPr/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7" b="27244"/>
          <a:stretch/>
        </p:blipFill>
        <p:spPr bwMode="auto">
          <a:xfrm>
            <a:off x="8211728" y="4110169"/>
            <a:ext cx="1493025" cy="5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2">
            <a:extLst>
              <a:ext uri="{FF2B5EF4-FFF2-40B4-BE49-F238E27FC236}">
                <a16:creationId xmlns:a16="http://schemas.microsoft.com/office/drawing/2014/main" id="{1905EAF7-D228-35AE-29B7-8E769FAFDB7A}"/>
              </a:ext>
            </a:extLst>
          </p:cNvPr>
          <p:cNvPicPr/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t="34003" r="22674" b="35211"/>
          <a:stretch/>
        </p:blipFill>
        <p:spPr bwMode="auto">
          <a:xfrm>
            <a:off x="11041155" y="3021352"/>
            <a:ext cx="1854514" cy="7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0EB2C720-9DD6-17E3-C4CE-8B960516C2DA}"/>
              </a:ext>
            </a:extLst>
          </p:cNvPr>
          <p:cNvPicPr/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53" b="90995" l="5462" r="92857">
                        <a14:foregroundMark x1="31092" y1="25118" x2="31092" y2="25118"/>
                        <a14:foregroundMark x1="36134" y1="18009" x2="36134" y2="18009"/>
                        <a14:foregroundMark x1="39916" y1="17062" x2="39916" y2="17062"/>
                        <a14:foregroundMark x1="39076" y1="26540" x2="39076" y2="26540"/>
                        <a14:foregroundMark x1="40756" y1="49289" x2="40756" y2="49289"/>
                        <a14:foregroundMark x1="5882" y1="71090" x2="93277" y2="71564"/>
                        <a14:foregroundMark x1="92017" y1="72986" x2="51261" y2="72038"/>
                        <a14:foregroundMark x1="87395" y1="71564" x2="88235" y2="66825"/>
                        <a14:foregroundMark x1="86134" y1="71564" x2="89496" y2="69668"/>
                        <a14:foregroundMark x1="89496" y1="66825" x2="89496" y2="66825"/>
                        <a14:foregroundMark x1="87815" y1="66825" x2="87815" y2="66825"/>
                        <a14:foregroundMark x1="89076" y1="66825" x2="92857" y2="72038"/>
                        <a14:foregroundMark x1="80252" y1="90995" x2="80252" y2="88152"/>
                        <a14:foregroundMark x1="73529" y1="88152" x2="33193" y2="85308"/>
                        <a14:foregroundMark x1="21008" y1="89573" x2="36975" y2="85782"/>
                        <a14:foregroundMark x1="26471" y1="89100" x2="64286" y2="89100"/>
                        <a14:foregroundMark x1="71429" y1="86730" x2="71849" y2="84360"/>
                        <a14:foregroundMark x1="77311" y1="89573" x2="28571" y2="90047"/>
                        <a14:foregroundMark x1="26471" y1="86730" x2="28571" y2="83886"/>
                        <a14:foregroundMark x1="32773" y1="88152" x2="33613" y2="81517"/>
                        <a14:foregroundMark x1="23529" y1="89573" x2="25630" y2="85308"/>
                        <a14:foregroundMark x1="37395" y1="69668" x2="38655" y2="69194"/>
                        <a14:foregroundMark x1="38655" y1="72038" x2="38655" y2="67299"/>
                        <a14:foregroundMark x1="34034" y1="73460" x2="36975" y2="67299"/>
                        <a14:foregroundMark x1="51681" y1="73934" x2="58824" y2="68720"/>
                        <a14:foregroundMark x1="55462" y1="72512" x2="90756" y2="71090"/>
                        <a14:foregroundMark x1="86134" y1="66825" x2="86134" y2="66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378" y="1612649"/>
            <a:ext cx="1347163" cy="1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8">
            <a:extLst>
              <a:ext uri="{FF2B5EF4-FFF2-40B4-BE49-F238E27FC236}">
                <a16:creationId xmlns:a16="http://schemas.microsoft.com/office/drawing/2014/main" id="{FEEC7F7C-4AE5-A6D4-1563-16CB85583C38}"/>
              </a:ext>
            </a:extLst>
          </p:cNvPr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739" y="1862368"/>
            <a:ext cx="1235379" cy="71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5">
            <a:extLst>
              <a:ext uri="{FF2B5EF4-FFF2-40B4-BE49-F238E27FC236}">
                <a16:creationId xmlns:a16="http://schemas.microsoft.com/office/drawing/2014/main" id="{5DD76036-2F37-2F0C-111B-4AAF36F24C65}"/>
              </a:ext>
            </a:extLst>
          </p:cNvPr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44" y="4104089"/>
            <a:ext cx="1523720" cy="4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8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7DC7A7A7-8516-9B1A-EB9D-32DD96F46A63}"/>
              </a:ext>
            </a:extLst>
          </p:cNvPr>
          <p:cNvPicPr/>
          <p:nvPr/>
        </p:nvPicPr>
        <p:blipFill>
          <a:blip r:embed="rId39"/>
          <a:stretch>
            <a:fillRect/>
          </a:stretch>
        </p:blipFill>
        <p:spPr>
          <a:xfrm>
            <a:off x="11293764" y="4082518"/>
            <a:ext cx="1654924" cy="539786"/>
          </a:xfrm>
          <a:prstGeom prst="rect">
            <a:avLst/>
          </a:prstGeom>
        </p:spPr>
      </p:pic>
      <p:pic>
        <p:nvPicPr>
          <p:cNvPr id="31" name="Picture 47" descr="Risultato immagini per poggipolini">
            <a:extLst>
              <a:ext uri="{FF2B5EF4-FFF2-40B4-BE49-F238E27FC236}">
                <a16:creationId xmlns:a16="http://schemas.microsoft.com/office/drawing/2014/main" id="{1E790061-7E78-968F-53CC-1256546B039B}"/>
              </a:ext>
            </a:extLst>
          </p:cNvPr>
          <p:cNvPicPr/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9" b="40246"/>
          <a:stretch/>
        </p:blipFill>
        <p:spPr bwMode="auto">
          <a:xfrm>
            <a:off x="12951893" y="4074725"/>
            <a:ext cx="1945664" cy="5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0">
            <a:extLst>
              <a:ext uri="{FF2B5EF4-FFF2-40B4-BE49-F238E27FC236}">
                <a16:creationId xmlns:a16="http://schemas.microsoft.com/office/drawing/2014/main" id="{1C44E208-8676-4E2A-C9F3-283587C08B1D}"/>
              </a:ext>
            </a:extLst>
          </p:cNvPr>
          <p:cNvPicPr/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8197" b="88525" l="3148" r="97094">
                        <a14:foregroundMark x1="22034" y1="67213" x2="22034" y2="67213"/>
                        <a14:foregroundMark x1="32930" y1="63934" x2="32930" y2="63934"/>
                        <a14:foregroundMark x1="45278" y1="65574" x2="45278" y2="65574"/>
                        <a14:foregroundMark x1="50363" y1="63934" x2="50363" y2="63934"/>
                        <a14:foregroundMark x1="59564" y1="58197" x2="59564" y2="58197"/>
                        <a14:foregroundMark x1="8232" y1="63934" x2="8232" y2="63934"/>
                        <a14:foregroundMark x1="3148" y1="49180" x2="3148" y2="49180"/>
                        <a14:foregroundMark x1="84262" y1="18033" x2="84262" y2="18033"/>
                        <a14:foregroundMark x1="89588" y1="22131" x2="89588" y2="22131"/>
                        <a14:foregroundMark x1="90073" y1="20492" x2="90073" y2="20492"/>
                        <a14:foregroundMark x1="91041" y1="20492" x2="91041" y2="20492"/>
                        <a14:foregroundMark x1="92494" y1="40164" x2="92494" y2="40164"/>
                        <a14:foregroundMark x1="95157" y1="59016" x2="95157" y2="59016"/>
                        <a14:foregroundMark x1="97094" y1="54918" x2="97094" y2="5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771" y="4115740"/>
            <a:ext cx="1389404" cy="4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5">
            <a:extLst>
              <a:ext uri="{FF2B5EF4-FFF2-40B4-BE49-F238E27FC236}">
                <a16:creationId xmlns:a16="http://schemas.microsoft.com/office/drawing/2014/main" id="{2DD9F063-8B8A-704A-1C51-996475FC8A0E}"/>
              </a:ext>
            </a:extLst>
          </p:cNvPr>
          <p:cNvPicPr/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55" y="5273344"/>
            <a:ext cx="1309708" cy="45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2" descr="Risultato immagini per alascom">
            <a:extLst>
              <a:ext uri="{FF2B5EF4-FFF2-40B4-BE49-F238E27FC236}">
                <a16:creationId xmlns:a16="http://schemas.microsoft.com/office/drawing/2014/main" id="{9C8FE094-ABC2-2630-2666-476329A751C6}"/>
              </a:ext>
            </a:extLst>
          </p:cNvPr>
          <p:cNvPicPr/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65" y="5183784"/>
            <a:ext cx="1437458" cy="4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9" descr="LEONARDO S.P.A. (Divisione Velivoli) - Distretto aerospaziale piemonte">
            <a:extLst>
              <a:ext uri="{FF2B5EF4-FFF2-40B4-BE49-F238E27FC236}">
                <a16:creationId xmlns:a16="http://schemas.microsoft.com/office/drawing/2014/main" id="{0D1F60B6-2A1A-AEAE-8967-2E17B076FB81}"/>
              </a:ext>
            </a:extLst>
          </p:cNvPr>
          <p:cNvPicPr/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6" b="39131"/>
          <a:stretch/>
        </p:blipFill>
        <p:spPr bwMode="auto">
          <a:xfrm>
            <a:off x="6161697" y="6360940"/>
            <a:ext cx="1853624" cy="3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4">
            <a:extLst>
              <a:ext uri="{FF2B5EF4-FFF2-40B4-BE49-F238E27FC236}">
                <a16:creationId xmlns:a16="http://schemas.microsoft.com/office/drawing/2014/main" id="{6DE5CCE1-A475-8C33-A30A-CD47A7F5A12E}"/>
              </a:ext>
            </a:extLst>
          </p:cNvPr>
          <p:cNvPicPr/>
          <p:nvPr/>
        </p:nvPicPr>
        <p:blipFill>
          <a:blip r:embed="rId46"/>
          <a:stretch>
            <a:fillRect/>
          </a:stretch>
        </p:blipFill>
        <p:spPr>
          <a:xfrm>
            <a:off x="12761672" y="6258243"/>
            <a:ext cx="1399500" cy="518027"/>
          </a:xfrm>
          <a:prstGeom prst="rect">
            <a:avLst/>
          </a:prstGeom>
        </p:spPr>
      </p:pic>
      <p:pic>
        <p:nvPicPr>
          <p:cNvPr id="38" name="Picture 68" descr="Risultato immagini per tim">
            <a:extLst>
              <a:ext uri="{FF2B5EF4-FFF2-40B4-BE49-F238E27FC236}">
                <a16:creationId xmlns:a16="http://schemas.microsoft.com/office/drawing/2014/main" id="{0968CB25-0155-389D-CBFC-8D7969F1A41D}"/>
              </a:ext>
            </a:extLst>
          </p:cNvPr>
          <p:cNvPicPr/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813" y="8352617"/>
            <a:ext cx="1377705" cy="3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Pasquale Damiano - Gas engine solutions - Siemens Energy | LinkedIn">
            <a:extLst>
              <a:ext uri="{FF2B5EF4-FFF2-40B4-BE49-F238E27FC236}">
                <a16:creationId xmlns:a16="http://schemas.microsoft.com/office/drawing/2014/main" id="{1E191496-9896-D2AE-CB28-0FAF6BC1219D}"/>
              </a:ext>
            </a:extLst>
          </p:cNvPr>
          <p:cNvPicPr/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22545" r="13628" b="28277"/>
          <a:stretch/>
        </p:blipFill>
        <p:spPr bwMode="auto">
          <a:xfrm>
            <a:off x="12069666" y="7350806"/>
            <a:ext cx="1846343" cy="5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9">
            <a:extLst>
              <a:ext uri="{FF2B5EF4-FFF2-40B4-BE49-F238E27FC236}">
                <a16:creationId xmlns:a16="http://schemas.microsoft.com/office/drawing/2014/main" id="{81C3E994-24BD-5804-062F-D11E289F7C3F}"/>
              </a:ext>
            </a:extLst>
          </p:cNvPr>
          <p:cNvPicPr/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728" y="7244648"/>
            <a:ext cx="1094363" cy="5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3">
            <a:extLst>
              <a:ext uri="{FF2B5EF4-FFF2-40B4-BE49-F238E27FC236}">
                <a16:creationId xmlns:a16="http://schemas.microsoft.com/office/drawing/2014/main" id="{15165CAC-3029-BC59-D65D-6516E01CB1D5}"/>
              </a:ext>
            </a:extLst>
          </p:cNvPr>
          <p:cNvPicPr/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29747" r="15989" b="30509"/>
          <a:stretch/>
        </p:blipFill>
        <p:spPr bwMode="auto">
          <a:xfrm>
            <a:off x="15174720" y="7344991"/>
            <a:ext cx="1222532" cy="5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9">
            <a:extLst>
              <a:ext uri="{FF2B5EF4-FFF2-40B4-BE49-F238E27FC236}">
                <a16:creationId xmlns:a16="http://schemas.microsoft.com/office/drawing/2014/main" id="{5A2482AC-236F-2001-5598-544BFF1F16A7}"/>
              </a:ext>
            </a:extLst>
          </p:cNvPr>
          <p:cNvPicPr/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62" y="7317624"/>
            <a:ext cx="1786694" cy="6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5">
            <a:extLst>
              <a:ext uri="{FF2B5EF4-FFF2-40B4-BE49-F238E27FC236}">
                <a16:creationId xmlns:a16="http://schemas.microsoft.com/office/drawing/2014/main" id="{89D5B51B-12DE-0434-0D12-4010C54F35ED}"/>
              </a:ext>
            </a:extLst>
          </p:cNvPr>
          <p:cNvPicPr/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69" y="7462589"/>
            <a:ext cx="1959474" cy="3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1">
            <a:extLst>
              <a:ext uri="{FF2B5EF4-FFF2-40B4-BE49-F238E27FC236}">
                <a16:creationId xmlns:a16="http://schemas.microsoft.com/office/drawing/2014/main" id="{C0A39022-27DB-C30D-AD35-69A7B3B010D6}"/>
              </a:ext>
            </a:extLst>
          </p:cNvPr>
          <p:cNvPicPr/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55" y="9317316"/>
            <a:ext cx="1587207" cy="6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0" descr="Risultato immagini per nier azienda">
            <a:extLst>
              <a:ext uri="{FF2B5EF4-FFF2-40B4-BE49-F238E27FC236}">
                <a16:creationId xmlns:a16="http://schemas.microsoft.com/office/drawing/2014/main" id="{EA237B61-7C53-9FB1-4AA9-FEAE249BA17D}"/>
              </a:ext>
            </a:extLst>
          </p:cNvPr>
          <p:cNvPicPr/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38154" r="21132" b="38015"/>
          <a:stretch/>
        </p:blipFill>
        <p:spPr bwMode="auto">
          <a:xfrm>
            <a:off x="5099355" y="8258943"/>
            <a:ext cx="1297380" cy="5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3" descr="Catalogo Mecspe Parma | Consulta l'elenco espositori online">
            <a:extLst>
              <a:ext uri="{FF2B5EF4-FFF2-40B4-BE49-F238E27FC236}">
                <a16:creationId xmlns:a16="http://schemas.microsoft.com/office/drawing/2014/main" id="{FF83C54F-348C-7DAE-5A72-8A8676E15E70}"/>
              </a:ext>
            </a:extLst>
          </p:cNvPr>
          <p:cNvPicPr/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2" y="8233602"/>
            <a:ext cx="1854879" cy="55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1" descr="Risultato immagini per energy group srl bentivoglio">
            <a:extLst>
              <a:ext uri="{FF2B5EF4-FFF2-40B4-BE49-F238E27FC236}">
                <a16:creationId xmlns:a16="http://schemas.microsoft.com/office/drawing/2014/main" id="{A2E24BE8-8800-4D6D-33A8-E6EFA77B08FD}"/>
              </a:ext>
            </a:extLst>
          </p:cNvPr>
          <p:cNvPicPr/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5" b="51002"/>
          <a:stretch/>
        </p:blipFill>
        <p:spPr bwMode="auto">
          <a:xfrm>
            <a:off x="12687011" y="8310812"/>
            <a:ext cx="2173286" cy="4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AE02D9-2659-E5CD-81CC-9B1F1189955D}"/>
              </a:ext>
            </a:extLst>
          </p:cNvPr>
          <p:cNvPicPr/>
          <p:nvPr/>
        </p:nvPicPr>
        <p:blipFill>
          <a:blip r:embed="rId57"/>
          <a:stretch>
            <a:fillRect/>
          </a:stretch>
        </p:blipFill>
        <p:spPr>
          <a:xfrm>
            <a:off x="9375118" y="9542406"/>
            <a:ext cx="1786695" cy="326422"/>
          </a:xfrm>
          <a:prstGeom prst="rect">
            <a:avLst/>
          </a:prstGeom>
        </p:spPr>
      </p:pic>
      <p:pic>
        <p:nvPicPr>
          <p:cNvPr id="50" name="Picture 90">
            <a:extLst>
              <a:ext uri="{FF2B5EF4-FFF2-40B4-BE49-F238E27FC236}">
                <a16:creationId xmlns:a16="http://schemas.microsoft.com/office/drawing/2014/main" id="{7BFBB047-0E49-D6F0-1423-ED0BCEC63C1F}"/>
              </a:ext>
            </a:extLst>
          </p:cNvPr>
          <p:cNvPicPr/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4" y="7095614"/>
            <a:ext cx="1334145" cy="8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5" descr="TÜV Thüringen Italia">
            <a:extLst>
              <a:ext uri="{FF2B5EF4-FFF2-40B4-BE49-F238E27FC236}">
                <a16:creationId xmlns:a16="http://schemas.microsoft.com/office/drawing/2014/main" id="{0CF7A9FA-8D11-E71B-DA91-930BB0B92C68}"/>
              </a:ext>
            </a:extLst>
          </p:cNvPr>
          <p:cNvPicPr/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558" y="9390946"/>
            <a:ext cx="1327664" cy="6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magine 52" descr="Immagine che contiene nero, schermata, oscurità&#10;&#10;Descrizione generata automaticamente">
            <a:extLst>
              <a:ext uri="{FF2B5EF4-FFF2-40B4-BE49-F238E27FC236}">
                <a16:creationId xmlns:a16="http://schemas.microsoft.com/office/drawing/2014/main" id="{A5E4E98E-70CD-C6DE-37AF-F92959FDEA91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387" y="9456480"/>
            <a:ext cx="1244871" cy="373461"/>
          </a:xfrm>
          <a:prstGeom prst="rect">
            <a:avLst/>
          </a:prstGeom>
        </p:spPr>
      </p:pic>
      <p:pic>
        <p:nvPicPr>
          <p:cNvPr id="54" name="Picture 74">
            <a:extLst>
              <a:ext uri="{FF2B5EF4-FFF2-40B4-BE49-F238E27FC236}">
                <a16:creationId xmlns:a16="http://schemas.microsoft.com/office/drawing/2014/main" id="{8C27C585-DDA3-F67C-AA27-4322A9F5BAC6}"/>
              </a:ext>
            </a:extLst>
          </p:cNvPr>
          <p:cNvPicPr/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9" y="7483812"/>
            <a:ext cx="1683802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5">
            <a:extLst>
              <a:ext uri="{FF2B5EF4-FFF2-40B4-BE49-F238E27FC236}">
                <a16:creationId xmlns:a16="http://schemas.microsoft.com/office/drawing/2014/main" id="{F4C4CE0E-E956-FB09-0A5F-12284046AA38}"/>
              </a:ext>
            </a:extLst>
          </p:cNvPr>
          <p:cNvPicPr/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" t="14010" r="528" b="16506"/>
          <a:stretch/>
        </p:blipFill>
        <p:spPr bwMode="auto">
          <a:xfrm>
            <a:off x="12503255" y="1862959"/>
            <a:ext cx="1855218" cy="8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91">
            <a:extLst>
              <a:ext uri="{FF2B5EF4-FFF2-40B4-BE49-F238E27FC236}">
                <a16:creationId xmlns:a16="http://schemas.microsoft.com/office/drawing/2014/main" id="{AD5D5807-4B4A-A3B7-8909-6882C5F03242}"/>
              </a:ext>
            </a:extLst>
          </p:cNvPr>
          <p:cNvPicPr/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93" y="1582498"/>
            <a:ext cx="1347163" cy="11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>
            <a:extLst>
              <a:ext uri="{FF2B5EF4-FFF2-40B4-BE49-F238E27FC236}">
                <a16:creationId xmlns:a16="http://schemas.microsoft.com/office/drawing/2014/main" id="{6B7E11E6-62A7-15A9-FB67-29FF646B1270}"/>
              </a:ext>
            </a:extLst>
          </p:cNvPr>
          <p:cNvPicPr/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40" y="1892888"/>
            <a:ext cx="1839014" cy="7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8">
            <a:extLst>
              <a:ext uri="{FF2B5EF4-FFF2-40B4-BE49-F238E27FC236}">
                <a16:creationId xmlns:a16="http://schemas.microsoft.com/office/drawing/2014/main" id="{A4199FD0-21FB-B7B4-19B8-11C8E4AF32E8}"/>
              </a:ext>
            </a:extLst>
          </p:cNvPr>
          <p:cNvPicPr/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53" y="1862368"/>
            <a:ext cx="1726615" cy="76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2">
            <a:extLst>
              <a:ext uri="{FF2B5EF4-FFF2-40B4-BE49-F238E27FC236}">
                <a16:creationId xmlns:a16="http://schemas.microsoft.com/office/drawing/2014/main" id="{6A825A8E-1361-2176-CF19-8C0686A2C5E1}"/>
              </a:ext>
            </a:extLst>
          </p:cNvPr>
          <p:cNvPicPr/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34" y="1574760"/>
            <a:ext cx="2082436" cy="15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 descr="Immagine che contiene Carattere, logo, Elementi grafici, Marchio&#10;&#10;Descrizione generata automaticamente">
            <a:extLst>
              <a:ext uri="{FF2B5EF4-FFF2-40B4-BE49-F238E27FC236}">
                <a16:creationId xmlns:a16="http://schemas.microsoft.com/office/drawing/2014/main" id="{A2C8C54E-ED89-A7E9-17BD-7185D0AE6100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348" y="3867889"/>
            <a:ext cx="1850640" cy="972309"/>
          </a:xfrm>
          <a:prstGeom prst="rect">
            <a:avLst/>
          </a:prstGeom>
        </p:spPr>
      </p:pic>
      <p:pic>
        <p:nvPicPr>
          <p:cNvPr id="52" name="Immagine 5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E1667DF1-F2D7-F9EC-468C-C703CB599452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34" y="7385486"/>
            <a:ext cx="1499529" cy="421216"/>
          </a:xfrm>
          <a:prstGeom prst="rect">
            <a:avLst/>
          </a:prstGeom>
        </p:spPr>
      </p:pic>
      <p:pic>
        <p:nvPicPr>
          <p:cNvPr id="61" name="Immagine 60" descr="Immagine che contiene cerchio, schermata, testo, Elementi grafici&#10;&#10;Descrizione generata automaticamente">
            <a:extLst>
              <a:ext uri="{FF2B5EF4-FFF2-40B4-BE49-F238E27FC236}">
                <a16:creationId xmlns:a16="http://schemas.microsoft.com/office/drawing/2014/main" id="{21040506-1AF0-6D7D-3BA3-CE06B63EC99C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846" y="8424632"/>
            <a:ext cx="1539410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7649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595667" y="20456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50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03927" y="207619"/>
            <a:ext cx="18372976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Nel prossimo triennio resterà alto l’impegno in innovazione, green e capitale umano… 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3444469" y="1745749"/>
            <a:ext cx="10458764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Quali saranno le principali strategie adottate dalla sua impresa nel prossimo triennio </a:t>
            </a:r>
            <a:r>
              <a:rPr lang="it-IT" sz="2590" b="0" dirty="0"/>
              <a:t>(possibili più risposte; %)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140E498C-B033-C3E0-DD50-8EE18776A78E}"/>
              </a:ext>
            </a:extLst>
          </p:cNvPr>
          <p:cNvGraphicFramePr>
            <a:graphicFrameLocks/>
          </p:cNvGraphicFramePr>
          <p:nvPr/>
        </p:nvGraphicFramePr>
        <p:xfrm>
          <a:off x="2681829" y="2528791"/>
          <a:ext cx="12562252" cy="719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27D413-B61C-35ED-4070-81483EB1AAA6}"/>
              </a:ext>
            </a:extLst>
          </p:cNvPr>
          <p:cNvSpPr txBox="1">
            <a:spLocks/>
          </p:cNvSpPr>
          <p:nvPr/>
        </p:nvSpPr>
        <p:spPr>
          <a:xfrm>
            <a:off x="2732129" y="9622113"/>
            <a:ext cx="10458762" cy="371548"/>
          </a:xfrm>
          <a:prstGeom prst="rect">
            <a:avLst/>
          </a:prstGeom>
        </p:spPr>
        <p:txBody>
          <a:bodyPr vert="horz" lIns="182153" tIns="91076" rIns="182153" bIns="91076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1992"/>
              </a:spcBef>
              <a:defRPr/>
            </a:pPr>
            <a:r>
              <a:rPr lang="it-IT" sz="1594" dirty="0">
                <a:solidFill>
                  <a:prstClr val="black"/>
                </a:solidFill>
              </a:rPr>
              <a:t>Nota: i colori distinguono i seguenti elementi: arancione: innovazione; blu: governance/proprietà; giallo: capitale umano; verde: sostenibilità; grigio: internazionalizzazione</a:t>
            </a:r>
          </a:p>
        </p:txBody>
      </p:sp>
    </p:spTree>
    <p:extLst>
      <p:ext uri="{BB962C8B-B14F-4D97-AF65-F5344CB8AC3E}">
        <p14:creationId xmlns:p14="http://schemas.microsoft.com/office/powerpoint/2010/main" val="923279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048283" y="322249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51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2336" y="359413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…soprattutto tra le imprese più digitalizzate…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2864123" y="1523458"/>
            <a:ext cx="12008452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Quali saranno le principali strategie adottate dalla sua impresa nel prossimo triennio </a:t>
            </a:r>
            <a:r>
              <a:rPr lang="it-IT" sz="2590" b="0" dirty="0"/>
              <a:t>(possibili più risposte; %)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2129F031-AF50-0467-487D-577C64BD54B2}"/>
              </a:ext>
            </a:extLst>
          </p:cNvPr>
          <p:cNvSpPr txBox="1">
            <a:spLocks/>
          </p:cNvSpPr>
          <p:nvPr/>
        </p:nvSpPr>
        <p:spPr>
          <a:xfrm>
            <a:off x="1040422" y="2551128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390" dirty="0"/>
              <a:t>Dettaglio per fascia digitalizzazione</a:t>
            </a:r>
            <a:endParaRPr lang="it-IT" sz="2390" b="0" dirty="0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756280A3-5A4E-8963-37C1-E49CDCB7C284}"/>
              </a:ext>
            </a:extLst>
          </p:cNvPr>
          <p:cNvGraphicFramePr>
            <a:graphicFrameLocks/>
          </p:cNvGraphicFramePr>
          <p:nvPr/>
        </p:nvGraphicFramePr>
        <p:xfrm>
          <a:off x="9921099" y="3287585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3B43D6AC-2FF3-4727-BBA1-0C675C650473}"/>
              </a:ext>
            </a:extLst>
          </p:cNvPr>
          <p:cNvGraphicFramePr>
            <a:graphicFrameLocks/>
          </p:cNvGraphicFramePr>
          <p:nvPr/>
        </p:nvGraphicFramePr>
        <p:xfrm>
          <a:off x="371493" y="3287585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7FDC9F-F2F9-1824-AC4A-B42DD7AA6CDD}"/>
              </a:ext>
            </a:extLst>
          </p:cNvPr>
          <p:cNvSpPr txBox="1">
            <a:spLocks/>
          </p:cNvSpPr>
          <p:nvPr/>
        </p:nvSpPr>
        <p:spPr>
          <a:xfrm>
            <a:off x="10985304" y="2607019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390" dirty="0"/>
              <a:t>Differenza tra «Alta digitalizzazione» vs «No 4.0»</a:t>
            </a:r>
            <a:endParaRPr lang="it-IT" sz="2390" b="0" dirty="0"/>
          </a:p>
        </p:txBody>
      </p:sp>
    </p:spTree>
    <p:extLst>
      <p:ext uri="{BB962C8B-B14F-4D97-AF65-F5344CB8AC3E}">
        <p14:creationId xmlns:p14="http://schemas.microsoft.com/office/powerpoint/2010/main" val="3881137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egnaposto numero diapositiva 12"/>
          <p:cNvSpPr>
            <a:spLocks noGrp="1"/>
          </p:cNvSpPr>
          <p:nvPr>
            <p:ph type="sldNum" sz="quarter" idx="10"/>
          </p:nvPr>
        </p:nvSpPr>
        <p:spPr bwMode="auto">
          <a:xfrm>
            <a:off x="17048283" y="322249"/>
            <a:ext cx="828677" cy="5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35805" indent="-32146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85854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800196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314539" indent="-25717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82888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343221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857564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371906" indent="-257171" defTabSz="5143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821485" rtl="0">
              <a:defRPr/>
            </a:pPr>
            <a:fld id="{063C2B2E-E0D0-4940-BF04-D4B27D144102}" type="slidenum">
              <a:rPr lang="it-IT" altLang="it-IT" kern="1200">
                <a:solidFill>
                  <a:srgbClr val="003A79"/>
                </a:solidFill>
                <a:latin typeface="Century Gothic" panose="020B0502020202020204" pitchFamily="34" charset="0"/>
              </a:rPr>
              <a:pPr defTabSz="1821485" rtl="0">
                <a:defRPr/>
              </a:pPr>
              <a:t>52</a:t>
            </a:fld>
            <a:endParaRPr lang="it-IT" altLang="it-IT" kern="1200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2336" y="359413"/>
            <a:ext cx="16494935" cy="701873"/>
          </a:xfrm>
          <a:prstGeom prst="rect">
            <a:avLst/>
          </a:prstGeom>
        </p:spPr>
        <p:txBody>
          <a:bodyPr lIns="0" tIns="0" rIns="0" bIns="0"/>
          <a:lstStyle/>
          <a:p>
            <a:pPr algn="l" defTabSz="1821485" rtl="0">
              <a:defRPr/>
            </a:pPr>
            <a:r>
              <a:rPr lang="it-IT" sz="4781" b="1" kern="1200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/>
              </a:rPr>
              <a:t>…e tra quelle più evolute sul fronte green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719A00D8-E482-A76B-00DD-23197C1BAE92}"/>
              </a:ext>
            </a:extLst>
          </p:cNvPr>
          <p:cNvSpPr txBox="1">
            <a:spLocks/>
          </p:cNvSpPr>
          <p:nvPr/>
        </p:nvSpPr>
        <p:spPr>
          <a:xfrm>
            <a:off x="3744527" y="1221193"/>
            <a:ext cx="10341946" cy="1027670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590" dirty="0"/>
              <a:t>Quali saranno le principali strategie adottate dalla sua impresa nel prossimo triennio </a:t>
            </a:r>
            <a:r>
              <a:rPr lang="it-IT" sz="2590" b="0" dirty="0"/>
              <a:t>(possibili più risposte; %)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2129F031-AF50-0467-487D-577C64BD54B2}"/>
              </a:ext>
            </a:extLst>
          </p:cNvPr>
          <p:cNvSpPr txBox="1">
            <a:spLocks/>
          </p:cNvSpPr>
          <p:nvPr/>
        </p:nvSpPr>
        <p:spPr>
          <a:xfrm>
            <a:off x="1010063" y="2275630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390" dirty="0"/>
              <a:t>Dettaglio per fascia green</a:t>
            </a:r>
            <a:endParaRPr lang="it-IT" sz="2390" b="0" dirty="0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A062440D-78E2-4C17-B764-AA512BBB0AE9}"/>
              </a:ext>
            </a:extLst>
          </p:cNvPr>
          <p:cNvGraphicFramePr>
            <a:graphicFrameLocks/>
          </p:cNvGraphicFramePr>
          <p:nvPr/>
        </p:nvGraphicFramePr>
        <p:xfrm>
          <a:off x="315138" y="2913612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AF773E60-7A9A-D969-49BD-DBB1603311A9}"/>
              </a:ext>
            </a:extLst>
          </p:cNvPr>
          <p:cNvGraphicFramePr>
            <a:graphicFrameLocks/>
          </p:cNvGraphicFramePr>
          <p:nvPr/>
        </p:nvGraphicFramePr>
        <p:xfrm>
          <a:off x="9298770" y="2928791"/>
          <a:ext cx="7888501" cy="645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1586AED-5470-3225-6AB2-C357627A6405}"/>
              </a:ext>
            </a:extLst>
          </p:cNvPr>
          <p:cNvSpPr txBox="1">
            <a:spLocks/>
          </p:cNvSpPr>
          <p:nvPr/>
        </p:nvSpPr>
        <p:spPr>
          <a:xfrm>
            <a:off x="10764366" y="2329093"/>
            <a:ext cx="6201967" cy="624676"/>
          </a:xfrm>
          <a:prstGeom prst="rect">
            <a:avLst/>
          </a:prstGeom>
        </p:spPr>
        <p:txBody>
          <a:bodyPr vert="horz" lIns="182153" tIns="91076" rIns="182153" bIns="91076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1485">
              <a:spcBef>
                <a:spcPts val="0"/>
              </a:spcBef>
              <a:defRPr/>
            </a:pPr>
            <a:r>
              <a:rPr lang="it-IT" sz="2390" dirty="0"/>
              <a:t>Differenza tra fascia Green «Alta» vs «Molto bassa»</a:t>
            </a:r>
            <a:endParaRPr lang="it-IT" sz="2390" b="0" dirty="0"/>
          </a:p>
        </p:txBody>
      </p:sp>
    </p:spTree>
    <p:extLst>
      <p:ext uri="{BB962C8B-B14F-4D97-AF65-F5344CB8AC3E}">
        <p14:creationId xmlns:p14="http://schemas.microsoft.com/office/powerpoint/2010/main" val="1490688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7DB6BC-EF04-4F73-91FB-C6BDD103F6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6193" y="556478"/>
            <a:ext cx="16975615" cy="9174044"/>
          </a:xfrm>
        </p:spPr>
        <p:txBody>
          <a:bodyPr/>
          <a:lstStyle/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  <a:latin typeface="Century Gothic" panose="020B0502020202020204" pitchFamily="34" charset="0"/>
              </a:rPr>
              <a:t>Importanti comunicazioni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  <a:latin typeface="Century Gothic" panose="020B0502020202020204" pitchFamily="34" charset="0"/>
              </a:rPr>
              <a:t>Certificazione degli analisti 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analisti che hanno redatto il presente documento dichiarano che le opinioni, previsioni o stime contenute nel documento stesso sono il risultato di un autonomo e soggettivo apprezzamento dei dati, degli elementi e delle informazioni acquisite e che nessuna parte del proprio compenso è stata, è o sarà, direttamente o indirettamente, collegata alle opinioni espresse.</a:t>
            </a:r>
            <a:endParaRPr lang="it-IT" sz="1793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cs typeface="Times New Roman" panose="02020603050405020304" pitchFamily="18" charset="0"/>
              </a:rPr>
              <a:t>Il presente documento è stato preparato da Intesa Sanpaolo S.p.A. e </a:t>
            </a:r>
            <a:r>
              <a:rPr lang="en-GB" sz="1793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distribuito</a:t>
            </a:r>
            <a:r>
              <a:rPr lang="en-GB" sz="1793" dirty="0">
                <a:latin typeface="Century Gothic" panose="020B0502020202020204" pitchFamily="34" charset="0"/>
                <a:cs typeface="Times New Roman" panose="02020603050405020304" pitchFamily="18" charset="0"/>
              </a:rPr>
              <a:t> da Intesa Sanpaolo S.p.A., Intesa Sanpaolo S.p.A.-London Branch </a:t>
            </a:r>
            <a:r>
              <a:rPr lang="it-IT" sz="1793" dirty="0">
                <a:latin typeface="Century Gothic" panose="020B0502020202020204" pitchFamily="34" charset="0"/>
                <a:cs typeface="Times New Roman" panose="02020603050405020304" pitchFamily="18" charset="0"/>
              </a:rPr>
              <a:t>(membro del London Stock Exchange) e da Intesa Sanpaolo IMI Securities Corp. (membro del NYSE e del FINRA). Intesa Sanpaolo S.p.A. si assume la piena responsabilità </a:t>
            </a: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 contenuti del documento. Inoltre, Intesa Sanpaolo S.p.A. si riserva il diritto di distribuire il presente documento ai propri clienti. Intesa Sanpaolo S.p.A. è una banca autorizzata dalla Banca d’Italia ed è regolata dall’FCA per lo svolgimento dell’attività di investimento nel Regno Unito e dalla SEC per lo svolgimento dell’attività di investimento negli Stati Uniti. 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opinioni e stime contenute nel presente documento sono formulate con esclusivo riferimento alla data di redazione del documento e potranno essere oggetto di qualsiasi modifica senza alcun obbligo di comunicare tali modifiche a </a:t>
            </a:r>
            <a:r>
              <a:rPr lang="it-IT" sz="1793" dirty="0">
                <a:latin typeface="Century Gothic" panose="020B0502020202020204" pitchFamily="34" charset="0"/>
                <a:cs typeface="Times New Roman" panose="02020603050405020304" pitchFamily="18" charset="0"/>
              </a:rPr>
              <a:t>coloro</a:t>
            </a: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quali tale documento sia stato in precedenza distribuito. Le informazioni e le opinioni si basano su fonti ritenute affidabili, tuttavia nessuna dichiarazione o garanzia è fornita relativamente all’accuratezza o correttezza delle stesse. 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scopo del presente documento è esclusivamente informativo. In particolare, il presente documento non è, né intende costituire, né potrà essere interpretato, come un documento d’offerta di vendita o sottoscrizione di alcun tipo di strumento finanziario. Inoltre, non deve sostituire il giudizio proprio di chi lo riceve. 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Intesa Sanpaolo S.p.A. non si assume alcun tipo di responsabilità derivante da danni diretti, conseguenti o indiretti determinati dall’utilizzo del materiale contenuto nel presente documento.  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presente documento potrà essere riprodotto o pubblicato esclusivamente con il nome di Intesa Sanpaolo S.p.A..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presente documento è stato preparato e pubblicato esclusivamente per, ed è destinato all'uso esclusivamente da parte di, Società che abbiano un’adeguata conoscenza dei mercati finanziari, che nell’ambito della loro attività siano esposte alla volatilità dei tassi di interesse, dei cambi e dei prezzi delle materie prime e che siano finanziariamente in grado di valutare autonomamente i rischi.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Tale documento, pertanto, potrebbe non essere adatto a tutti gli investitori e i destinatari sono invitati a chiedere il parere del proprio gestore/consulente per qualsiasi necessità di chiarimento circa il contenuto dello stesso.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i soggetti residenti nel Regno Unito: il presente documento non potrà essere distribuito, consegnato o trasmesso nel Regno Unito a nessuno dei soggetti rientranti nella definizione di “private customers” così come definiti dalla disciplina dell’FCA.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CH: Queste informazioni costituiscono </a:t>
            </a:r>
            <a:r>
              <a:rPr lang="it-IT" sz="1793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un’advertisement</a:t>
            </a: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relazione agli strumenti finanziari degli emittenti e non sono prospetto informativo ai sensi della legge svizzera sui servizi finanziari ("</a:t>
            </a:r>
            <a:r>
              <a:rPr lang="it-IT" sz="1793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SerFi</a:t>
            </a: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") e nessun prospetto informativo di questo tipo è stato o sarà preparato per o in relazione all'offerta degli strumenti finanziari degli emittenti. Le presenti informazioni non costituiscono un’offerta di vendita né una sollecitazione all’acquisto degli strumenti finanziari degli emittenti.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strumenti finanziari degli emittenti non possono essere offerti al pubblico, direttamente o indirettamente, in Svizzera ai sensi della </a:t>
            </a:r>
            <a:r>
              <a:rPr lang="it-IT" sz="1793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FinSa</a:t>
            </a:r>
            <a:r>
              <a:rPr lang="it-IT" sz="1793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non è stata né sarà presentata alcuna richiesta per l'ammissione degli strumenti finanziari degli emittenti alla negoziazione in nessuna sede di negoziazione (Borsa o sistema multilaterale di negoziazione) in Svizzera. Né queste informazioni né qualsiasi altro materiale di offerta o di marketing relativo agli strumenti finanziari degli emittenti possono essere distribuiti pubblicamente o resi altrimenti disponibili al pubblico in Svizzera.</a:t>
            </a: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endParaRPr lang="en-US" sz="1793" dirty="0">
              <a:latin typeface="Century Gothic" panose="020B0502020202020204" pitchFamily="34" charset="0"/>
            </a:endParaRP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endParaRPr lang="en-US" sz="1793" dirty="0">
              <a:latin typeface="Century Gothic" panose="020B0502020202020204" pitchFamily="34" charset="0"/>
            </a:endParaRP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endParaRPr lang="en-US" sz="1793" dirty="0">
              <a:latin typeface="Century Gothic" panose="020B0502020202020204" pitchFamily="34" charset="0"/>
            </a:endParaRPr>
          </a:p>
          <a:p>
            <a:pPr marL="0" indent="0" algn="just">
              <a:lnSpc>
                <a:spcPts val="1793"/>
              </a:lnSpc>
              <a:spcBef>
                <a:spcPts val="199"/>
              </a:spcBef>
              <a:spcAft>
                <a:spcPts val="398"/>
              </a:spcAft>
              <a:buNone/>
            </a:pPr>
            <a:endParaRPr lang="it-IT" sz="1793" dirty="0">
              <a:latin typeface="Century Gothic" panose="020B0502020202020204" pitchFamily="34" charset="0"/>
            </a:endParaRPr>
          </a:p>
        </p:txBody>
      </p:sp>
      <p:sp>
        <p:nvSpPr>
          <p:cNvPr id="2" name="Segnaposto numero diapositiva 14">
            <a:extLst>
              <a:ext uri="{FF2B5EF4-FFF2-40B4-BE49-F238E27FC236}">
                <a16:creationId xmlns:a16="http://schemas.microsoft.com/office/drawing/2014/main" id="{E71A8174-B556-D7E7-BE4F-090826EE4E2B}"/>
              </a:ext>
            </a:extLst>
          </p:cNvPr>
          <p:cNvSpPr txBox="1">
            <a:spLocks/>
          </p:cNvSpPr>
          <p:nvPr/>
        </p:nvSpPr>
        <p:spPr bwMode="auto">
          <a:xfrm>
            <a:off x="17355099" y="137394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594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53</a:t>
            </a:fld>
            <a:endParaRPr lang="it-IT" altLang="it-IT" sz="1594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23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CFBC46-CE57-4EF4-9542-2D1E916A76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3072" y="608658"/>
            <a:ext cx="16921856" cy="9069684"/>
          </a:xfrm>
        </p:spPr>
        <p:txBody>
          <a:bodyPr/>
          <a:lstStyle/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Per i soggetti di diritto statunitense: il presente documento può essere distribuito negli Stati Uniti solo ai soggetti definiti ‘Major US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Investors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’ come definito dalla SEC Rule 15a-6. Per effettuare operazioni mobiliari relative a qualsiasi titolo menzionato nel presente documento è necessario contattare Intesa Sanpaolo IMI Securities Corp. negli Stati Uniti (vedi sotto il dettaglio dei contatti). </a:t>
            </a:r>
          </a:p>
          <a:p>
            <a:pPr marL="0" indent="0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Intesa Sanpaolo S.p.A. pubblica e distribuisce ricerca ai soggetti definiti ‘Major US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Investors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’ negli Stati Uniti solo attraverso Intesa Sanpaolo IMI Securities Corp., 1 William Street, New York, NY 10004, USA, Tel: (1) 212 326 1199.</a:t>
            </a:r>
            <a:endParaRPr lang="it-IT" sz="1793" dirty="0"/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</a:rPr>
              <a:t>Incentivi relativi alla ricerca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/>
              <a:t>Ai sensi di quanto previsto dalla Direttiva Delegata 593/17 UE, il presente documento è classificabile quale incentivo non monetario di minore entità in quanto: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/>
              <a:t>- 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contiene analisi macroeconomiche (c.d.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Macroeconomic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) o è relativo a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Income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Currencies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Commodities (c.d. FICC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) ed è reso liberamente disponibile al pubblico indistinto tramite pubblicazione sul sito web della Banca - Q&amp;A on Investor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topics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- ESMA 35-43-349,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8 e 9</a:t>
            </a:r>
            <a:r>
              <a:rPr lang="it-IT" sz="1793" dirty="0"/>
              <a:t>.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</a:rPr>
              <a:t>Metodologia di distribuzione</a:t>
            </a:r>
          </a:p>
          <a:p>
            <a:pPr marL="0" indent="0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/>
              <a:t>Il presente documento è per esclusivo uso del soggetto che lo riceve da Intesa Sanpaolo e non potrà essere riprodotto, ridistribuito, direttamente o indirettamente, a terzi o pubblicato, in tutto o in parte, per qualsiasi motivo, senza il preventivo consenso espresso da parte di Intesa Sanpaolo. Il copyright ed ogni diritto di proprietà intellettuale sui dati, informazioni, opinioni e valutazioni di cui alla presente scheda informativa è di esclusiva pertinenza del Gruppo Bancario Intesa Sanpaolo, salvo diversamente indicato. Tali dati, informazioni, opinioni e valutazioni non possono essere oggetto di ulteriore distribuzione ovvero riproduzione, in qualsiasi forma e secondo qualsiasi tecnica ed anche parzialmente, se non con espresso consenso per iscritto da parte di Intesa Sanpaolo. </a:t>
            </a:r>
          </a:p>
          <a:p>
            <a:pPr marL="0" indent="0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/>
              <a:t>Chi riceve il presente documento è obbligato a uniformarsi alle indicazioni sopra riportate.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</a:rPr>
              <a:t>Metodologia di valutazione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/>
              <a:t>I commenti sui dati macroeconomici vengono elaborati sulla base di notizie e dati macroeconomici e di mercato disponibili tramite strumenti informativi quali Bloomberg e </a:t>
            </a:r>
            <a:r>
              <a:rPr lang="it-IT" sz="1793" dirty="0" err="1"/>
              <a:t>Refinitiv-Datastream</a:t>
            </a:r>
            <a:r>
              <a:rPr lang="it-IT" sz="1793" dirty="0"/>
              <a:t>. Le previsioni macroeconomiche, sui tassi di cambio e sui tassi d’interesse sono realizzate da </a:t>
            </a:r>
            <a:r>
              <a:rPr lang="it-IT" sz="1793" dirty="0" err="1"/>
              <a:t>Research</a:t>
            </a:r>
            <a:r>
              <a:rPr lang="it-IT" sz="1793" dirty="0"/>
              <a:t> Department di Intesa Sanpaolo, tramite modelli econometrici dedicati. Le previsioni sono ottenute mediante l’analisi delle serie storico-statistiche rese disponibili dai maggiori data provider ed elaborate sulla base anche dei dati di consenso tenendo conto delle opportune correlazioni fra le stesse.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b="1" dirty="0">
                <a:solidFill>
                  <a:srgbClr val="003A79"/>
                </a:solidFill>
              </a:rPr>
              <a:t>Comunicazione dei potenziali conflitti di interesse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Intesa Sanpaolo S.p.A. e le altre società del Gruppo Bancario Intesa Sanpaolo (di seguito anche solo “Gruppo Bancario Intesa Sanpaolo”) si sono dotate del “Modello di organizzazione, gestione e controllo ai sensi del Decreto Legislativo 8 giugno 2001, n. 231” (disponibile sul sito internet di Intesa Sanpaolo, all’indirizzo: 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https://group.intesasanpaolo.com/it/governance/dlgs-231-2001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che, in conformità alle normative italiane vigenti ed alle migliori pratiche internazionali, include, tra le altre, misure organizzative e procedurali  per la gestione delle informazioni privilegiate e dei conflitti di interesse, ivi compresi adeguati meccanismi di separatezza organizzativa, noti come Barriere informative, atti a prevenire un utilizzo illecito di dette informazioni nonché a evitare che gli eventuali conflitti di interesse che possono insorgere, vista la vasta gamma di attività svolte dal Gruppo Bancario Intesa Sanpaolo, incidano negativamente sugli interessi della clientela.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endParaRPr lang="it-IT" sz="1793" dirty="0"/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398"/>
              </a:spcAft>
              <a:buNone/>
            </a:pPr>
            <a:endParaRPr lang="it-IT" sz="1793" dirty="0"/>
          </a:p>
        </p:txBody>
      </p:sp>
      <p:sp>
        <p:nvSpPr>
          <p:cNvPr id="2" name="Segnaposto numero diapositiva 14">
            <a:extLst>
              <a:ext uri="{FF2B5EF4-FFF2-40B4-BE49-F238E27FC236}">
                <a16:creationId xmlns:a16="http://schemas.microsoft.com/office/drawing/2014/main" id="{499DC7A8-E12A-D917-2C05-F2C32C4DF67A}"/>
              </a:ext>
            </a:extLst>
          </p:cNvPr>
          <p:cNvSpPr txBox="1">
            <a:spLocks/>
          </p:cNvSpPr>
          <p:nvPr/>
        </p:nvSpPr>
        <p:spPr bwMode="auto">
          <a:xfrm>
            <a:off x="17355099" y="137394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594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54</a:t>
            </a:fld>
            <a:endParaRPr lang="it-IT" altLang="it-IT" sz="1594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81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CFBC46-CE57-4EF4-9542-2D1E916A76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3072" y="864739"/>
            <a:ext cx="16921856" cy="7599180"/>
          </a:xfrm>
        </p:spPr>
        <p:txBody>
          <a:bodyPr/>
          <a:lstStyle/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r>
              <a:rPr lang="it-IT" sz="1793" dirty="0"/>
              <a:t>In particolare, l’esplicitazione degli interessi e le misure poste in essere per la gestione dei conflitti di interesse – in accordo con quanto prescritto dagli articoli 5 e 6 del Regolamento Delegato (UE) 2016/958 della Commissione, del 9 marzo 2016, che integra il Regolamento (UE) n. 596/2014 del Parlamento europeo e del Consiglio per quanto riguarda le norme tecniche di regolamentazione sulle disposizioni tecniche per la corretta presentazione delle raccomandazioni in materia di investimenti o altre informazioni che raccomandano o consigliano una strategia di investimento e per la comunicazione di interessi particolari o la segnalazione di conflitti di interesse e successive modifiche ed integrazioni, dal FINRA Rule 2241, così come dal FCA </a:t>
            </a:r>
            <a:r>
              <a:rPr lang="it-IT" sz="1793" dirty="0" err="1"/>
              <a:t>Conduct</a:t>
            </a:r>
            <a:r>
              <a:rPr lang="it-IT" sz="1793" dirty="0"/>
              <a:t> of Business </a:t>
            </a:r>
            <a:r>
              <a:rPr lang="it-IT" sz="1793" dirty="0" err="1"/>
              <a:t>Sourcebook</a:t>
            </a:r>
            <a:r>
              <a:rPr lang="it-IT" sz="1793" dirty="0"/>
              <a:t> regole COBS 12.4 – tra il Gruppo Bancario Intesa Sanpaolo e gli emittenti di strumenti finanziari, e le società del loro gruppo, nelle raccomandazioni prodotte dagli analisti di Intesa Sanpaolo S.p.A. sono disponibili nelle “Regole per Studi e Ricerche” e nell'estratto 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del “Modello aziendale per la gestione delle informazioni privilegiate e dei conflitti di interesse”, pubblicato sul sito internet di Intesa Sanpaolo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S.p.A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all’indirizzo 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https://group.intesasanpaolo.com/</a:t>
            </a:r>
            <a:r>
              <a:rPr lang="it-IT" sz="1793" u="sng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it-IT" sz="1793" u="sng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it-IT" sz="1793" u="sng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RegulatoryDisclosures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Inoltre, in conformità con i suddetti regolamenti, le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disclosure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sugli interessi e sui conflitti di interesse del Gruppo Bancario Intesa Sanpaolo sono disponibili all’indirizzo </a:t>
            </a:r>
            <a:r>
              <a:rPr lang="it-IT" sz="1793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https://group.intesasanpaolo.com/it/research/RegulatoryDisclosures/archivio-dei-conflitti-di-interesse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ed aggiornate almeno al giorno prima della data di pubblicazione del presente studio. Si evidenzia che le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disclosure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sono disponibili per il destinatario dello studio anche previa richiesta scritta a Intesa Sanpaolo S.p.A. –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Macroeconomic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 Analysis, Via </a:t>
            </a:r>
            <a:r>
              <a:rPr lang="it-IT" sz="1793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Romagnosi</a:t>
            </a: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, 5 - 20121 Milano - Italia.</a:t>
            </a:r>
          </a:p>
          <a:p>
            <a:pPr marL="0" indent="0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r>
              <a:rPr lang="it-IT" sz="1793" dirty="0">
                <a:ea typeface="Times New Roman" panose="02020603050405020304" pitchFamily="18" charset="0"/>
                <a:cs typeface="Times New Roman" panose="02020603050405020304" pitchFamily="18" charset="0"/>
              </a:rPr>
              <a:t>Intesa Sanpaolo agisce come market maker nei mercati all'ingrosso per i titoli di Stato dei principali Paesi europei e ricopre il ruolo di Specialista in Titoli di Stato, o similare, per i titoli emessi dalla Repubblica d'Italia, dalla Repubblica Federale di Germania, dalla Repubblica Ellenica, dal Meccanismo Europeo di Stabilità e dal Fondo Europeo di Stabilità Finanziaria</a:t>
            </a:r>
            <a:r>
              <a:rPr lang="it-IT" sz="1793" dirty="0"/>
              <a:t>.</a:t>
            </a:r>
          </a:p>
          <a:p>
            <a:pPr marL="0" indent="0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endParaRPr lang="it-IT" sz="1793" dirty="0"/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endParaRPr lang="it-IT" sz="1793" dirty="0"/>
          </a:p>
          <a:p>
            <a:pPr marL="0" indent="0" algn="just">
              <a:lnSpc>
                <a:spcPts val="1793"/>
              </a:lnSpc>
              <a:spcBef>
                <a:spcPts val="398"/>
              </a:spcBef>
              <a:spcAft>
                <a:spcPts val="797"/>
              </a:spcAft>
              <a:buNone/>
            </a:pPr>
            <a:endParaRPr lang="it-IT" sz="1793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B84282-41EE-0329-394E-A94F25B1DD7C}"/>
              </a:ext>
            </a:extLst>
          </p:cNvPr>
          <p:cNvSpPr txBox="1"/>
          <p:nvPr/>
        </p:nvSpPr>
        <p:spPr>
          <a:xfrm>
            <a:off x="856862" y="5290695"/>
            <a:ext cx="14848427" cy="828304"/>
          </a:xfrm>
          <a:prstGeom prst="rect">
            <a:avLst/>
          </a:prstGeom>
          <a:solidFill>
            <a:srgbClr val="003A79">
              <a:alpha val="25000"/>
            </a:srgbClr>
          </a:solidFill>
        </p:spPr>
        <p:txBody>
          <a:bodyPr wrap="square">
            <a:spAutoFit/>
          </a:bodyPr>
          <a:lstStyle/>
          <a:p>
            <a:pPr algn="l" defTabSz="1366114" rtl="0">
              <a:defRPr/>
            </a:pPr>
            <a:r>
              <a:rPr lang="en-GB" sz="1594" b="1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A </a:t>
            </a:r>
            <a:r>
              <a:rPr lang="en-GB" sz="1594" b="1" dirty="0" err="1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cura</a:t>
            </a:r>
            <a:r>
              <a:rPr lang="en-GB" sz="1594" b="1" dirty="0">
                <a:solidFill>
                  <a:srgbClr val="003A79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 di:</a:t>
            </a:r>
          </a:p>
          <a:p>
            <a:pPr algn="l" defTabSz="1821485" rtl="0">
              <a:defRPr/>
            </a:pPr>
            <a:r>
              <a:rPr lang="en-GB" sz="1594" dirty="0">
                <a:latin typeface="Century Gothic" panose="020B0502020202020204" pitchFamily="34" charset="0"/>
                <a:ea typeface="+mn-ea"/>
                <a:cs typeface="Arial" charset="0"/>
              </a:rPr>
              <a:t>Giovanni Foresti, Serena </a:t>
            </a:r>
            <a:r>
              <a:rPr lang="en-GB" sz="1594" dirty="0" err="1">
                <a:latin typeface="Century Gothic" panose="020B0502020202020204" pitchFamily="34" charset="0"/>
                <a:ea typeface="+mn-ea"/>
                <a:cs typeface="Arial" charset="0"/>
              </a:rPr>
              <a:t>Fumagalli</a:t>
            </a:r>
            <a:r>
              <a:rPr lang="en-GB" sz="1594" dirty="0">
                <a:latin typeface="Century Gothic" panose="020B0502020202020204" pitchFamily="34" charset="0"/>
                <a:ea typeface="+mn-ea"/>
                <a:cs typeface="Arial" charset="0"/>
              </a:rPr>
              <a:t>, Sara Giusti, Massimiliano Rossetti, Carla </a:t>
            </a:r>
            <a:r>
              <a:rPr lang="en-GB" sz="1594" dirty="0" err="1">
                <a:latin typeface="Century Gothic" panose="020B0502020202020204" pitchFamily="34" charset="0"/>
                <a:ea typeface="+mn-ea"/>
                <a:cs typeface="Arial" charset="0"/>
              </a:rPr>
              <a:t>Saruis</a:t>
            </a:r>
            <a:r>
              <a:rPr lang="en-GB" sz="1594" dirty="0">
                <a:latin typeface="Century Gothic" panose="020B0502020202020204" pitchFamily="34" charset="0"/>
                <a:ea typeface="+mn-ea"/>
                <a:cs typeface="Arial" charset="0"/>
              </a:rPr>
              <a:t>, Enrica Spiga, </a:t>
            </a:r>
            <a:r>
              <a:rPr lang="en-GB" sz="1594" i="1" dirty="0">
                <a:latin typeface="Century Gothic" panose="020B0502020202020204" pitchFamily="34" charset="0"/>
                <a:ea typeface="+mn-ea"/>
                <a:cs typeface="Arial" charset="0"/>
              </a:rPr>
              <a:t>Research Department, Intesa Sanpaolo</a:t>
            </a:r>
          </a:p>
          <a:p>
            <a:pPr algn="l" defTabSz="1366114" rtl="0">
              <a:defRPr/>
            </a:pPr>
            <a:endParaRPr lang="en-GB" sz="1594" i="1" dirty="0"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14">
            <a:extLst>
              <a:ext uri="{FF2B5EF4-FFF2-40B4-BE49-F238E27FC236}">
                <a16:creationId xmlns:a16="http://schemas.microsoft.com/office/drawing/2014/main" id="{FF110BAF-A4B8-C0DF-31DC-079C12B2274A}"/>
              </a:ext>
            </a:extLst>
          </p:cNvPr>
          <p:cNvSpPr txBox="1">
            <a:spLocks/>
          </p:cNvSpPr>
          <p:nvPr/>
        </p:nvSpPr>
        <p:spPr bwMode="auto">
          <a:xfrm>
            <a:off x="17355099" y="137394"/>
            <a:ext cx="825380" cy="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1821485">
              <a:defRPr/>
            </a:pPr>
            <a:fld id="{B1753FE2-952E-4EE3-8FF4-F1DEDEBA9BF8}" type="slidenum">
              <a:rPr lang="it-IT" altLang="it-IT" sz="1594">
                <a:solidFill>
                  <a:srgbClr val="003A79"/>
                </a:solidFill>
                <a:latin typeface="Century Gothic" panose="020B0502020202020204" pitchFamily="34" charset="0"/>
              </a:rPr>
              <a:pPr algn="ctr" defTabSz="1821485">
                <a:defRPr/>
              </a:pPr>
              <a:t>55</a:t>
            </a:fld>
            <a:endParaRPr lang="it-IT" altLang="it-IT" sz="1594" dirty="0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2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C244A14-C30F-7413-7153-8CE8E7A7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6" y="5803"/>
            <a:ext cx="14549128" cy="102753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46CED7-2271-4E4D-A9CA-54F2D0D95E70}"/>
              </a:ext>
            </a:extLst>
          </p:cNvPr>
          <p:cNvSpPr txBox="1"/>
          <p:nvPr/>
        </p:nvSpPr>
        <p:spPr>
          <a:xfrm>
            <a:off x="5065538" y="7899762"/>
            <a:ext cx="9539562" cy="235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22158" rtl="0"/>
            <a:r>
              <a:rPr lang="it-IT" sz="4899" b="1" kern="1200" dirty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INNOVARE PER COMPETERE: APPUNTAMENTO A BOLOGNA </a:t>
            </a:r>
          </a:p>
          <a:p>
            <a:pPr algn="l" defTabSz="622158" rtl="0"/>
            <a:r>
              <a:rPr lang="it-IT" sz="4899" b="1" kern="1200" dirty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 L’OSSERVATORIO INDUSTRIA 4.0 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3BA9BBB-471A-01C1-A87D-271929B9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4162" y="458154"/>
            <a:ext cx="4462752" cy="183324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939BA93-061C-E482-85C8-98F4A44C4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919" y="904580"/>
            <a:ext cx="2382456" cy="783383"/>
          </a:xfrm>
          <a:prstGeom prst="rect">
            <a:avLst/>
          </a:prstGeom>
        </p:spPr>
      </p:pic>
      <p:pic>
        <p:nvPicPr>
          <p:cNvPr id="4" name="Immagine 3" descr="ISP-logo-comunica">
            <a:extLst>
              <a:ext uri="{FF2B5EF4-FFF2-40B4-BE49-F238E27FC236}">
                <a16:creationId xmlns:a16="http://schemas.microsoft.com/office/drawing/2014/main" id="{92134FB5-A484-478F-40E7-32F78EBAB3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15" y="981731"/>
            <a:ext cx="4643407" cy="629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44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B08D4E8-61C7-2347-B0D6-B394D0FF35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3859" y="6837994"/>
            <a:ext cx="12939946" cy="527966"/>
          </a:xfrm>
          <a:prstGeom prst="rect">
            <a:avLst/>
          </a:prstGeom>
        </p:spPr>
        <p:txBody>
          <a:bodyPr lIns="0" tIns="0" rIns="0" bIns="0"/>
          <a:lstStyle/>
          <a:p>
            <a:pPr marL="10802" indent="0"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CNS in numeri</a:t>
            </a:r>
            <a:endParaRPr lang="it-IT" sz="2858" dirty="0">
              <a:solidFill>
                <a:srgbClr val="0055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576CF088-0C24-5A4A-BC78-384C65A5B223}"/>
              </a:ext>
            </a:extLst>
          </p:cNvPr>
          <p:cNvSpPr txBox="1">
            <a:spLocks/>
          </p:cNvSpPr>
          <p:nvPr/>
        </p:nvSpPr>
        <p:spPr>
          <a:xfrm>
            <a:off x="2603858" y="7682912"/>
            <a:ext cx="6057332" cy="3762267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nostro è un consorzio di cooperative specializzato nella fornitura di  servizi, un autentico riflesso del mondo cooperativo con cui condividiamo  i valori fondamentali. </a:t>
            </a:r>
          </a:p>
          <a:p>
            <a:pPr marL="0" lvl="1" indent="0" algn="just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Siamo leader nella gestione dei servizi rivolti a grandi complessi immobiliari pubblici e privati, a diversi ambiti territoriali e servizi alla persona.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43FBCDD6-D853-A540-8B62-228A7E9BE566}"/>
              </a:ext>
            </a:extLst>
          </p:cNvPr>
          <p:cNvSpPr txBox="1">
            <a:spLocks/>
          </p:cNvSpPr>
          <p:nvPr/>
        </p:nvSpPr>
        <p:spPr>
          <a:xfrm>
            <a:off x="9234408" y="7156845"/>
            <a:ext cx="6192557" cy="3762267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2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769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Cosa fa il Consorzio:</a:t>
            </a:r>
          </a:p>
          <a:p>
            <a:pPr marL="10802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endParaRPr lang="it-IT" sz="136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111" lvl="1" indent="-233309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 alle gare pubbliche e private per conto delle associate</a:t>
            </a:r>
          </a:p>
          <a:p>
            <a:pPr marL="244111" lvl="1" indent="-233309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acquisisce appalti e commesse, stipulando i contratti con le committenze</a:t>
            </a:r>
          </a:p>
          <a:p>
            <a:pPr marL="244111" lvl="1" indent="-233309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garantisce la corretta esecuzione delle prestazioni contrattuali tramite la propria struttura di coordinamento e l’organizzazione, le attrezzature ed il personale delle imprese socie alle quali affida in esecuzione il servizio</a:t>
            </a:r>
          </a:p>
          <a:p>
            <a:pPr marL="244111" lvl="1" indent="-233309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fornisce supporto alle imprese socie per il miglioramento dei livelli di qualità dei servizi e dell’organizzazione aziendale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54E079-73EA-896B-3C96-BF8C772F6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58" y="488455"/>
            <a:ext cx="12823106" cy="58758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D6F9ED-3C6D-21FC-19EE-C40E044B922E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2186200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292BE9C2-1099-12D7-0411-5CDDD625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7743" y="3558875"/>
            <a:ext cx="1451672" cy="1451672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6903CD6-6211-BDE0-BC95-27FE5514C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4654" y="775824"/>
            <a:ext cx="1451672" cy="145167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8B90DF-4A6D-644A-A065-F5A53F368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1" y="167899"/>
            <a:ext cx="10103628" cy="226159"/>
          </a:xfrm>
        </p:spPr>
        <p:txBody>
          <a:bodyPr/>
          <a:lstStyle/>
          <a:p>
            <a:r>
              <a:rPr lang="it-IT" dirty="0"/>
              <a:t>una storia in crescita</a:t>
            </a:r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9A7D9917-8C3E-5D41-A0A7-F8F9D812ECF7}"/>
              </a:ext>
            </a:extLst>
          </p:cNvPr>
          <p:cNvSpPr/>
          <p:nvPr/>
        </p:nvSpPr>
        <p:spPr>
          <a:xfrm>
            <a:off x="3745435" y="1055108"/>
            <a:ext cx="902975" cy="902975"/>
          </a:xfrm>
          <a:custGeom>
            <a:avLst/>
            <a:gdLst/>
            <a:ahLst/>
            <a:cxnLst/>
            <a:rect l="l" t="t" r="r" b="b"/>
            <a:pathLst>
              <a:path w="663575" h="663575">
                <a:moveTo>
                  <a:pt x="331622" y="0"/>
                </a:moveTo>
                <a:lnTo>
                  <a:pt x="282618" y="3595"/>
                </a:lnTo>
                <a:lnTo>
                  <a:pt x="235846" y="14040"/>
                </a:lnTo>
                <a:lnTo>
                  <a:pt x="191820" y="30822"/>
                </a:lnTo>
                <a:lnTo>
                  <a:pt x="151051" y="53427"/>
                </a:lnTo>
                <a:lnTo>
                  <a:pt x="114055" y="81343"/>
                </a:lnTo>
                <a:lnTo>
                  <a:pt x="81342" y="114057"/>
                </a:lnTo>
                <a:lnTo>
                  <a:pt x="53427" y="151055"/>
                </a:lnTo>
                <a:lnTo>
                  <a:pt x="30822" y="191825"/>
                </a:lnTo>
                <a:lnTo>
                  <a:pt x="14040" y="235853"/>
                </a:lnTo>
                <a:lnTo>
                  <a:pt x="3595" y="282627"/>
                </a:lnTo>
                <a:lnTo>
                  <a:pt x="0" y="331635"/>
                </a:lnTo>
                <a:lnTo>
                  <a:pt x="3595" y="380639"/>
                </a:lnTo>
                <a:lnTo>
                  <a:pt x="14040" y="427410"/>
                </a:lnTo>
                <a:lnTo>
                  <a:pt x="30822" y="471437"/>
                </a:lnTo>
                <a:lnTo>
                  <a:pt x="53427" y="512205"/>
                </a:lnTo>
                <a:lnTo>
                  <a:pt x="81342" y="549202"/>
                </a:lnTo>
                <a:lnTo>
                  <a:pt x="114055" y="581915"/>
                </a:lnTo>
                <a:lnTo>
                  <a:pt x="151051" y="609830"/>
                </a:lnTo>
                <a:lnTo>
                  <a:pt x="191820" y="632435"/>
                </a:lnTo>
                <a:lnTo>
                  <a:pt x="235846" y="649216"/>
                </a:lnTo>
                <a:lnTo>
                  <a:pt x="282618" y="659661"/>
                </a:lnTo>
                <a:lnTo>
                  <a:pt x="331622" y="663257"/>
                </a:lnTo>
                <a:lnTo>
                  <a:pt x="380626" y="659661"/>
                </a:lnTo>
                <a:lnTo>
                  <a:pt x="427398" y="649216"/>
                </a:lnTo>
                <a:lnTo>
                  <a:pt x="471424" y="632435"/>
                </a:lnTo>
                <a:lnTo>
                  <a:pt x="512192" y="609830"/>
                </a:lnTo>
                <a:lnTo>
                  <a:pt x="549189" y="581915"/>
                </a:lnTo>
                <a:lnTo>
                  <a:pt x="581902" y="549202"/>
                </a:lnTo>
                <a:lnTo>
                  <a:pt x="609817" y="512205"/>
                </a:lnTo>
                <a:lnTo>
                  <a:pt x="632422" y="471437"/>
                </a:lnTo>
                <a:lnTo>
                  <a:pt x="649203" y="427410"/>
                </a:lnTo>
                <a:lnTo>
                  <a:pt x="659649" y="380639"/>
                </a:lnTo>
                <a:lnTo>
                  <a:pt x="663244" y="331635"/>
                </a:lnTo>
                <a:lnTo>
                  <a:pt x="659649" y="282627"/>
                </a:lnTo>
                <a:lnTo>
                  <a:pt x="649203" y="235853"/>
                </a:lnTo>
                <a:lnTo>
                  <a:pt x="632422" y="191825"/>
                </a:lnTo>
                <a:lnTo>
                  <a:pt x="609817" y="151055"/>
                </a:lnTo>
                <a:lnTo>
                  <a:pt x="581902" y="114057"/>
                </a:lnTo>
                <a:lnTo>
                  <a:pt x="549189" y="81343"/>
                </a:lnTo>
                <a:lnTo>
                  <a:pt x="512192" y="53427"/>
                </a:lnTo>
                <a:lnTo>
                  <a:pt x="471424" y="30822"/>
                </a:lnTo>
                <a:lnTo>
                  <a:pt x="427398" y="14040"/>
                </a:lnTo>
                <a:lnTo>
                  <a:pt x="380626" y="3595"/>
                </a:lnTo>
                <a:lnTo>
                  <a:pt x="331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B73DFBDD-82D1-6E43-BC0D-A1BB0628ADB8}"/>
              </a:ext>
            </a:extLst>
          </p:cNvPr>
          <p:cNvSpPr/>
          <p:nvPr/>
        </p:nvSpPr>
        <p:spPr>
          <a:xfrm>
            <a:off x="3745435" y="1055108"/>
            <a:ext cx="902975" cy="902975"/>
          </a:xfrm>
          <a:custGeom>
            <a:avLst/>
            <a:gdLst/>
            <a:ahLst/>
            <a:cxnLst/>
            <a:rect l="l" t="t" r="r" b="b"/>
            <a:pathLst>
              <a:path w="663575" h="663575">
                <a:moveTo>
                  <a:pt x="331622" y="663257"/>
                </a:moveTo>
                <a:lnTo>
                  <a:pt x="380626" y="659661"/>
                </a:lnTo>
                <a:lnTo>
                  <a:pt x="427398" y="649216"/>
                </a:lnTo>
                <a:lnTo>
                  <a:pt x="471424" y="632435"/>
                </a:lnTo>
                <a:lnTo>
                  <a:pt x="512192" y="609830"/>
                </a:lnTo>
                <a:lnTo>
                  <a:pt x="549189" y="581915"/>
                </a:lnTo>
                <a:lnTo>
                  <a:pt x="581902" y="549202"/>
                </a:lnTo>
                <a:lnTo>
                  <a:pt x="609817" y="512205"/>
                </a:lnTo>
                <a:lnTo>
                  <a:pt x="632422" y="471437"/>
                </a:lnTo>
                <a:lnTo>
                  <a:pt x="649203" y="427410"/>
                </a:lnTo>
                <a:lnTo>
                  <a:pt x="659649" y="380639"/>
                </a:lnTo>
                <a:lnTo>
                  <a:pt x="663244" y="331635"/>
                </a:lnTo>
                <a:lnTo>
                  <a:pt x="659649" y="282627"/>
                </a:lnTo>
                <a:lnTo>
                  <a:pt x="649203" y="235853"/>
                </a:lnTo>
                <a:lnTo>
                  <a:pt x="632422" y="191825"/>
                </a:lnTo>
                <a:lnTo>
                  <a:pt x="609817" y="151055"/>
                </a:lnTo>
                <a:lnTo>
                  <a:pt x="581902" y="114057"/>
                </a:lnTo>
                <a:lnTo>
                  <a:pt x="549189" y="81343"/>
                </a:lnTo>
                <a:lnTo>
                  <a:pt x="512192" y="53427"/>
                </a:lnTo>
                <a:lnTo>
                  <a:pt x="471424" y="30822"/>
                </a:lnTo>
                <a:lnTo>
                  <a:pt x="427398" y="14040"/>
                </a:lnTo>
                <a:lnTo>
                  <a:pt x="380626" y="3595"/>
                </a:lnTo>
                <a:lnTo>
                  <a:pt x="331622" y="0"/>
                </a:lnTo>
                <a:lnTo>
                  <a:pt x="282618" y="3595"/>
                </a:lnTo>
                <a:lnTo>
                  <a:pt x="235846" y="14040"/>
                </a:lnTo>
                <a:lnTo>
                  <a:pt x="191820" y="30822"/>
                </a:lnTo>
                <a:lnTo>
                  <a:pt x="151051" y="53427"/>
                </a:lnTo>
                <a:lnTo>
                  <a:pt x="114055" y="81343"/>
                </a:lnTo>
                <a:lnTo>
                  <a:pt x="81342" y="114057"/>
                </a:lnTo>
                <a:lnTo>
                  <a:pt x="53427" y="151055"/>
                </a:lnTo>
                <a:lnTo>
                  <a:pt x="30822" y="191825"/>
                </a:lnTo>
                <a:lnTo>
                  <a:pt x="14040" y="235853"/>
                </a:lnTo>
                <a:lnTo>
                  <a:pt x="3595" y="282627"/>
                </a:lnTo>
                <a:lnTo>
                  <a:pt x="0" y="331635"/>
                </a:lnTo>
                <a:lnTo>
                  <a:pt x="3595" y="380639"/>
                </a:lnTo>
                <a:lnTo>
                  <a:pt x="14040" y="427410"/>
                </a:lnTo>
                <a:lnTo>
                  <a:pt x="30822" y="471437"/>
                </a:lnTo>
                <a:lnTo>
                  <a:pt x="53427" y="512205"/>
                </a:lnTo>
                <a:lnTo>
                  <a:pt x="81342" y="549202"/>
                </a:lnTo>
                <a:lnTo>
                  <a:pt x="114055" y="581915"/>
                </a:lnTo>
                <a:lnTo>
                  <a:pt x="151051" y="609830"/>
                </a:lnTo>
                <a:lnTo>
                  <a:pt x="191820" y="632435"/>
                </a:lnTo>
                <a:lnTo>
                  <a:pt x="235846" y="649216"/>
                </a:lnTo>
                <a:lnTo>
                  <a:pt x="282618" y="659661"/>
                </a:lnTo>
                <a:lnTo>
                  <a:pt x="331622" y="663257"/>
                </a:lnTo>
                <a:close/>
              </a:path>
            </a:pathLst>
          </a:custGeom>
          <a:ln w="16474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A56A2B3F-9241-B742-BD42-33DA8426461B}"/>
              </a:ext>
            </a:extLst>
          </p:cNvPr>
          <p:cNvSpPr/>
          <p:nvPr/>
        </p:nvSpPr>
        <p:spPr>
          <a:xfrm>
            <a:off x="3745435" y="4484251"/>
            <a:ext cx="902975" cy="902975"/>
          </a:xfrm>
          <a:custGeom>
            <a:avLst/>
            <a:gdLst/>
            <a:ahLst/>
            <a:cxnLst/>
            <a:rect l="l" t="t" r="r" b="b"/>
            <a:pathLst>
              <a:path w="663575" h="663575">
                <a:moveTo>
                  <a:pt x="331622" y="0"/>
                </a:moveTo>
                <a:lnTo>
                  <a:pt x="282618" y="3595"/>
                </a:lnTo>
                <a:lnTo>
                  <a:pt x="235846" y="14040"/>
                </a:lnTo>
                <a:lnTo>
                  <a:pt x="191820" y="30822"/>
                </a:lnTo>
                <a:lnTo>
                  <a:pt x="151051" y="53427"/>
                </a:lnTo>
                <a:lnTo>
                  <a:pt x="114055" y="81343"/>
                </a:lnTo>
                <a:lnTo>
                  <a:pt x="81342" y="114057"/>
                </a:lnTo>
                <a:lnTo>
                  <a:pt x="53427" y="151055"/>
                </a:lnTo>
                <a:lnTo>
                  <a:pt x="30822" y="191825"/>
                </a:lnTo>
                <a:lnTo>
                  <a:pt x="14040" y="235853"/>
                </a:lnTo>
                <a:lnTo>
                  <a:pt x="3595" y="282627"/>
                </a:lnTo>
                <a:lnTo>
                  <a:pt x="0" y="331635"/>
                </a:lnTo>
                <a:lnTo>
                  <a:pt x="3595" y="380639"/>
                </a:lnTo>
                <a:lnTo>
                  <a:pt x="14040" y="427410"/>
                </a:lnTo>
                <a:lnTo>
                  <a:pt x="30822" y="471437"/>
                </a:lnTo>
                <a:lnTo>
                  <a:pt x="53427" y="512205"/>
                </a:lnTo>
                <a:lnTo>
                  <a:pt x="81342" y="549202"/>
                </a:lnTo>
                <a:lnTo>
                  <a:pt x="114055" y="581915"/>
                </a:lnTo>
                <a:lnTo>
                  <a:pt x="151051" y="609830"/>
                </a:lnTo>
                <a:lnTo>
                  <a:pt x="191820" y="632435"/>
                </a:lnTo>
                <a:lnTo>
                  <a:pt x="235846" y="649216"/>
                </a:lnTo>
                <a:lnTo>
                  <a:pt x="282618" y="659661"/>
                </a:lnTo>
                <a:lnTo>
                  <a:pt x="331622" y="663257"/>
                </a:lnTo>
                <a:lnTo>
                  <a:pt x="380626" y="659661"/>
                </a:lnTo>
                <a:lnTo>
                  <a:pt x="427398" y="649216"/>
                </a:lnTo>
                <a:lnTo>
                  <a:pt x="471424" y="632435"/>
                </a:lnTo>
                <a:lnTo>
                  <a:pt x="512192" y="609830"/>
                </a:lnTo>
                <a:lnTo>
                  <a:pt x="549189" y="581915"/>
                </a:lnTo>
                <a:lnTo>
                  <a:pt x="581902" y="549202"/>
                </a:lnTo>
                <a:lnTo>
                  <a:pt x="609817" y="512205"/>
                </a:lnTo>
                <a:lnTo>
                  <a:pt x="632422" y="471437"/>
                </a:lnTo>
                <a:lnTo>
                  <a:pt x="649203" y="427410"/>
                </a:lnTo>
                <a:lnTo>
                  <a:pt x="659649" y="380639"/>
                </a:lnTo>
                <a:lnTo>
                  <a:pt x="663244" y="331635"/>
                </a:lnTo>
                <a:lnTo>
                  <a:pt x="659649" y="282627"/>
                </a:lnTo>
                <a:lnTo>
                  <a:pt x="649203" y="235853"/>
                </a:lnTo>
                <a:lnTo>
                  <a:pt x="632422" y="191825"/>
                </a:lnTo>
                <a:lnTo>
                  <a:pt x="609817" y="151055"/>
                </a:lnTo>
                <a:lnTo>
                  <a:pt x="581902" y="114057"/>
                </a:lnTo>
                <a:lnTo>
                  <a:pt x="549189" y="81343"/>
                </a:lnTo>
                <a:lnTo>
                  <a:pt x="512192" y="53427"/>
                </a:lnTo>
                <a:lnTo>
                  <a:pt x="471424" y="30822"/>
                </a:lnTo>
                <a:lnTo>
                  <a:pt x="427398" y="14040"/>
                </a:lnTo>
                <a:lnTo>
                  <a:pt x="380626" y="3595"/>
                </a:lnTo>
                <a:lnTo>
                  <a:pt x="331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bject 23">
            <a:extLst>
              <a:ext uri="{FF2B5EF4-FFF2-40B4-BE49-F238E27FC236}">
                <a16:creationId xmlns:a16="http://schemas.microsoft.com/office/drawing/2014/main" id="{D7245E2A-FA08-924E-B60A-8E384A53726C}"/>
              </a:ext>
            </a:extLst>
          </p:cNvPr>
          <p:cNvSpPr txBox="1">
            <a:spLocks/>
          </p:cNvSpPr>
          <p:nvPr/>
        </p:nvSpPr>
        <p:spPr>
          <a:xfrm>
            <a:off x="6690046" y="912818"/>
            <a:ext cx="7016381" cy="2509415"/>
          </a:xfrm>
          <a:prstGeom prst="rect">
            <a:avLst/>
          </a:prstGeom>
        </p:spPr>
        <p:txBody>
          <a:bodyPr vert="horz" wrap="square" lIns="0" tIns="17282" rIns="0" bIns="0" rtlCol="0" anchor="t" anchorCtr="0">
            <a:sp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282" defTabSz="1371609">
              <a:lnSpc>
                <a:spcPct val="100000"/>
              </a:lnSpc>
              <a:spcBef>
                <a:spcPts val="0"/>
              </a:spcBef>
            </a:pPr>
            <a:r>
              <a:rPr lang="it-IT" sz="3402" spc="48" dirty="0">
                <a:solidFill>
                  <a:prstClr val="black"/>
                </a:solidFill>
                <a:latin typeface="Calibri Light" panose="020F0302020204030204"/>
              </a:rPr>
              <a:t>Una visione attuata</a:t>
            </a:r>
            <a:endParaRPr lang="it-IT" sz="1361" cap="non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282" defTabSz="1371609">
              <a:lnSpc>
                <a:spcPct val="100000"/>
              </a:lnSpc>
              <a:spcBef>
                <a:spcPts val="0"/>
              </a:spcBef>
            </a:pPr>
            <a:endParaRPr lang="it-IT" sz="1361" cap="non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282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 agli investimenti in asset tecnologici, l’espansione della rete dei partner per la ricerca e sviluppo, l’ integrazione completa della sostenibilità nella pianificazione strategica, il rafforzamento della funzione consortile si fa concreto. </a:t>
            </a:r>
          </a:p>
          <a:p>
            <a:pPr marL="17282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Innovazione e sostenibilità sono i pilastri del nuovo piano industriale</a:t>
            </a:r>
            <a:r>
              <a:rPr lang="it-IT" sz="1633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 viene aggiornato annualmente e che mantiene il Consorzio in linea con i rapidi cambiamenti e i bisogni che emergono dai territori, dalle amministrazioni pubbliche, dai soggetti privati e dai soci stessi. </a:t>
            </a:r>
          </a:p>
        </p:txBody>
      </p:sp>
      <p:sp>
        <p:nvSpPr>
          <p:cNvPr id="116" name="object 23">
            <a:extLst>
              <a:ext uri="{FF2B5EF4-FFF2-40B4-BE49-F238E27FC236}">
                <a16:creationId xmlns:a16="http://schemas.microsoft.com/office/drawing/2014/main" id="{CF1D1470-4C5F-F04B-B94C-8D276F450A8D}"/>
              </a:ext>
            </a:extLst>
          </p:cNvPr>
          <p:cNvSpPr txBox="1">
            <a:spLocks/>
          </p:cNvSpPr>
          <p:nvPr/>
        </p:nvSpPr>
        <p:spPr>
          <a:xfrm>
            <a:off x="6690048" y="3700115"/>
            <a:ext cx="7016381" cy="1755555"/>
          </a:xfrm>
          <a:prstGeom prst="rect">
            <a:avLst/>
          </a:prstGeom>
        </p:spPr>
        <p:txBody>
          <a:bodyPr vert="horz" wrap="square" lIns="0" tIns="17282" rIns="0" bIns="0" rtlCol="0" anchor="t" anchorCtr="0">
            <a:sp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282" defTabSz="1371609">
              <a:lnSpc>
                <a:spcPct val="100000"/>
              </a:lnSpc>
              <a:spcBef>
                <a:spcPts val="0"/>
              </a:spcBef>
            </a:pPr>
            <a:r>
              <a:rPr lang="it-IT" sz="3402" spc="48" dirty="0">
                <a:solidFill>
                  <a:prstClr val="black"/>
                </a:solidFill>
                <a:latin typeface="Calibri Light" panose="020F0302020204030204"/>
              </a:rPr>
              <a:t>il futuro</a:t>
            </a:r>
            <a:endParaRPr lang="it-IT" sz="1361" cap="non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282" defTabSz="1371609">
              <a:lnSpc>
                <a:spcPct val="100000"/>
              </a:lnSpc>
              <a:spcBef>
                <a:spcPts val="0"/>
              </a:spcBef>
            </a:pPr>
            <a:endParaRPr lang="it-IT" sz="1361" cap="non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282" algn="just" defTabSz="1371609">
              <a:lnSpc>
                <a:spcPct val="100000"/>
              </a:lnSpc>
              <a:spcBef>
                <a:spcPts val="0"/>
              </a:spcBef>
            </a:pPr>
            <a:r>
              <a:rPr lang="it-IT" sz="1633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Consorzio capace di sviluppare progetti di lungo respiro, come la rigenerazione urbana o le comunità energetiche, per produrre valore a beneficio di tutta la collettività e generare un impatto che va oltre oltre il presente e che ci impegna a costruire un futuro migliore.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FEAB9C8-1A14-0F22-7F69-9EABABC44FC2}"/>
              </a:ext>
            </a:extLst>
          </p:cNvPr>
          <p:cNvSpPr/>
          <p:nvPr/>
        </p:nvSpPr>
        <p:spPr>
          <a:xfrm>
            <a:off x="3928724" y="1912526"/>
            <a:ext cx="535943" cy="4694383"/>
          </a:xfrm>
          <a:prstGeom prst="rect">
            <a:avLst/>
          </a:prstGeom>
          <a:gradFill>
            <a:gsLst>
              <a:gs pos="0">
                <a:srgbClr val="0055FF"/>
              </a:gs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11957D8-0D8C-8683-0C42-84920077E0F1}"/>
              </a:ext>
            </a:extLst>
          </p:cNvPr>
          <p:cNvSpPr/>
          <p:nvPr/>
        </p:nvSpPr>
        <p:spPr>
          <a:xfrm>
            <a:off x="3729392" y="1019258"/>
            <a:ext cx="924206" cy="924206"/>
          </a:xfrm>
          <a:prstGeom prst="ellipse">
            <a:avLst/>
          </a:prstGeom>
          <a:solidFill>
            <a:schemeClr val="bg1"/>
          </a:solidFill>
          <a:ln w="152400">
            <a:solidFill>
              <a:srgbClr val="005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noFill/>
              <a:latin typeface="Calibri" panose="020F0502020204030204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8FD64DA-F8B1-674A-94FC-1B35F286ADA7}"/>
              </a:ext>
            </a:extLst>
          </p:cNvPr>
          <p:cNvSpPr/>
          <p:nvPr/>
        </p:nvSpPr>
        <p:spPr>
          <a:xfrm>
            <a:off x="3729392" y="3900828"/>
            <a:ext cx="924206" cy="924206"/>
          </a:xfrm>
          <a:prstGeom prst="ellipse">
            <a:avLst/>
          </a:prstGeom>
          <a:solidFill>
            <a:schemeClr val="bg1"/>
          </a:solidFill>
          <a:ln w="152400">
            <a:solidFill>
              <a:srgbClr val="005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noFill/>
              <a:latin typeface="Calibri" panose="020F0502020204030204"/>
            </a:endParaRPr>
          </a:p>
        </p:txBody>
      </p:sp>
      <p:sp>
        <p:nvSpPr>
          <p:cNvPr id="63" name="object 8">
            <a:extLst>
              <a:ext uri="{FF2B5EF4-FFF2-40B4-BE49-F238E27FC236}">
                <a16:creationId xmlns:a16="http://schemas.microsoft.com/office/drawing/2014/main" id="{539BE919-6A5E-9C4C-87C3-AD5986C952C6}"/>
              </a:ext>
            </a:extLst>
          </p:cNvPr>
          <p:cNvSpPr/>
          <p:nvPr/>
        </p:nvSpPr>
        <p:spPr>
          <a:xfrm>
            <a:off x="3532039" y="6530725"/>
            <a:ext cx="1329836" cy="1126774"/>
          </a:xfrm>
          <a:custGeom>
            <a:avLst/>
            <a:gdLst/>
            <a:ahLst/>
            <a:cxnLst/>
            <a:rect l="l" t="t" r="r" b="b"/>
            <a:pathLst>
              <a:path w="977265" h="828039">
                <a:moveTo>
                  <a:pt x="976884" y="0"/>
                </a:moveTo>
                <a:lnTo>
                  <a:pt x="0" y="0"/>
                </a:lnTo>
                <a:lnTo>
                  <a:pt x="488442" y="828001"/>
                </a:lnTo>
                <a:lnTo>
                  <a:pt x="976884" y="0"/>
                </a:lnTo>
                <a:close/>
              </a:path>
            </a:pathLst>
          </a:custGeom>
          <a:solidFill>
            <a:srgbClr val="0055FF"/>
          </a:solidFill>
          <a:ln>
            <a:noFill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096F05A-8B79-22A8-217E-5B2E4188E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649" y="5452858"/>
            <a:ext cx="7895883" cy="39479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C12279-5C8A-01E3-3665-37549D567C9C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3463721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8B8123D2-B5BA-66EE-6FDA-0B0EADBE5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580" y="1594247"/>
            <a:ext cx="1781423" cy="1781423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A919B737-7C89-AB9A-726F-55C6022C2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3141" y="1594247"/>
            <a:ext cx="1781423" cy="1781423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D58E50BF-71DD-D573-85F9-AACF2BA6A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9702" y="1594247"/>
            <a:ext cx="1781423" cy="1781423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F9ACB23-A184-3161-F2B3-0FF564871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6262" y="1594247"/>
            <a:ext cx="1781423" cy="1781423"/>
          </a:xfrm>
          <a:prstGeom prst="rect">
            <a:avLst/>
          </a:prstGeom>
        </p:spPr>
      </p:pic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59AEDDFC-9460-6C39-F33B-8AD0395311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26580" y="4321054"/>
            <a:ext cx="1781423" cy="1781423"/>
          </a:xfrm>
          <a:prstGeom prst="rect">
            <a:avLst/>
          </a:prstGeom>
        </p:spPr>
      </p:pic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C7FF9DBD-16C4-9F8B-4BBD-FA01A2E5B5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63141" y="4321054"/>
            <a:ext cx="1781423" cy="1781423"/>
          </a:xfrm>
          <a:prstGeom prst="rect">
            <a:avLst/>
          </a:prstGeom>
        </p:spPr>
      </p:pic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73EE7FDF-1A18-52BB-AD9F-F613D818BB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99702" y="4321054"/>
            <a:ext cx="1781423" cy="1781423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B969C369-2090-6D00-8240-433559AF5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36262" y="4321054"/>
            <a:ext cx="1781423" cy="1781423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4A3F151B-FAD7-821B-06FB-862DEB31BD93}"/>
              </a:ext>
            </a:extLst>
          </p:cNvPr>
          <p:cNvSpPr/>
          <p:nvPr/>
        </p:nvSpPr>
        <p:spPr>
          <a:xfrm>
            <a:off x="2899831" y="7709664"/>
            <a:ext cx="1800463" cy="18004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945726-079D-F042-A2BF-C279CF92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1" y="167899"/>
            <a:ext cx="10103628" cy="226159"/>
          </a:xfrm>
        </p:spPr>
        <p:txBody>
          <a:bodyPr/>
          <a:lstStyle/>
          <a:p>
            <a:r>
              <a:rPr lang="it-IT" dirty="0"/>
              <a:t>CNS in numeri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CEC385A-483C-4E46-B072-EF71329707FF}"/>
              </a:ext>
            </a:extLst>
          </p:cNvPr>
          <p:cNvSpPr/>
          <p:nvPr/>
        </p:nvSpPr>
        <p:spPr>
          <a:xfrm>
            <a:off x="11044387" y="2420119"/>
            <a:ext cx="4314405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566EDAE-18D4-FA44-9FC6-8479EA051196}"/>
              </a:ext>
            </a:extLst>
          </p:cNvPr>
          <p:cNvSpPr/>
          <p:nvPr/>
        </p:nvSpPr>
        <p:spPr>
          <a:xfrm>
            <a:off x="11038805" y="2730228"/>
            <a:ext cx="4392173" cy="0"/>
          </a:xfrm>
          <a:custGeom>
            <a:avLst/>
            <a:gdLst/>
            <a:ahLst/>
            <a:cxnLst/>
            <a:rect l="l" t="t" r="r" b="b"/>
            <a:pathLst>
              <a:path w="3227704">
                <a:moveTo>
                  <a:pt x="0" y="0"/>
                </a:moveTo>
                <a:lnTo>
                  <a:pt x="0" y="0"/>
                </a:lnTo>
              </a:path>
              <a:path w="3227704">
                <a:moveTo>
                  <a:pt x="3227298" y="0"/>
                </a:moveTo>
                <a:lnTo>
                  <a:pt x="322729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A1A3403E-3A25-604C-9052-07B14FE34C80}"/>
              </a:ext>
            </a:extLst>
          </p:cNvPr>
          <p:cNvSpPr/>
          <p:nvPr/>
        </p:nvSpPr>
        <p:spPr>
          <a:xfrm>
            <a:off x="11038804" y="90858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E192C7D4-8E14-9A44-90AA-FE0BD929F1BF}"/>
              </a:ext>
            </a:extLst>
          </p:cNvPr>
          <p:cNvSpPr/>
          <p:nvPr/>
        </p:nvSpPr>
        <p:spPr>
          <a:xfrm>
            <a:off x="15430425" y="90858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bject 94">
            <a:extLst>
              <a:ext uri="{FF2B5EF4-FFF2-40B4-BE49-F238E27FC236}">
                <a16:creationId xmlns:a16="http://schemas.microsoft.com/office/drawing/2014/main" id="{355F89BF-FA4E-584E-8589-799C0BE16F33}"/>
              </a:ext>
            </a:extLst>
          </p:cNvPr>
          <p:cNvSpPr txBox="1"/>
          <p:nvPr/>
        </p:nvSpPr>
        <p:spPr>
          <a:xfrm>
            <a:off x="2581349" y="3481893"/>
            <a:ext cx="1625944" cy="226867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sz="1361" kern="1200" spc="-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PULIZIE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6" name="object 95">
            <a:extLst>
              <a:ext uri="{FF2B5EF4-FFF2-40B4-BE49-F238E27FC236}">
                <a16:creationId xmlns:a16="http://schemas.microsoft.com/office/drawing/2014/main" id="{342270CA-CA99-E748-B8B1-1E2294F13F74}"/>
              </a:ext>
            </a:extLst>
          </p:cNvPr>
          <p:cNvSpPr txBox="1"/>
          <p:nvPr/>
        </p:nvSpPr>
        <p:spPr>
          <a:xfrm>
            <a:off x="2581349" y="6182988"/>
            <a:ext cx="1646954" cy="226867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sz="1361" kern="1200" spc="-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RISTORAZIONE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object 96">
            <a:extLst>
              <a:ext uri="{FF2B5EF4-FFF2-40B4-BE49-F238E27FC236}">
                <a16:creationId xmlns:a16="http://schemas.microsoft.com/office/drawing/2014/main" id="{AF3753B7-8AF1-0E41-A321-771615FE55E5}"/>
              </a:ext>
            </a:extLst>
          </p:cNvPr>
          <p:cNvSpPr txBox="1"/>
          <p:nvPr/>
        </p:nvSpPr>
        <p:spPr>
          <a:xfrm>
            <a:off x="4583176" y="3481894"/>
            <a:ext cx="1718306" cy="412578"/>
          </a:xfrm>
          <a:prstGeom prst="rect">
            <a:avLst/>
          </a:prstGeom>
        </p:spPr>
        <p:txBody>
          <a:bodyPr vert="horz" wrap="square" lIns="0" tIns="51845" rIns="0" bIns="0" rtlCol="0">
            <a:spAutoFit/>
          </a:bodyPr>
          <a:lstStyle/>
          <a:p>
            <a:pPr marL="17282" marR="6913" algn="ctr" defTabSz="622158" rtl="0">
              <a:lnSpc>
                <a:spcPts val="1361"/>
              </a:lnSpc>
              <a:spcBef>
                <a:spcPts val="408"/>
              </a:spcBef>
            </a:pPr>
            <a:r>
              <a:rPr sz="1361" kern="1200" spc="54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MANUTENZIONI  </a:t>
            </a:r>
            <a:r>
              <a:rPr sz="1361" kern="1200" spc="-2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ENERGIA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8" name="object 97">
            <a:extLst>
              <a:ext uri="{FF2B5EF4-FFF2-40B4-BE49-F238E27FC236}">
                <a16:creationId xmlns:a16="http://schemas.microsoft.com/office/drawing/2014/main" id="{59610575-1CE1-2F49-91E3-B9DB71E5E2ED}"/>
              </a:ext>
            </a:extLst>
          </p:cNvPr>
          <p:cNvSpPr txBox="1"/>
          <p:nvPr/>
        </p:nvSpPr>
        <p:spPr>
          <a:xfrm>
            <a:off x="4583175" y="6182988"/>
            <a:ext cx="1674274" cy="226867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sz="1361" kern="1200" spc="-14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LOGISTICA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9" name="object 98">
            <a:extLst>
              <a:ext uri="{FF2B5EF4-FFF2-40B4-BE49-F238E27FC236}">
                <a16:creationId xmlns:a16="http://schemas.microsoft.com/office/drawing/2014/main" id="{A091A11D-E634-844A-8C9C-A8A5C13FA98A}"/>
              </a:ext>
            </a:extLst>
          </p:cNvPr>
          <p:cNvSpPr txBox="1"/>
          <p:nvPr/>
        </p:nvSpPr>
        <p:spPr>
          <a:xfrm>
            <a:off x="6677363" y="3481893"/>
            <a:ext cx="1614983" cy="226867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sz="1361" kern="1200" spc="-2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ECOLOGIA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object 99">
            <a:extLst>
              <a:ext uri="{FF2B5EF4-FFF2-40B4-BE49-F238E27FC236}">
                <a16:creationId xmlns:a16="http://schemas.microsoft.com/office/drawing/2014/main" id="{1FD8D017-B5F1-1249-AFBC-559360D409C9}"/>
              </a:ext>
            </a:extLst>
          </p:cNvPr>
          <p:cNvSpPr txBox="1"/>
          <p:nvPr/>
        </p:nvSpPr>
        <p:spPr>
          <a:xfrm>
            <a:off x="6671835" y="6182988"/>
            <a:ext cx="1674276" cy="226867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marR="6913" algn="ctr" defTabSz="622158" rtl="0">
              <a:spcBef>
                <a:spcPts val="136"/>
              </a:spcBef>
            </a:pPr>
            <a:r>
              <a:rPr sz="1361" kern="1200" spc="-2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SERVIZI  </a:t>
            </a:r>
            <a:r>
              <a:rPr sz="136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MUSEALI</a:t>
            </a:r>
          </a:p>
        </p:txBody>
      </p:sp>
      <p:sp>
        <p:nvSpPr>
          <p:cNvPr id="101" name="object 100">
            <a:extLst>
              <a:ext uri="{FF2B5EF4-FFF2-40B4-BE49-F238E27FC236}">
                <a16:creationId xmlns:a16="http://schemas.microsoft.com/office/drawing/2014/main" id="{0B2D2638-3DAC-684B-B15E-10CF7AAD640F}"/>
              </a:ext>
            </a:extLst>
          </p:cNvPr>
          <p:cNvSpPr txBox="1"/>
          <p:nvPr/>
        </p:nvSpPr>
        <p:spPr>
          <a:xfrm>
            <a:off x="8668227" y="3481894"/>
            <a:ext cx="1718306" cy="412578"/>
          </a:xfrm>
          <a:prstGeom prst="rect">
            <a:avLst/>
          </a:prstGeom>
        </p:spPr>
        <p:txBody>
          <a:bodyPr vert="horz" wrap="square" lIns="0" tIns="51845" rIns="0" bIns="0" rtlCol="0">
            <a:spAutoFit/>
          </a:bodyPr>
          <a:lstStyle/>
          <a:p>
            <a:pPr marL="17282" marR="6913" algn="ctr" defTabSz="622158" rtl="0">
              <a:lnSpc>
                <a:spcPts val="1361"/>
              </a:lnSpc>
              <a:spcBef>
                <a:spcPts val="408"/>
              </a:spcBef>
            </a:pPr>
            <a:r>
              <a:rPr sz="1361" kern="1200" spc="-2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FACILITY  </a:t>
            </a:r>
            <a:r>
              <a:rPr sz="1361" kern="1200" spc="2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MANAGEMENT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2" name="object 101">
            <a:extLst>
              <a:ext uri="{FF2B5EF4-FFF2-40B4-BE49-F238E27FC236}">
                <a16:creationId xmlns:a16="http://schemas.microsoft.com/office/drawing/2014/main" id="{7BC5ED8C-5672-EE48-8CF5-96B0E74F353F}"/>
              </a:ext>
            </a:extLst>
          </p:cNvPr>
          <p:cNvSpPr txBox="1"/>
          <p:nvPr/>
        </p:nvSpPr>
        <p:spPr>
          <a:xfrm>
            <a:off x="8668227" y="6182988"/>
            <a:ext cx="1674276" cy="412578"/>
          </a:xfrm>
          <a:prstGeom prst="rect">
            <a:avLst/>
          </a:prstGeom>
        </p:spPr>
        <p:txBody>
          <a:bodyPr vert="horz" wrap="square" lIns="0" tIns="51845" rIns="0" bIns="0" rtlCol="0">
            <a:spAutoFit/>
          </a:bodyPr>
          <a:lstStyle/>
          <a:p>
            <a:pPr marL="17282" marR="6913" algn="ctr" defTabSz="622158" rtl="0">
              <a:lnSpc>
                <a:spcPts val="1361"/>
              </a:lnSpc>
              <a:spcBef>
                <a:spcPts val="408"/>
              </a:spcBef>
            </a:pPr>
            <a:r>
              <a:rPr sz="1361" kern="1200" spc="-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GESTIONI</a:t>
            </a:r>
            <a:r>
              <a:rPr sz="1361" kern="1200" spc="-116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sz="1361" kern="1200" spc="-2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VARIE</a:t>
            </a:r>
            <a:r>
              <a:rPr sz="1361" kern="1200" spc="-4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it-IT" sz="1361" kern="1200" spc="-4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sz="1361" kern="1200" spc="-27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SERVIZI</a:t>
            </a:r>
            <a:endParaRPr sz="136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object 117">
            <a:extLst>
              <a:ext uri="{FF2B5EF4-FFF2-40B4-BE49-F238E27FC236}">
                <a16:creationId xmlns:a16="http://schemas.microsoft.com/office/drawing/2014/main" id="{BDF860BE-7F59-F44D-ACFD-33D4A32679CD}"/>
              </a:ext>
            </a:extLst>
          </p:cNvPr>
          <p:cNvSpPr txBox="1"/>
          <p:nvPr/>
        </p:nvSpPr>
        <p:spPr>
          <a:xfrm>
            <a:off x="2865666" y="2268842"/>
            <a:ext cx="1040832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34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18,08%</a:t>
            </a:r>
            <a:endParaRPr lang="it-IT"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9" name="object 118">
            <a:extLst>
              <a:ext uri="{FF2B5EF4-FFF2-40B4-BE49-F238E27FC236}">
                <a16:creationId xmlns:a16="http://schemas.microsoft.com/office/drawing/2014/main" id="{E255E1C0-6186-CC48-B59F-AE10417CF0C5}"/>
              </a:ext>
            </a:extLst>
          </p:cNvPr>
          <p:cNvSpPr txBox="1"/>
          <p:nvPr/>
        </p:nvSpPr>
        <p:spPr>
          <a:xfrm>
            <a:off x="2899832" y="5025264"/>
            <a:ext cx="1006666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34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13,22%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0" name="object 119">
            <a:extLst>
              <a:ext uri="{FF2B5EF4-FFF2-40B4-BE49-F238E27FC236}">
                <a16:creationId xmlns:a16="http://schemas.microsoft.com/office/drawing/2014/main" id="{ACCDE302-AD3D-E24C-9DC6-ABBF80D45F21}"/>
              </a:ext>
            </a:extLst>
          </p:cNvPr>
          <p:cNvSpPr txBox="1"/>
          <p:nvPr/>
        </p:nvSpPr>
        <p:spPr>
          <a:xfrm>
            <a:off x="4819917" y="2268842"/>
            <a:ext cx="1189107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34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16,50%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1" name="object 120">
            <a:extLst>
              <a:ext uri="{FF2B5EF4-FFF2-40B4-BE49-F238E27FC236}">
                <a16:creationId xmlns:a16="http://schemas.microsoft.com/office/drawing/2014/main" id="{61FB0588-2539-2241-8977-37F4C21C31AE}"/>
              </a:ext>
            </a:extLst>
          </p:cNvPr>
          <p:cNvSpPr txBox="1"/>
          <p:nvPr/>
        </p:nvSpPr>
        <p:spPr>
          <a:xfrm>
            <a:off x="4819917" y="5025264"/>
            <a:ext cx="1189107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48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2,83%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2" name="object 121">
            <a:extLst>
              <a:ext uri="{FF2B5EF4-FFF2-40B4-BE49-F238E27FC236}">
                <a16:creationId xmlns:a16="http://schemas.microsoft.com/office/drawing/2014/main" id="{8A9CC5A8-0976-3B40-864F-2540F3ECC76E}"/>
              </a:ext>
            </a:extLst>
          </p:cNvPr>
          <p:cNvSpPr txBox="1"/>
          <p:nvPr/>
        </p:nvSpPr>
        <p:spPr>
          <a:xfrm>
            <a:off x="6924849" y="2268842"/>
            <a:ext cx="1189109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34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21,38%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3" name="object 122">
            <a:extLst>
              <a:ext uri="{FF2B5EF4-FFF2-40B4-BE49-F238E27FC236}">
                <a16:creationId xmlns:a16="http://schemas.microsoft.com/office/drawing/2014/main" id="{998FD250-FACE-E14E-B287-7297E2895143}"/>
              </a:ext>
            </a:extLst>
          </p:cNvPr>
          <p:cNvSpPr txBox="1"/>
          <p:nvPr/>
        </p:nvSpPr>
        <p:spPr>
          <a:xfrm>
            <a:off x="6916123" y="5025264"/>
            <a:ext cx="1189107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48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4,76%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4" name="object 123">
            <a:extLst>
              <a:ext uri="{FF2B5EF4-FFF2-40B4-BE49-F238E27FC236}">
                <a16:creationId xmlns:a16="http://schemas.microsoft.com/office/drawing/2014/main" id="{FDE3D489-F275-3046-A419-76D1272C883C}"/>
              </a:ext>
            </a:extLst>
          </p:cNvPr>
          <p:cNvSpPr txBox="1"/>
          <p:nvPr/>
        </p:nvSpPr>
        <p:spPr>
          <a:xfrm>
            <a:off x="8923510" y="2268844"/>
            <a:ext cx="1189109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48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3,23%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5" name="object 124">
            <a:extLst>
              <a:ext uri="{FF2B5EF4-FFF2-40B4-BE49-F238E27FC236}">
                <a16:creationId xmlns:a16="http://schemas.microsoft.com/office/drawing/2014/main" id="{10DC38A7-8109-A840-B1F5-D1AB78037DB8}"/>
              </a:ext>
            </a:extLst>
          </p:cNvPr>
          <p:cNvSpPr txBox="1"/>
          <p:nvPr/>
        </p:nvSpPr>
        <p:spPr>
          <a:xfrm>
            <a:off x="8923511" y="5025264"/>
            <a:ext cx="1198038" cy="373382"/>
          </a:xfrm>
          <a:prstGeom prst="rect">
            <a:avLst/>
          </a:prstGeom>
        </p:spPr>
        <p:txBody>
          <a:bodyPr vert="horz" wrap="square" lIns="0" tIns="17282" rIns="0" bIns="0" rtlCol="0">
            <a:spAutoFit/>
          </a:bodyPr>
          <a:lstStyle/>
          <a:p>
            <a:pPr marL="17282" algn="ctr" defTabSz="622158" rtl="0">
              <a:spcBef>
                <a:spcPts val="136"/>
              </a:spcBef>
            </a:pPr>
            <a:r>
              <a:rPr lang="it-IT" sz="2313" kern="1200" spc="-34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20,00%</a:t>
            </a:r>
            <a:endParaRPr sz="2313" kern="120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674AD499-56F9-6340-A169-52C84642913D}"/>
              </a:ext>
            </a:extLst>
          </p:cNvPr>
          <p:cNvGrpSpPr/>
          <p:nvPr/>
        </p:nvGrpSpPr>
        <p:grpSpPr>
          <a:xfrm>
            <a:off x="2604408" y="898228"/>
            <a:ext cx="8135260" cy="427543"/>
            <a:chOff x="-1956420" y="-971415"/>
            <a:chExt cx="2790934" cy="314191"/>
          </a:xfrm>
        </p:grpSpPr>
        <p:sp>
          <p:nvSpPr>
            <p:cNvPr id="130" name="Segnaposto testo 4">
              <a:extLst>
                <a:ext uri="{FF2B5EF4-FFF2-40B4-BE49-F238E27FC236}">
                  <a16:creationId xmlns:a16="http://schemas.microsoft.com/office/drawing/2014/main" id="{844205D6-EF2F-E645-B2CD-BF9DCBD043C4}"/>
                </a:ext>
              </a:extLst>
            </p:cNvPr>
            <p:cNvSpPr txBox="1">
              <a:spLocks/>
            </p:cNvSpPr>
            <p:nvPr/>
          </p:nvSpPr>
          <p:spPr>
            <a:xfrm>
              <a:off x="-1956420" y="-971415"/>
              <a:ext cx="2790934" cy="265194"/>
            </a:xfrm>
            <a:prstGeom prst="rect">
              <a:avLst/>
            </a:prstGeom>
          </p:spPr>
          <p:txBody>
            <a:bodyPr lIns="0" tIns="0" rIns="0" bIns="0"/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177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Servizi e fatturato</a:t>
              </a:r>
            </a:p>
          </p:txBody>
        </p:sp>
        <p:cxnSp>
          <p:nvCxnSpPr>
            <p:cNvPr id="131" name="Connettore 1 130">
              <a:extLst>
                <a:ext uri="{FF2B5EF4-FFF2-40B4-BE49-F238E27FC236}">
                  <a16:creationId xmlns:a16="http://schemas.microsoft.com/office/drawing/2014/main" id="{B2EB6C12-8E28-5549-AA43-24EA5BAF424E}"/>
                </a:ext>
              </a:extLst>
            </p:cNvPr>
            <p:cNvCxnSpPr/>
            <p:nvPr/>
          </p:nvCxnSpPr>
          <p:spPr>
            <a:xfrm>
              <a:off x="-1956420" y="-657224"/>
              <a:ext cx="279093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Segnaposto testo 4">
            <a:extLst>
              <a:ext uri="{FF2B5EF4-FFF2-40B4-BE49-F238E27FC236}">
                <a16:creationId xmlns:a16="http://schemas.microsoft.com/office/drawing/2014/main" id="{E2E5F78F-DC89-F94F-BD94-283F8252C054}"/>
              </a:ext>
            </a:extLst>
          </p:cNvPr>
          <p:cNvSpPr txBox="1">
            <a:spLocks/>
          </p:cNvSpPr>
          <p:nvPr/>
        </p:nvSpPr>
        <p:spPr>
          <a:xfrm>
            <a:off x="11032232" y="898228"/>
            <a:ext cx="4390105" cy="793703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Nuovi servizi</a:t>
            </a: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endParaRPr lang="it-IT" sz="136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endParaRPr lang="it-IT" sz="2177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7" name="Connettore 1 136">
            <a:extLst>
              <a:ext uri="{FF2B5EF4-FFF2-40B4-BE49-F238E27FC236}">
                <a16:creationId xmlns:a16="http://schemas.microsoft.com/office/drawing/2014/main" id="{063558CD-AF06-964E-BB9C-2B6D77E6C53E}"/>
              </a:ext>
            </a:extLst>
          </p:cNvPr>
          <p:cNvCxnSpPr/>
          <p:nvPr/>
        </p:nvCxnSpPr>
        <p:spPr>
          <a:xfrm>
            <a:off x="11032232" y="1325770"/>
            <a:ext cx="439010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testo 4">
            <a:extLst>
              <a:ext uri="{FF2B5EF4-FFF2-40B4-BE49-F238E27FC236}">
                <a16:creationId xmlns:a16="http://schemas.microsoft.com/office/drawing/2014/main" id="{0DB7DCCE-B718-EA4D-9BA3-2039221946C6}"/>
              </a:ext>
            </a:extLst>
          </p:cNvPr>
          <p:cNvSpPr txBox="1">
            <a:spLocks/>
          </p:cNvSpPr>
          <p:nvPr/>
        </p:nvSpPr>
        <p:spPr>
          <a:xfrm>
            <a:off x="11032232" y="1649168"/>
            <a:ext cx="4390105" cy="2406004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spcAft>
                <a:spcPts val="816"/>
              </a:spcAft>
              <a:buNone/>
            </a:pPr>
            <a:r>
              <a:rPr lang="it-IT" sz="1769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Diversificazione</a:t>
            </a:r>
            <a:endParaRPr lang="it-IT" sz="1361" b="1" dirty="0">
              <a:solidFill>
                <a:srgbClr val="0055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CENTER CUP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DIGITALIZZAZIONE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LAVORI EDILI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RIGENERAZIONE URBANA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SERVIZI ALLA PERSONA</a:t>
            </a:r>
          </a:p>
        </p:txBody>
      </p:sp>
      <p:sp>
        <p:nvSpPr>
          <p:cNvPr id="139" name="object 4">
            <a:extLst>
              <a:ext uri="{FF2B5EF4-FFF2-40B4-BE49-F238E27FC236}">
                <a16:creationId xmlns:a16="http://schemas.microsoft.com/office/drawing/2014/main" id="{CF230397-834D-1B4A-9319-805EBC54E319}"/>
              </a:ext>
            </a:extLst>
          </p:cNvPr>
          <p:cNvSpPr/>
          <p:nvPr/>
        </p:nvSpPr>
        <p:spPr>
          <a:xfrm>
            <a:off x="11044387" y="2779168"/>
            <a:ext cx="4314405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bject 4">
            <a:extLst>
              <a:ext uri="{FF2B5EF4-FFF2-40B4-BE49-F238E27FC236}">
                <a16:creationId xmlns:a16="http://schemas.microsoft.com/office/drawing/2014/main" id="{1E7BEE24-4A7C-6C42-9695-2D5AE03C2884}"/>
              </a:ext>
            </a:extLst>
          </p:cNvPr>
          <p:cNvSpPr/>
          <p:nvPr/>
        </p:nvSpPr>
        <p:spPr>
          <a:xfrm>
            <a:off x="11044387" y="3125836"/>
            <a:ext cx="4314405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bject 4">
            <a:extLst>
              <a:ext uri="{FF2B5EF4-FFF2-40B4-BE49-F238E27FC236}">
                <a16:creationId xmlns:a16="http://schemas.microsoft.com/office/drawing/2014/main" id="{CB2C0123-4F7B-6044-9679-EBFBF9D834F6}"/>
              </a:ext>
            </a:extLst>
          </p:cNvPr>
          <p:cNvSpPr/>
          <p:nvPr/>
        </p:nvSpPr>
        <p:spPr>
          <a:xfrm>
            <a:off x="11044387" y="3497266"/>
            <a:ext cx="4314405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object 4">
            <a:extLst>
              <a:ext uri="{FF2B5EF4-FFF2-40B4-BE49-F238E27FC236}">
                <a16:creationId xmlns:a16="http://schemas.microsoft.com/office/drawing/2014/main" id="{0BDF1930-35CA-8D4F-9889-5F2671E6B6AF}"/>
              </a:ext>
            </a:extLst>
          </p:cNvPr>
          <p:cNvSpPr/>
          <p:nvPr/>
        </p:nvSpPr>
        <p:spPr>
          <a:xfrm>
            <a:off x="11044387" y="3843933"/>
            <a:ext cx="4314405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4BB3A257-799A-0648-B350-5344743B3595}"/>
              </a:ext>
            </a:extLst>
          </p:cNvPr>
          <p:cNvGrpSpPr/>
          <p:nvPr/>
        </p:nvGrpSpPr>
        <p:grpSpPr>
          <a:xfrm>
            <a:off x="4927084" y="8094376"/>
            <a:ext cx="5812584" cy="427543"/>
            <a:chOff x="-1956420" y="-971415"/>
            <a:chExt cx="2790934" cy="314191"/>
          </a:xfrm>
        </p:grpSpPr>
        <p:sp>
          <p:nvSpPr>
            <p:cNvPr id="155" name="Segnaposto testo 4">
              <a:extLst>
                <a:ext uri="{FF2B5EF4-FFF2-40B4-BE49-F238E27FC236}">
                  <a16:creationId xmlns:a16="http://schemas.microsoft.com/office/drawing/2014/main" id="{240B305F-30A3-3545-A59F-B275C1DC57CD}"/>
                </a:ext>
              </a:extLst>
            </p:cNvPr>
            <p:cNvSpPr txBox="1">
              <a:spLocks/>
            </p:cNvSpPr>
            <p:nvPr/>
          </p:nvSpPr>
          <p:spPr>
            <a:xfrm>
              <a:off x="-1956420" y="-971415"/>
              <a:ext cx="2790934" cy="265194"/>
            </a:xfrm>
            <a:prstGeom prst="rect">
              <a:avLst/>
            </a:prstGeom>
          </p:spPr>
          <p:txBody>
            <a:bodyPr lIns="0" tIns="0" rIns="0" bIns="0"/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None/>
              </a:pPr>
              <a:r>
                <a:rPr lang="it-IT" sz="2177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Fatturato</a:t>
              </a:r>
            </a:p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None/>
              </a:pPr>
              <a:r>
                <a:rPr lang="it-IT" sz="4082" b="1" dirty="0">
                  <a:solidFill>
                    <a:srgbClr val="0055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450.000.000 €</a:t>
              </a:r>
            </a:p>
          </p:txBody>
        </p:sp>
        <p:cxnSp>
          <p:nvCxnSpPr>
            <p:cNvPr id="156" name="Connettore 1 155">
              <a:extLst>
                <a:ext uri="{FF2B5EF4-FFF2-40B4-BE49-F238E27FC236}">
                  <a16:creationId xmlns:a16="http://schemas.microsoft.com/office/drawing/2014/main" id="{A6449909-7FDE-C240-8853-AC23B9B968C1}"/>
                </a:ext>
              </a:extLst>
            </p:cNvPr>
            <p:cNvCxnSpPr/>
            <p:nvPr/>
          </p:nvCxnSpPr>
          <p:spPr>
            <a:xfrm>
              <a:off x="-1956420" y="-657224"/>
              <a:ext cx="279093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B88C8F75-6759-0CA4-65DF-F4EB1F78BD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31502" y="7819520"/>
            <a:ext cx="1451672" cy="14516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00134D-D200-45CF-5138-495E9236288E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271003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42C495-23D2-D490-A040-EC0B9184A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4B0C70-A2A4-D683-3982-B02D852102E1}"/>
              </a:ext>
            </a:extLst>
          </p:cNvPr>
          <p:cNvSpPr txBox="1"/>
          <p:nvPr/>
        </p:nvSpPr>
        <p:spPr>
          <a:xfrm>
            <a:off x="4665674" y="300745"/>
            <a:ext cx="8430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943737"/>
                </a:solidFill>
                <a:latin typeface="Consolas" panose="020B0609020204030204" pitchFamily="49" charset="0"/>
              </a:rPr>
              <a:t>BI-REX SICILIA </a:t>
            </a:r>
          </a:p>
        </p:txBody>
      </p:sp>
      <p:pic>
        <p:nvPicPr>
          <p:cNvPr id="13" name="Elemento grafico 12" descr="Stretta di mano con riempimento a tinta unita">
            <a:extLst>
              <a:ext uri="{FF2B5EF4-FFF2-40B4-BE49-F238E27FC236}">
                <a16:creationId xmlns:a16="http://schemas.microsoft.com/office/drawing/2014/main" id="{7125BAAC-33D1-DA21-AC8F-784175287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7652" y="8501889"/>
            <a:ext cx="1393996" cy="139078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224610A-C4F9-9465-B3DF-FF0986A21B92}"/>
              </a:ext>
            </a:extLst>
          </p:cNvPr>
          <p:cNvSpPr txBox="1"/>
          <p:nvPr/>
        </p:nvSpPr>
        <p:spPr>
          <a:xfrm>
            <a:off x="2024141" y="8490883"/>
            <a:ext cx="6648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Clr>
                <a:srgbClr val="943737"/>
              </a:buClr>
            </a:pPr>
            <a:r>
              <a:rPr lang="it-IT" sz="32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Nuovi progetti innovativi</a:t>
            </a:r>
          </a:p>
          <a:p>
            <a:pPr algn="l" rtl="0" fontAlgn="base">
              <a:buClr>
                <a:srgbClr val="943737"/>
              </a:buClr>
            </a:pPr>
            <a:r>
              <a:rPr lang="it-IT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Assieme a Univers</a:t>
            </a:r>
            <a:r>
              <a:rPr lang="it-IT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ità, associazioni, imprese e PA per la digitalizzazione  </a:t>
            </a:r>
            <a:endParaRPr lang="it-IT" sz="2900" dirty="0"/>
          </a:p>
        </p:txBody>
      </p:sp>
      <p:pic>
        <p:nvPicPr>
          <p:cNvPr id="3" name="Picture 10" descr="Sicilia Immagini - Sfoglia 288,718 foto, vettoriali e video Stock | Adobe  Stock">
            <a:extLst>
              <a:ext uri="{FF2B5EF4-FFF2-40B4-BE49-F238E27FC236}">
                <a16:creationId xmlns:a16="http://schemas.microsoft.com/office/drawing/2014/main" id="{D3B6419D-B13B-5437-5B9B-3A9A59C0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9D4A4A"/>
              </a:clrFrom>
              <a:clrTo>
                <a:srgbClr val="9D4A4A">
                  <a:alpha val="0"/>
                </a:srgbClr>
              </a:clrTo>
            </a:clrChange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8" b="98851" l="10000" r="96207">
                        <a14:foregroundMark x1="79655" y1="91954" x2="75663" y2="91637"/>
                        <a14:foregroundMark x1="63990" y1="87356" x2="63793" y2="86782"/>
                        <a14:foregroundMark x1="64496" y1="88833" x2="63990" y2="87356"/>
                        <a14:foregroundMark x1="14138" y1="14943" x2="10345" y2="39655"/>
                        <a14:foregroundMark x1="10345" y1="39655" x2="13793" y2="37356"/>
                        <a14:foregroundMark x1="83479" y1="9770" x2="87241" y2="15517"/>
                        <a14:foregroundMark x1="83103" y1="9195" x2="83479" y2="9770"/>
                        <a14:foregroundMark x1="62819" y1="87356" x2="65170" y2="88870"/>
                        <a14:foregroundMark x1="61927" y1="86782" x2="62819" y2="87356"/>
                        <a14:foregroundMark x1="61034" y1="86207" x2="61927" y2="86782"/>
                        <a14:foregroundMark x1="65073" y1="87356" x2="66219" y2="88928"/>
                        <a14:foregroundMark x1="64655" y1="86782" x2="65073" y2="87356"/>
                        <a14:foregroundMark x1="63817" y1="85632" x2="64655" y2="86782"/>
                        <a14:foregroundMark x1="61724" y1="82759" x2="63817" y2="85632"/>
                        <a14:foregroundMark x1="79563" y1="90805" x2="80000" y2="90230"/>
                        <a14:foregroundMark x1="79127" y1="91379" x2="79563" y2="90805"/>
                        <a14:foregroundMark x1="77380" y1="93678" x2="79127" y2="91379"/>
                        <a14:foregroundMark x1="76741" y1="94519" x2="77380" y2="93678"/>
                        <a14:foregroundMark x1="82069" y1="9770" x2="81034" y2="9195"/>
                        <a14:foregroundMark x1="89310" y1="13793" x2="82069" y2="9770"/>
                        <a14:foregroundMark x1="93793" y1="4598" x2="93793" y2="4598"/>
                        <a14:foregroundMark x1="96207" y1="6897" x2="96207" y2="6897"/>
                        <a14:backgroundMark x1="77931" y1="97701" x2="67586" y2="97126"/>
                        <a14:backgroundMark x1="80345" y1="91379" x2="80345" y2="91379"/>
                        <a14:backgroundMark x1="79655" y1="90805" x2="79655" y2="90805"/>
                        <a14:backgroundMark x1="80345" y1="89655" x2="80345" y2="89655"/>
                        <a14:backgroundMark x1="80000" y1="89655" x2="80000" y2="89655"/>
                        <a14:backgroundMark x1="60690" y1="85632" x2="60690" y2="85632"/>
                        <a14:backgroundMark x1="60690" y1="86782" x2="60690" y2="86782"/>
                        <a14:backgroundMark x1="61034" y1="87356" x2="61034" y2="87356"/>
                        <a14:backgroundMark x1="61724" y1="86782" x2="61724" y2="86782"/>
                        <a14:backgroundMark x1="76552" y1="94828" x2="76552" y2="94828"/>
                        <a14:backgroundMark x1="76207" y1="93678" x2="76207" y2="93678"/>
                        <a14:backgroundMark x1="93793" y1="4023" x2="93793" y2="4023"/>
                        <a14:backgroundMark x1="96552" y1="7471" x2="96552" y2="7471"/>
                        <a14:backgroundMark x1="96207" y1="6897" x2="96207" y2="6897"/>
                        <a14:backgroundMark x1="80690" y1="8046" x2="80690" y2="8046"/>
                        <a14:backgroundMark x1="81724" y1="8046" x2="81724" y2="8046"/>
                        <a14:backgroundMark x1="82759" y1="8046" x2="82759" y2="8046"/>
                        <a14:backgroundMark x1="82069" y1="8621" x2="82069" y2="8621"/>
                        <a14:backgroundMark x1="80690" y1="9770" x2="80690" y2="9770"/>
                        <a14:backgroundMark x1="81379" y1="8621" x2="81379" y2="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4146" y="1109804"/>
            <a:ext cx="15483723" cy="9290232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191987-F68A-56F6-382E-406E2E49D536}"/>
              </a:ext>
            </a:extLst>
          </p:cNvPr>
          <p:cNvSpPr txBox="1"/>
          <p:nvPr/>
        </p:nvSpPr>
        <p:spPr>
          <a:xfrm>
            <a:off x="10876298" y="3506123"/>
            <a:ext cx="7411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Clr>
                <a:srgbClr val="943737"/>
              </a:buClr>
            </a:pPr>
            <a:r>
              <a:rPr lang="it-IT" sz="32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Utilizzo fondi PNRR, FESR, STEP</a:t>
            </a:r>
          </a:p>
          <a:p>
            <a:pPr algn="l" rtl="0" fontAlgn="base">
              <a:buClr>
                <a:srgbClr val="943737"/>
              </a:buClr>
            </a:pPr>
            <a:r>
              <a:rPr lang="it-IT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Supporto per canalizzare </a:t>
            </a:r>
            <a:r>
              <a:rPr lang="it-IT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verso imprese del Sud il 40% dei fondi destinati </a:t>
            </a:r>
            <a:endParaRPr lang="it-IT" sz="29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F1B763-37A5-5B1F-C7D3-C43787183E31}"/>
              </a:ext>
            </a:extLst>
          </p:cNvPr>
          <p:cNvSpPr txBox="1"/>
          <p:nvPr/>
        </p:nvSpPr>
        <p:spPr>
          <a:xfrm>
            <a:off x="10903808" y="5688304"/>
            <a:ext cx="681767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Clr>
                <a:srgbClr val="943737"/>
              </a:buClr>
            </a:pPr>
            <a:r>
              <a:rPr lang="it-IT" sz="32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Transizione digitale e crescita competenze</a:t>
            </a:r>
          </a:p>
          <a:p>
            <a:pPr algn="l" rtl="0" fontAlgn="base">
              <a:buClr>
                <a:srgbClr val="943737"/>
              </a:buClr>
            </a:pPr>
            <a:r>
              <a:rPr lang="it-IT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Implementazione attività all’interno di PMI, start-up ed enti locali      </a:t>
            </a:r>
            <a:endParaRPr lang="it-IT" sz="2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AB5798-461E-007E-7D43-CAA09DA830BC}"/>
              </a:ext>
            </a:extLst>
          </p:cNvPr>
          <p:cNvSpPr txBox="1"/>
          <p:nvPr/>
        </p:nvSpPr>
        <p:spPr>
          <a:xfrm>
            <a:off x="10890447" y="8399081"/>
            <a:ext cx="6648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Clr>
                <a:srgbClr val="943737"/>
              </a:buClr>
            </a:pPr>
            <a:r>
              <a:rPr lang="it-IT" sz="32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Business &amp; Networking</a:t>
            </a:r>
          </a:p>
          <a:p>
            <a:pPr algn="l" rtl="0" fontAlgn="base">
              <a:buClr>
                <a:srgbClr val="943737"/>
              </a:buClr>
            </a:pPr>
            <a:r>
              <a:rPr lang="it-IT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Creazione relazioni dal valore aggiunto tra imprese locali e rete BI-REX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A60693-263F-DF7B-774F-13151D8A41F5}"/>
              </a:ext>
            </a:extLst>
          </p:cNvPr>
          <p:cNvSpPr txBox="1"/>
          <p:nvPr/>
        </p:nvSpPr>
        <p:spPr>
          <a:xfrm>
            <a:off x="2136904" y="6069969"/>
            <a:ext cx="76428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Clr>
                <a:srgbClr val="943737"/>
              </a:buClr>
            </a:pPr>
            <a:r>
              <a:rPr lang="it-IT" sz="32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Trasferimento Tecnologico</a:t>
            </a:r>
          </a:p>
          <a:p>
            <a:pPr algn="l" rtl="0" fontAlgn="base">
              <a:buClr>
                <a:srgbClr val="943737"/>
              </a:buClr>
            </a:pPr>
            <a:r>
              <a:rPr lang="it-IT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l’erogazione di servizi, fondi e competenze alle imprese</a:t>
            </a:r>
          </a:p>
        </p:txBody>
      </p:sp>
      <p:pic>
        <p:nvPicPr>
          <p:cNvPr id="20" name="Elemento grafico 19" descr="Tassa con riempimento a tinta unita">
            <a:extLst>
              <a:ext uri="{FF2B5EF4-FFF2-40B4-BE49-F238E27FC236}">
                <a16:creationId xmlns:a16="http://schemas.microsoft.com/office/drawing/2014/main" id="{F21A1504-4321-2C57-21A5-15E5F317BB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3876" y="3746529"/>
            <a:ext cx="1023853" cy="1023853"/>
          </a:xfrm>
          <a:prstGeom prst="rect">
            <a:avLst/>
          </a:prstGeom>
        </p:spPr>
      </p:pic>
      <p:pic>
        <p:nvPicPr>
          <p:cNvPr id="25" name="Elemento grafico 24" descr="Mano robotica con riempimento a tinta unita">
            <a:extLst>
              <a:ext uri="{FF2B5EF4-FFF2-40B4-BE49-F238E27FC236}">
                <a16:creationId xmlns:a16="http://schemas.microsoft.com/office/drawing/2014/main" id="{9AF13A26-F7B8-7388-3D71-6104B363CE2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413" y="6016176"/>
            <a:ext cx="1314027" cy="1314027"/>
          </a:xfrm>
          <a:prstGeom prst="rect">
            <a:avLst/>
          </a:prstGeom>
        </p:spPr>
      </p:pic>
      <p:pic>
        <p:nvPicPr>
          <p:cNvPr id="29" name="Elemento grafico 28" descr="Lampadina e ingranaggio con riempimento a tinta unita">
            <a:extLst>
              <a:ext uri="{FF2B5EF4-FFF2-40B4-BE49-F238E27FC236}">
                <a16:creationId xmlns:a16="http://schemas.microsoft.com/office/drawing/2014/main" id="{2D9435AA-A060-0A24-F052-B887E4AAB08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6555" y="8512369"/>
            <a:ext cx="1194269" cy="11942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BAF896-9EFF-F621-975F-390D8C2CDD5B}"/>
              </a:ext>
            </a:extLst>
          </p:cNvPr>
          <p:cNvSpPr txBox="1"/>
          <p:nvPr/>
        </p:nvSpPr>
        <p:spPr>
          <a:xfrm>
            <a:off x="655643" y="3446957"/>
            <a:ext cx="7198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Clr>
                <a:srgbClr val="943737"/>
              </a:buClr>
            </a:pPr>
            <a:r>
              <a:rPr lang="it-IT" sz="3600" b="1" dirty="0">
                <a:solidFill>
                  <a:srgbClr val="953737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Apertura sede a Palermo </a:t>
            </a:r>
            <a:endParaRPr lang="it-IT" sz="3600" dirty="0">
              <a:solidFill>
                <a:srgbClr val="953737"/>
              </a:solidFill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algn="ctr" rtl="0" fontAlgn="base">
              <a:buClr>
                <a:srgbClr val="943737"/>
              </a:buClr>
            </a:pPr>
            <a:r>
              <a:rPr lang="it-IT" sz="3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collaborazione con UNIPA per supportare le imprese siciliane</a:t>
            </a:r>
          </a:p>
        </p:txBody>
      </p:sp>
      <p:pic>
        <p:nvPicPr>
          <p:cNvPr id="5" name="Elemento grafico 4" descr="Indicatore con riempimento a tinta unita">
            <a:extLst>
              <a:ext uri="{FF2B5EF4-FFF2-40B4-BE49-F238E27FC236}">
                <a16:creationId xmlns:a16="http://schemas.microsoft.com/office/drawing/2014/main" id="{2121A010-2AA3-53F7-A538-3D731E9CD9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98815" y="1686526"/>
            <a:ext cx="1194270" cy="1194270"/>
          </a:xfrm>
          <a:prstGeom prst="rect">
            <a:avLst/>
          </a:prstGeom>
        </p:spPr>
      </p:pic>
      <p:sp>
        <p:nvSpPr>
          <p:cNvPr id="7" name="Callout: linea 6">
            <a:extLst>
              <a:ext uri="{FF2B5EF4-FFF2-40B4-BE49-F238E27FC236}">
                <a16:creationId xmlns:a16="http://schemas.microsoft.com/office/drawing/2014/main" id="{11957351-1E7C-6B67-39FC-DCBE61579DF0}"/>
              </a:ext>
            </a:extLst>
          </p:cNvPr>
          <p:cNvSpPr/>
          <p:nvPr/>
        </p:nvSpPr>
        <p:spPr>
          <a:xfrm>
            <a:off x="5510348" y="1757431"/>
            <a:ext cx="1023854" cy="1023853"/>
          </a:xfrm>
          <a:prstGeom prst="borderCallout1">
            <a:avLst>
              <a:gd name="adj1" fmla="val 45080"/>
              <a:gd name="adj2" fmla="val -6869"/>
              <a:gd name="adj3" fmla="val 152257"/>
              <a:gd name="adj4" fmla="val -149261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90F2C6C-8915-42B0-0068-0D8523E8C466}"/>
              </a:ext>
            </a:extLst>
          </p:cNvPr>
          <p:cNvSpPr/>
          <p:nvPr/>
        </p:nvSpPr>
        <p:spPr>
          <a:xfrm>
            <a:off x="1020131" y="3397740"/>
            <a:ext cx="6648450" cy="175681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 descr="Aula con riempimento a tinta unita">
            <a:extLst>
              <a:ext uri="{FF2B5EF4-FFF2-40B4-BE49-F238E27FC236}">
                <a16:creationId xmlns:a16="http://schemas.microsoft.com/office/drawing/2014/main" id="{A62A7E6F-52E0-FF23-E1C9-56837BC681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02549" y="6016176"/>
            <a:ext cx="1196631" cy="11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7498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45726-079D-F042-A2BF-C279CF92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1" y="167899"/>
            <a:ext cx="10103628" cy="226159"/>
          </a:xfrm>
        </p:spPr>
        <p:txBody>
          <a:bodyPr/>
          <a:lstStyle/>
          <a:p>
            <a:r>
              <a:rPr lang="it-IT" dirty="0"/>
              <a:t>CNS in numeri</a:t>
            </a:r>
          </a:p>
        </p:txBody>
      </p:sp>
      <p:sp>
        <p:nvSpPr>
          <p:cNvPr id="193" name="Segnaposto testo 4">
            <a:extLst>
              <a:ext uri="{FF2B5EF4-FFF2-40B4-BE49-F238E27FC236}">
                <a16:creationId xmlns:a16="http://schemas.microsoft.com/office/drawing/2014/main" id="{1959219B-FF0B-BC49-921A-AA38AA7B361F}"/>
              </a:ext>
            </a:extLst>
          </p:cNvPr>
          <p:cNvSpPr txBox="1">
            <a:spLocks/>
          </p:cNvSpPr>
          <p:nvPr/>
        </p:nvSpPr>
        <p:spPr>
          <a:xfrm>
            <a:off x="2596769" y="898227"/>
            <a:ext cx="6246512" cy="1626089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 per regione</a:t>
            </a:r>
            <a:endParaRPr lang="it-IT" sz="136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endParaRPr lang="it-IT" sz="136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just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Siamo presenti in tutta Italia, con un radicamento nei territori che ci consente di offrire risposte tempestive ed efficaci ai nostri associati e clienti. La rete è il nostro asset operativo più importante.</a:t>
            </a:r>
            <a:endParaRPr lang="it-IT" sz="1633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94" name="Connettore 1 193">
            <a:extLst>
              <a:ext uri="{FF2B5EF4-FFF2-40B4-BE49-F238E27FC236}">
                <a16:creationId xmlns:a16="http://schemas.microsoft.com/office/drawing/2014/main" id="{8E9BB074-93EE-D547-AF12-5DB2413ACD9F}"/>
              </a:ext>
            </a:extLst>
          </p:cNvPr>
          <p:cNvCxnSpPr>
            <a:cxnSpLocks/>
          </p:cNvCxnSpPr>
          <p:nvPr/>
        </p:nvCxnSpPr>
        <p:spPr>
          <a:xfrm>
            <a:off x="2596769" y="1325770"/>
            <a:ext cx="624651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uppo 194">
            <a:extLst>
              <a:ext uri="{FF2B5EF4-FFF2-40B4-BE49-F238E27FC236}">
                <a16:creationId xmlns:a16="http://schemas.microsoft.com/office/drawing/2014/main" id="{6FB452F7-236C-7941-839D-B041BA7DD481}"/>
              </a:ext>
            </a:extLst>
          </p:cNvPr>
          <p:cNvGrpSpPr/>
          <p:nvPr/>
        </p:nvGrpSpPr>
        <p:grpSpPr>
          <a:xfrm>
            <a:off x="4595470" y="8094376"/>
            <a:ext cx="4247810" cy="427543"/>
            <a:chOff x="-1956420" y="-971415"/>
            <a:chExt cx="2790934" cy="314191"/>
          </a:xfrm>
        </p:grpSpPr>
        <p:sp>
          <p:nvSpPr>
            <p:cNvPr id="196" name="Segnaposto testo 4">
              <a:extLst>
                <a:ext uri="{FF2B5EF4-FFF2-40B4-BE49-F238E27FC236}">
                  <a16:creationId xmlns:a16="http://schemas.microsoft.com/office/drawing/2014/main" id="{1E1CD3DA-4682-0042-B7CB-BD4363D7471C}"/>
                </a:ext>
              </a:extLst>
            </p:cNvPr>
            <p:cNvSpPr txBox="1">
              <a:spLocks/>
            </p:cNvSpPr>
            <p:nvPr/>
          </p:nvSpPr>
          <p:spPr>
            <a:xfrm>
              <a:off x="-1956420" y="-971415"/>
              <a:ext cx="2790934" cy="265194"/>
            </a:xfrm>
            <a:prstGeom prst="rect">
              <a:avLst/>
            </a:prstGeom>
          </p:spPr>
          <p:txBody>
            <a:bodyPr lIns="0" tIns="0" rIns="0" bIns="0"/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None/>
              </a:pPr>
              <a:r>
                <a:rPr lang="it-IT" sz="2177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Totale soci (al 31/12/2023)</a:t>
              </a:r>
            </a:p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None/>
              </a:pPr>
              <a:r>
                <a:rPr lang="it-IT" sz="4082" b="1" dirty="0">
                  <a:solidFill>
                    <a:srgbClr val="0055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175</a:t>
              </a:r>
            </a:p>
          </p:txBody>
        </p:sp>
        <p:cxnSp>
          <p:nvCxnSpPr>
            <p:cNvPr id="197" name="Connettore 1 196">
              <a:extLst>
                <a:ext uri="{FF2B5EF4-FFF2-40B4-BE49-F238E27FC236}">
                  <a16:creationId xmlns:a16="http://schemas.microsoft.com/office/drawing/2014/main" id="{0D63464F-0138-144E-A86C-877B751F9E08}"/>
                </a:ext>
              </a:extLst>
            </p:cNvPr>
            <p:cNvCxnSpPr/>
            <p:nvPr/>
          </p:nvCxnSpPr>
          <p:spPr>
            <a:xfrm>
              <a:off x="-1956420" y="-657224"/>
              <a:ext cx="279093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Segnaposto testo 4">
            <a:extLst>
              <a:ext uri="{FF2B5EF4-FFF2-40B4-BE49-F238E27FC236}">
                <a16:creationId xmlns:a16="http://schemas.microsoft.com/office/drawing/2014/main" id="{B2EB6AB1-56F4-1344-B691-74474AFF1CDD}"/>
              </a:ext>
            </a:extLst>
          </p:cNvPr>
          <p:cNvSpPr txBox="1">
            <a:spLocks/>
          </p:cNvSpPr>
          <p:nvPr/>
        </p:nvSpPr>
        <p:spPr>
          <a:xfrm>
            <a:off x="9813654" y="898228"/>
            <a:ext cx="5472287" cy="579643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 dei soci per fascia </a:t>
            </a: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 fatturato (2023)</a:t>
            </a:r>
          </a:p>
        </p:txBody>
      </p:sp>
      <p:cxnSp>
        <p:nvCxnSpPr>
          <p:cNvPr id="254" name="Connettore 1 253">
            <a:extLst>
              <a:ext uri="{FF2B5EF4-FFF2-40B4-BE49-F238E27FC236}">
                <a16:creationId xmlns:a16="http://schemas.microsoft.com/office/drawing/2014/main" id="{AE64A7DA-00C1-B548-B97B-2B742A312A18}"/>
              </a:ext>
            </a:extLst>
          </p:cNvPr>
          <p:cNvCxnSpPr>
            <a:cxnSpLocks/>
          </p:cNvCxnSpPr>
          <p:nvPr/>
        </p:nvCxnSpPr>
        <p:spPr>
          <a:xfrm>
            <a:off x="9813654" y="1667950"/>
            <a:ext cx="547228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Segnaposto testo 4">
            <a:extLst>
              <a:ext uri="{FF2B5EF4-FFF2-40B4-BE49-F238E27FC236}">
                <a16:creationId xmlns:a16="http://schemas.microsoft.com/office/drawing/2014/main" id="{2A3E4062-65B1-E24F-9689-AECAE3ABF336}"/>
              </a:ext>
            </a:extLst>
          </p:cNvPr>
          <p:cNvSpPr txBox="1">
            <a:spLocks/>
          </p:cNvSpPr>
          <p:nvPr/>
        </p:nvSpPr>
        <p:spPr>
          <a:xfrm>
            <a:off x="9813654" y="5033061"/>
            <a:ext cx="5472287" cy="579643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 dei soci per settore </a:t>
            </a: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177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prevalente di attività</a:t>
            </a:r>
          </a:p>
        </p:txBody>
      </p:sp>
      <p:cxnSp>
        <p:nvCxnSpPr>
          <p:cNvPr id="256" name="Connettore 1 255">
            <a:extLst>
              <a:ext uri="{FF2B5EF4-FFF2-40B4-BE49-F238E27FC236}">
                <a16:creationId xmlns:a16="http://schemas.microsoft.com/office/drawing/2014/main" id="{B5A4CA57-D7C4-524F-B23E-365432642B46}"/>
              </a:ext>
            </a:extLst>
          </p:cNvPr>
          <p:cNvCxnSpPr>
            <a:cxnSpLocks/>
          </p:cNvCxnSpPr>
          <p:nvPr/>
        </p:nvCxnSpPr>
        <p:spPr>
          <a:xfrm>
            <a:off x="9813654" y="5816311"/>
            <a:ext cx="547228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E7FC6D73-AD7D-859C-E7B1-DCC40E16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6" y="2184636"/>
            <a:ext cx="7371546" cy="5517445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CCDECFBF-D165-A2AF-50C9-4B6F8CE563E5}"/>
              </a:ext>
            </a:extLst>
          </p:cNvPr>
          <p:cNvSpPr/>
          <p:nvPr/>
        </p:nvSpPr>
        <p:spPr>
          <a:xfrm>
            <a:off x="2605696" y="7702081"/>
            <a:ext cx="1800463" cy="18004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6A84BE2F-499F-989A-ED93-782E369D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092" y="7876476"/>
            <a:ext cx="1451672" cy="14516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C1E8B8-BEC4-6791-FE6E-4C0A511B5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132" y="1424093"/>
            <a:ext cx="6647587" cy="38159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8588444-0273-B85D-8218-BEC4A2B7B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132" y="5988661"/>
            <a:ext cx="6647587" cy="38159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1F7A67-D3AA-47D9-AEC0-D2F84E80E43E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3260465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FA8E771-B5FF-5E7C-3E9D-6A68A2D0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57" y="477855"/>
            <a:ext cx="12834810" cy="7593640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B08D4E8-61C7-2347-B0D6-B394D0FF35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3859" y="8405867"/>
            <a:ext cx="6540142" cy="527966"/>
          </a:xfrm>
          <a:prstGeom prst="rect">
            <a:avLst/>
          </a:prstGeom>
        </p:spPr>
        <p:txBody>
          <a:bodyPr lIns="0" tIns="0" rIns="0" bIns="0"/>
          <a:lstStyle/>
          <a:p>
            <a:pPr marL="10802" indent="0"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Qualità certificata</a:t>
            </a:r>
            <a:endParaRPr lang="it-IT" sz="2858" dirty="0">
              <a:solidFill>
                <a:srgbClr val="0055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576CF088-0C24-5A4A-BC78-384C65A5B223}"/>
              </a:ext>
            </a:extLst>
          </p:cNvPr>
          <p:cNvSpPr txBox="1">
            <a:spLocks/>
          </p:cNvSpPr>
          <p:nvPr/>
        </p:nvSpPr>
        <p:spPr>
          <a:xfrm>
            <a:off x="9144001" y="8405868"/>
            <a:ext cx="6294667" cy="1881134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certificazioni così come gli accreditamenti svolgono un ruolo significativo nella gestione aziendale e per la qualità dei nostri processi</a:t>
            </a:r>
            <a:r>
              <a:rPr lang="it-IT" sz="16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forniscono un quadro strutturato di norme e linee guida riconosciute a livello internazionale, che ci consentono di dimostrare il nostro impegno per l’eccellenza operativa, la sostenibilità, la conformità normativa e il miglioramento continuo.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D08D40-118D-8E4C-04FD-A7B946214654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3111567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egnaposto testo 4">
            <a:extLst>
              <a:ext uri="{FF2B5EF4-FFF2-40B4-BE49-F238E27FC236}">
                <a16:creationId xmlns:a16="http://schemas.microsoft.com/office/drawing/2014/main" id="{8B43EEDE-0BF8-4043-876F-0708648EEA86}"/>
              </a:ext>
            </a:extLst>
          </p:cNvPr>
          <p:cNvSpPr txBox="1">
            <a:spLocks/>
          </p:cNvSpPr>
          <p:nvPr/>
        </p:nvSpPr>
        <p:spPr>
          <a:xfrm>
            <a:off x="4931757" y="2718602"/>
            <a:ext cx="3766031" cy="7125462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9001:2015 (SETTORI EA: 35, 39, 30, 33, 31, 28 E 38)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14001:2015 (SETTORI EA: 35, 30, 33, 39,28 E 38)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 8000:2014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45001:2018 (SETTORI EA 35, 28, 30, 33, 38 E 39)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ISO 37001:2016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50001:2018 (SETTORE EA 35)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CEI 11352:2014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EN 18295:2017 (SETTORE EA 35)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IEC 27001:2013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30415:2021 (SISTEMA DI GESTIONE DELLE RISORSE UMANE -DIVERSITÀ E INCLUSIONE)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PDR 125:2022 PARITÀ DI GENERE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ASSEVERAZIONE DEL MODELLO DI ORGANIZZAZIONE E GESTIONE DELLA SICUREZZA AI SENSI DELL’ART. 30 DEL D. LGS. 81/08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14067:2018 </a:t>
            </a:r>
            <a:r>
              <a:rPr lang="it-IT" sz="1633" b="1" cap="all" dirty="0" err="1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CfP</a:t>
            </a:r>
            <a:r>
              <a:rPr lang="it-IT" sz="1633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33" b="1" cap="all" dirty="0" err="1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it-IT" sz="1633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33" b="1" cap="all" dirty="0" err="1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it-IT" sz="1633" b="1" cap="all" dirty="0">
              <a:solidFill>
                <a:srgbClr val="0055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Segnaposto testo 4">
            <a:extLst>
              <a:ext uri="{FF2B5EF4-FFF2-40B4-BE49-F238E27FC236}">
                <a16:creationId xmlns:a16="http://schemas.microsoft.com/office/drawing/2014/main" id="{BEFCE012-A49A-E247-8EED-661A35A3EF5C}"/>
              </a:ext>
            </a:extLst>
          </p:cNvPr>
          <p:cNvSpPr txBox="1">
            <a:spLocks/>
          </p:cNvSpPr>
          <p:nvPr/>
        </p:nvSpPr>
        <p:spPr>
          <a:xfrm>
            <a:off x="11262005" y="3538640"/>
            <a:ext cx="4151726" cy="4932907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 DELLE SOCIETÀ COOPERATIVE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 DELLE IMPRESE DI PULIZIA SECONDO IL D.M. 274/1997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 DELLE IMPRESE DI FACCHINAGGIO SECONDO IL D.M. 221/2003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 NAZIONALE DEI GESTORI AMBIENTALI NELLE CATEGORIE 1A, 4A, 5A E 8E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 AUTOTRASPORTATORI DI COSE PER CONTO DI TERZI PER TRASPORTI NAZIONALI ED INTERNAZIONALI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ABILITAZIONE ALL’INSTALLAZIONE, TRASFORMAZIONE, AMPLIAMENTO E MANUTENZIONE DEGLI IMPIANTI DI CUI AL D.M. 37/2008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ATTESTAZIONE SOA</a:t>
            </a:r>
          </a:p>
          <a:p>
            <a:pPr marL="0" lvl="1" indent="0" defTabSz="1371609">
              <a:lnSpc>
                <a:spcPct val="100000"/>
              </a:lnSpc>
              <a:spcBef>
                <a:spcPts val="816"/>
              </a:spcBef>
              <a:buNone/>
            </a:pPr>
            <a:r>
              <a:rPr lang="it-IT" sz="1633" b="1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ACCREDITAMENTO ESCO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0C0870-C5DC-7E49-834F-0CE48C0D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1" y="167899"/>
            <a:ext cx="10103628" cy="226159"/>
          </a:xfrm>
        </p:spPr>
        <p:txBody>
          <a:bodyPr/>
          <a:lstStyle/>
          <a:p>
            <a:r>
              <a:rPr lang="it-IT" dirty="0"/>
              <a:t>Qualità certificata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765AC12-6256-504C-B61A-030B27793603}"/>
              </a:ext>
            </a:extLst>
          </p:cNvPr>
          <p:cNvGrpSpPr/>
          <p:nvPr/>
        </p:nvGrpSpPr>
        <p:grpSpPr>
          <a:xfrm>
            <a:off x="11262006" y="1416296"/>
            <a:ext cx="4159897" cy="1086999"/>
            <a:chOff x="-1956420" y="-971415"/>
            <a:chExt cx="2790934" cy="798810"/>
          </a:xfrm>
        </p:grpSpPr>
        <p:sp>
          <p:nvSpPr>
            <p:cNvPr id="36" name="Segnaposto testo 4">
              <a:extLst>
                <a:ext uri="{FF2B5EF4-FFF2-40B4-BE49-F238E27FC236}">
                  <a16:creationId xmlns:a16="http://schemas.microsoft.com/office/drawing/2014/main" id="{D1F16FA9-81F2-664E-AB0A-EBE3038D2A9A}"/>
                </a:ext>
              </a:extLst>
            </p:cNvPr>
            <p:cNvSpPr txBox="1">
              <a:spLocks/>
            </p:cNvSpPr>
            <p:nvPr/>
          </p:nvSpPr>
          <p:spPr>
            <a:xfrm>
              <a:off x="-1956420" y="-971415"/>
              <a:ext cx="2790934" cy="265194"/>
            </a:xfrm>
            <a:prstGeom prst="rect">
              <a:avLst/>
            </a:prstGeom>
          </p:spPr>
          <p:txBody>
            <a:bodyPr lIns="0" tIns="0" rIns="0" bIns="0"/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177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Iscrizioni ad albi professionali e/o specializzazioni per l’esecuzione dei servizi in appalto</a:t>
              </a:r>
            </a:p>
          </p:txBody>
        </p: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A8586DCE-EF6F-0B4C-8769-144CE79A8EE3}"/>
                </a:ext>
              </a:extLst>
            </p:cNvPr>
            <p:cNvCxnSpPr/>
            <p:nvPr/>
          </p:nvCxnSpPr>
          <p:spPr>
            <a:xfrm>
              <a:off x="-1956420" y="-172605"/>
              <a:ext cx="279093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8AF4998-A65D-9649-8F86-E3387DC60CA9}"/>
              </a:ext>
            </a:extLst>
          </p:cNvPr>
          <p:cNvGrpSpPr/>
          <p:nvPr/>
        </p:nvGrpSpPr>
        <p:grpSpPr>
          <a:xfrm>
            <a:off x="4936862" y="1416296"/>
            <a:ext cx="3773442" cy="427543"/>
            <a:chOff x="-1956420" y="-971415"/>
            <a:chExt cx="2790934" cy="314191"/>
          </a:xfrm>
        </p:grpSpPr>
        <p:sp>
          <p:nvSpPr>
            <p:cNvPr id="39" name="Segnaposto testo 4">
              <a:extLst>
                <a:ext uri="{FF2B5EF4-FFF2-40B4-BE49-F238E27FC236}">
                  <a16:creationId xmlns:a16="http://schemas.microsoft.com/office/drawing/2014/main" id="{7F8D5D50-0D60-FB43-950D-26F5AAD3BA5D}"/>
                </a:ext>
              </a:extLst>
            </p:cNvPr>
            <p:cNvSpPr txBox="1">
              <a:spLocks/>
            </p:cNvSpPr>
            <p:nvPr/>
          </p:nvSpPr>
          <p:spPr>
            <a:xfrm>
              <a:off x="-1956420" y="-971415"/>
              <a:ext cx="2790934" cy="265194"/>
            </a:xfrm>
            <a:prstGeom prst="rect">
              <a:avLst/>
            </a:prstGeom>
          </p:spPr>
          <p:txBody>
            <a:bodyPr lIns="0" tIns="0" rIns="0" bIns="0"/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371609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177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Certificazioni</a:t>
              </a:r>
            </a:p>
          </p:txBody>
        </p: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2554005B-C0E8-8240-B094-B5FABCD6BC8D}"/>
                </a:ext>
              </a:extLst>
            </p:cNvPr>
            <p:cNvCxnSpPr/>
            <p:nvPr/>
          </p:nvCxnSpPr>
          <p:spPr>
            <a:xfrm>
              <a:off x="-1956420" y="-657224"/>
              <a:ext cx="279093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bject 5">
            <a:extLst>
              <a:ext uri="{FF2B5EF4-FFF2-40B4-BE49-F238E27FC236}">
                <a16:creationId xmlns:a16="http://schemas.microsoft.com/office/drawing/2014/main" id="{96DF74ED-5A9C-CC45-B6C5-97C895B77F7B}"/>
              </a:ext>
            </a:extLst>
          </p:cNvPr>
          <p:cNvSpPr/>
          <p:nvPr/>
        </p:nvSpPr>
        <p:spPr>
          <a:xfrm>
            <a:off x="4937394" y="3311071"/>
            <a:ext cx="3767806" cy="0"/>
          </a:xfrm>
          <a:custGeom>
            <a:avLst/>
            <a:gdLst/>
            <a:ahLst/>
            <a:cxnLst/>
            <a:rect l="l" t="t" r="r" b="b"/>
            <a:pathLst>
              <a:path w="3227704">
                <a:moveTo>
                  <a:pt x="0" y="0"/>
                </a:moveTo>
                <a:lnTo>
                  <a:pt x="0" y="0"/>
                </a:lnTo>
              </a:path>
              <a:path w="3227704">
                <a:moveTo>
                  <a:pt x="3227298" y="0"/>
                </a:moveTo>
                <a:lnTo>
                  <a:pt x="322729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D18BA09D-D022-2449-BF35-CA407AF975A8}"/>
              </a:ext>
            </a:extLst>
          </p:cNvPr>
          <p:cNvSpPr/>
          <p:nvPr/>
        </p:nvSpPr>
        <p:spPr>
          <a:xfrm>
            <a:off x="4942183" y="3263515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6660FA7E-17D4-E041-A7E4-8CEEBB847B88}"/>
              </a:ext>
            </a:extLst>
          </p:cNvPr>
          <p:cNvSpPr/>
          <p:nvPr/>
        </p:nvSpPr>
        <p:spPr>
          <a:xfrm>
            <a:off x="4942183" y="3882954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7B05A62A-326B-054D-8CE7-BFD912DD8D51}"/>
              </a:ext>
            </a:extLst>
          </p:cNvPr>
          <p:cNvSpPr/>
          <p:nvPr/>
        </p:nvSpPr>
        <p:spPr>
          <a:xfrm>
            <a:off x="4942183" y="4212907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FA33AD3-D80E-1249-91A1-BF1057902FA5}"/>
              </a:ext>
            </a:extLst>
          </p:cNvPr>
          <p:cNvSpPr/>
          <p:nvPr/>
        </p:nvSpPr>
        <p:spPr>
          <a:xfrm>
            <a:off x="4942183" y="4818802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EC57E957-8FF4-DC47-8422-671898175804}"/>
              </a:ext>
            </a:extLst>
          </p:cNvPr>
          <p:cNvSpPr/>
          <p:nvPr/>
        </p:nvSpPr>
        <p:spPr>
          <a:xfrm>
            <a:off x="4942183" y="7800612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4322A606-9F46-C444-927A-030EEC23B478}"/>
              </a:ext>
            </a:extLst>
          </p:cNvPr>
          <p:cNvSpPr/>
          <p:nvPr/>
        </p:nvSpPr>
        <p:spPr>
          <a:xfrm>
            <a:off x="4942183" y="7427324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3608E1A-9FC6-E64F-8244-585C7D643FE6}"/>
              </a:ext>
            </a:extLst>
          </p:cNvPr>
          <p:cNvSpPr/>
          <p:nvPr/>
        </p:nvSpPr>
        <p:spPr>
          <a:xfrm>
            <a:off x="4942183" y="6587428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FCE890AF-266C-C144-A914-F533E505608B}"/>
              </a:ext>
            </a:extLst>
          </p:cNvPr>
          <p:cNvSpPr/>
          <p:nvPr/>
        </p:nvSpPr>
        <p:spPr>
          <a:xfrm>
            <a:off x="4942183" y="6234879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73D678F4-8CDA-C142-88F2-1306A962BE0D}"/>
              </a:ext>
            </a:extLst>
          </p:cNvPr>
          <p:cNvSpPr/>
          <p:nvPr/>
        </p:nvSpPr>
        <p:spPr>
          <a:xfrm>
            <a:off x="4942183" y="5871961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id="{E3841D38-8DFB-3043-BF73-7DB50DA860E9}"/>
              </a:ext>
            </a:extLst>
          </p:cNvPr>
          <p:cNvSpPr/>
          <p:nvPr/>
        </p:nvSpPr>
        <p:spPr>
          <a:xfrm>
            <a:off x="4942183" y="5529781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bject 4">
            <a:extLst>
              <a:ext uri="{FF2B5EF4-FFF2-40B4-BE49-F238E27FC236}">
                <a16:creationId xmlns:a16="http://schemas.microsoft.com/office/drawing/2014/main" id="{A0CB12CE-43D2-7749-883F-A9E0A06FF951}"/>
              </a:ext>
            </a:extLst>
          </p:cNvPr>
          <p:cNvSpPr/>
          <p:nvPr/>
        </p:nvSpPr>
        <p:spPr>
          <a:xfrm>
            <a:off x="4942183" y="5166863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1FBAACDB-D82E-E74E-931A-88BC527C0B88}"/>
              </a:ext>
            </a:extLst>
          </p:cNvPr>
          <p:cNvSpPr/>
          <p:nvPr/>
        </p:nvSpPr>
        <p:spPr>
          <a:xfrm>
            <a:off x="11268219" y="4131108"/>
            <a:ext cx="4153683" cy="0"/>
          </a:xfrm>
          <a:custGeom>
            <a:avLst/>
            <a:gdLst/>
            <a:ahLst/>
            <a:cxnLst/>
            <a:rect l="l" t="t" r="r" b="b"/>
            <a:pathLst>
              <a:path w="3227704">
                <a:moveTo>
                  <a:pt x="0" y="0"/>
                </a:moveTo>
                <a:lnTo>
                  <a:pt x="0" y="0"/>
                </a:lnTo>
              </a:path>
              <a:path w="3227704">
                <a:moveTo>
                  <a:pt x="3227298" y="0"/>
                </a:moveTo>
                <a:lnTo>
                  <a:pt x="322729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0D7AFBE4-3875-1E44-858B-D403F3392158}"/>
              </a:ext>
            </a:extLst>
          </p:cNvPr>
          <p:cNvSpPr/>
          <p:nvPr/>
        </p:nvSpPr>
        <p:spPr>
          <a:xfrm>
            <a:off x="11273500" y="3845063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C8182A25-10DB-8D47-BBAD-63BEC96849BF}"/>
              </a:ext>
            </a:extLst>
          </p:cNvPr>
          <p:cNvSpPr/>
          <p:nvPr/>
        </p:nvSpPr>
        <p:spPr>
          <a:xfrm>
            <a:off x="11273500" y="4426082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8E00D822-6139-8742-8875-E45B6DBBAD75}"/>
              </a:ext>
            </a:extLst>
          </p:cNvPr>
          <p:cNvSpPr/>
          <p:nvPr/>
        </p:nvSpPr>
        <p:spPr>
          <a:xfrm>
            <a:off x="11273500" y="5032944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3FCC06D5-2D22-DD4B-913D-F4AC55A4DE77}"/>
              </a:ext>
            </a:extLst>
          </p:cNvPr>
          <p:cNvSpPr/>
          <p:nvPr/>
        </p:nvSpPr>
        <p:spPr>
          <a:xfrm>
            <a:off x="11273500" y="5638839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bject 4">
            <a:extLst>
              <a:ext uri="{FF2B5EF4-FFF2-40B4-BE49-F238E27FC236}">
                <a16:creationId xmlns:a16="http://schemas.microsoft.com/office/drawing/2014/main" id="{8190F0D8-32DA-2D49-A809-5D1A8AC16E8A}"/>
              </a:ext>
            </a:extLst>
          </p:cNvPr>
          <p:cNvSpPr/>
          <p:nvPr/>
        </p:nvSpPr>
        <p:spPr>
          <a:xfrm>
            <a:off x="11273500" y="8330314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D5A50F42-B639-394B-8C1E-1319DF76ACE1}"/>
              </a:ext>
            </a:extLst>
          </p:cNvPr>
          <p:cNvSpPr/>
          <p:nvPr/>
        </p:nvSpPr>
        <p:spPr>
          <a:xfrm>
            <a:off x="11273500" y="7583740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AE26D965-3C78-8E40-9A7C-D0967FB473C8}"/>
              </a:ext>
            </a:extLst>
          </p:cNvPr>
          <p:cNvSpPr/>
          <p:nvPr/>
        </p:nvSpPr>
        <p:spPr>
          <a:xfrm>
            <a:off x="11273500" y="6484616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bject 4">
            <a:extLst>
              <a:ext uri="{FF2B5EF4-FFF2-40B4-BE49-F238E27FC236}">
                <a16:creationId xmlns:a16="http://schemas.microsoft.com/office/drawing/2014/main" id="{22FFA5E9-84F7-744A-A8F2-213BE7D407B5}"/>
              </a:ext>
            </a:extLst>
          </p:cNvPr>
          <p:cNvSpPr/>
          <p:nvPr/>
        </p:nvSpPr>
        <p:spPr>
          <a:xfrm>
            <a:off x="4942183" y="8899340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bject 4">
            <a:extLst>
              <a:ext uri="{FF2B5EF4-FFF2-40B4-BE49-F238E27FC236}">
                <a16:creationId xmlns:a16="http://schemas.microsoft.com/office/drawing/2014/main" id="{1CAE107B-FE0C-5B45-BF6D-3757B310D155}"/>
              </a:ext>
            </a:extLst>
          </p:cNvPr>
          <p:cNvSpPr/>
          <p:nvPr/>
        </p:nvSpPr>
        <p:spPr>
          <a:xfrm>
            <a:off x="11273500" y="7925920"/>
            <a:ext cx="4080137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652EF285-8832-1DCF-3FD7-000ECDF97BA9}"/>
              </a:ext>
            </a:extLst>
          </p:cNvPr>
          <p:cNvSpPr/>
          <p:nvPr/>
        </p:nvSpPr>
        <p:spPr>
          <a:xfrm>
            <a:off x="4942183" y="9576612"/>
            <a:ext cx="3701092" cy="0"/>
          </a:xfrm>
          <a:custGeom>
            <a:avLst/>
            <a:gdLst/>
            <a:ahLst/>
            <a:cxnLst/>
            <a:rect l="l" t="t" r="r" b="b"/>
            <a:pathLst>
              <a:path w="3170554">
                <a:moveTo>
                  <a:pt x="0" y="0"/>
                </a:moveTo>
                <a:lnTo>
                  <a:pt x="3170351" y="0"/>
                </a:lnTo>
              </a:path>
            </a:pathLst>
          </a:custGeom>
          <a:ln w="127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algn="l" defTabSz="622158" rtl="0"/>
            <a:endParaRPr sz="24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2E34E893-71A0-D150-8054-EAB012587A48}"/>
              </a:ext>
            </a:extLst>
          </p:cNvPr>
          <p:cNvSpPr/>
          <p:nvPr/>
        </p:nvSpPr>
        <p:spPr>
          <a:xfrm>
            <a:off x="2578775" y="1020171"/>
            <a:ext cx="1800463" cy="18004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C2546229-51AC-DF03-D06C-037CA03E1C82}"/>
              </a:ext>
            </a:extLst>
          </p:cNvPr>
          <p:cNvSpPr/>
          <p:nvPr/>
        </p:nvSpPr>
        <p:spPr>
          <a:xfrm>
            <a:off x="9179440" y="1020171"/>
            <a:ext cx="1800463" cy="18004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D8E00723-89BC-117D-B15F-3F6A85A6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0885" y="1194566"/>
            <a:ext cx="1451672" cy="1451672"/>
          </a:xfrm>
          <a:prstGeom prst="rect">
            <a:avLst/>
          </a:prstGeom>
        </p:spPr>
      </p:pic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BB781504-05EF-FE1A-9FE7-6DD608251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3170" y="1063473"/>
            <a:ext cx="1451672" cy="14516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F10F7B-463F-D0C6-7243-8556B281C5B5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17237553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D6E8963D-AA67-774B-8B7A-D06FD8054332}"/>
              </a:ext>
            </a:extLst>
          </p:cNvPr>
          <p:cNvSpPr txBox="1">
            <a:spLocks/>
          </p:cNvSpPr>
          <p:nvPr/>
        </p:nvSpPr>
        <p:spPr>
          <a:xfrm>
            <a:off x="2603859" y="691265"/>
            <a:ext cx="6540142" cy="527966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2" indent="0" defTabSz="1371609">
              <a:spcBef>
                <a:spcPts val="1500"/>
              </a:spcBef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Innovazione, ricerca e sviluppo</a:t>
            </a:r>
            <a:endParaRPr lang="it-IT" sz="2858" dirty="0">
              <a:solidFill>
                <a:srgbClr val="0055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C3F6C7F1-89A7-6B11-3B7D-7A8C3D1CE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36" y="1937122"/>
            <a:ext cx="14549128" cy="6412756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6DD1A3F-BC58-5480-DCEA-B7002786EA36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1319865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B08D4E8-61C7-2347-B0D6-B394D0FF35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3859" y="8177747"/>
            <a:ext cx="6540142" cy="527966"/>
          </a:xfrm>
          <a:prstGeom prst="rect">
            <a:avLst/>
          </a:prstGeom>
        </p:spPr>
        <p:txBody>
          <a:bodyPr lIns="0" tIns="0" rIns="0" bIns="0"/>
          <a:lstStyle/>
          <a:p>
            <a:pPr marL="1080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FACILITY MANAGEMENT.</a:t>
            </a:r>
          </a:p>
          <a:p>
            <a:pPr marL="1080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PROGETTARE PER IL DOMANI </a:t>
            </a:r>
            <a:endParaRPr lang="it-IT" sz="2858" dirty="0">
              <a:solidFill>
                <a:srgbClr val="0055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576CF088-0C24-5A4A-BC78-384C65A5B223}"/>
              </a:ext>
            </a:extLst>
          </p:cNvPr>
          <p:cNvSpPr txBox="1">
            <a:spLocks/>
          </p:cNvSpPr>
          <p:nvPr/>
        </p:nvSpPr>
        <p:spPr>
          <a:xfrm>
            <a:off x="9144001" y="8177747"/>
            <a:ext cx="6294667" cy="3762267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9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L’investimento del Consorzio nella piattaforma tecnologica Open Facility Management (OFM) riflette la consapevolezza delle trasformazioni in atto e di quelle che ancora ci attendono.</a:t>
            </a:r>
          </a:p>
          <a:p>
            <a:pPr marL="0" lvl="1" indent="0" defTabSz="1371609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9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OFM è il risultato dell’innovazione continua nella gestione integrata degli immobili e dei servizi</a:t>
            </a:r>
            <a:r>
              <a:rPr lang="it-IT" sz="149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attenzione alla pianificazione, ai bisogni dei clienti di oggi e di domani, alla creazione di soluzioni sostenibili e all’avanguardia.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0BE73C-28C0-5D87-31EF-8BCB937C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57" y="477854"/>
            <a:ext cx="12834808" cy="73514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F6BC32-0B6F-0627-4D26-E9EFCAD2FFED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2371744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738CB1-4045-1F56-5AC9-CA024A05F088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5" name="Immagine 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EF857DFB-CFFA-C257-FE49-1F263B39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36" y="1864276"/>
            <a:ext cx="12730964" cy="7331033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BAF8105C-7766-E0E5-DF60-C5A0D08D6814}"/>
              </a:ext>
            </a:extLst>
          </p:cNvPr>
          <p:cNvSpPr txBox="1">
            <a:spLocks/>
          </p:cNvSpPr>
          <p:nvPr/>
        </p:nvSpPr>
        <p:spPr>
          <a:xfrm>
            <a:off x="2603859" y="691265"/>
            <a:ext cx="12865675" cy="527966"/>
          </a:xfrm>
          <a:prstGeom prst="rect">
            <a:avLst/>
          </a:prstGeom>
        </p:spPr>
        <p:txBody>
          <a:bodyPr lIns="0" tIns="0" rIns="0" bIns="0"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2" indent="0" defTabSz="1371609">
              <a:spcBef>
                <a:spcPts val="1500"/>
              </a:spcBef>
              <a:buNone/>
            </a:pPr>
            <a:r>
              <a:rPr lang="it-IT" sz="3266" b="1" cap="all" dirty="0">
                <a:solidFill>
                  <a:srgbClr val="005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quali settori e per quali scopi cns adotta le tecnologie 4.0 </a:t>
            </a:r>
            <a:endParaRPr lang="it-IT" sz="2858" dirty="0">
              <a:solidFill>
                <a:srgbClr val="0055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3B46CC-BB7B-423C-A548-7F44793FE40F}"/>
              </a:ext>
            </a:extLst>
          </p:cNvPr>
          <p:cNvSpPr txBox="1"/>
          <p:nvPr/>
        </p:nvSpPr>
        <p:spPr>
          <a:xfrm>
            <a:off x="12223434" y="3085592"/>
            <a:ext cx="3994544" cy="4692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 err="1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Digitalizz</a:t>
            </a:r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. – </a:t>
            </a:r>
            <a:r>
              <a:rPr lang="it-IT" sz="2449" kern="1200" dirty="0" err="1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Dematerializz</a:t>
            </a:r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CF4E27D-DCE7-DCE3-4E3A-5F81E1B4FBAA}"/>
              </a:ext>
            </a:extLst>
          </p:cNvPr>
          <p:cNvCxnSpPr>
            <a:cxnSpLocks/>
          </p:cNvCxnSpPr>
          <p:nvPr/>
        </p:nvCxnSpPr>
        <p:spPr>
          <a:xfrm flipH="1">
            <a:off x="11910862" y="3370785"/>
            <a:ext cx="286187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4099F8-F258-5030-DA61-6426708D174F}"/>
              </a:ext>
            </a:extLst>
          </p:cNvPr>
          <p:cNvSpPr txBox="1"/>
          <p:nvPr/>
        </p:nvSpPr>
        <p:spPr>
          <a:xfrm>
            <a:off x="11923305" y="3627999"/>
            <a:ext cx="4294672" cy="4692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OFM: Gestione commesse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91BD47-715D-D42B-D304-BCBEBFDFE1A8}"/>
              </a:ext>
            </a:extLst>
          </p:cNvPr>
          <p:cNvSpPr txBox="1"/>
          <p:nvPr/>
        </p:nvSpPr>
        <p:spPr>
          <a:xfrm>
            <a:off x="9795568" y="4940117"/>
            <a:ext cx="6470311" cy="8461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Servizi di Pulizia e F.M. – Logistica – Gestione rifiuti – Ristorazione – Portierato - Manutenzione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7A4B9A0-9734-65CA-F9DB-114406A2861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384952" y="5363182"/>
            <a:ext cx="410616" cy="36698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A51232A-2CAE-143B-5DFE-471B312DAC14}"/>
              </a:ext>
            </a:extLst>
          </p:cNvPr>
          <p:cNvSpPr txBox="1"/>
          <p:nvPr/>
        </p:nvSpPr>
        <p:spPr>
          <a:xfrm>
            <a:off x="9422424" y="5982775"/>
            <a:ext cx="6856043" cy="4692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Servizi di Energia – Teleassistenza - Manutenzione 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4396FBB-21CF-C906-93F0-7C5F398A4DDC}"/>
              </a:ext>
            </a:extLst>
          </p:cNvPr>
          <p:cNvCxnSpPr>
            <a:cxnSpLocks/>
          </p:cNvCxnSpPr>
          <p:nvPr/>
        </p:nvCxnSpPr>
        <p:spPr>
          <a:xfrm flipH="1">
            <a:off x="8725478" y="6163044"/>
            <a:ext cx="696947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32E6108-CBAC-B67A-CA37-80C995D8DBE4}"/>
              </a:ext>
            </a:extLst>
          </p:cNvPr>
          <p:cNvSpPr txBox="1"/>
          <p:nvPr/>
        </p:nvSpPr>
        <p:spPr>
          <a:xfrm>
            <a:off x="8999222" y="6639616"/>
            <a:ext cx="7279244" cy="8461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Servizi di Pulizia e F.M. – Logistica – Gestione rifiuti – Manutenzione – Teleassistenza e telemedicina 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EDFC9A9B-C63E-E984-F957-9887D6778BD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289976" y="6593359"/>
            <a:ext cx="709246" cy="46932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6539E9B-BCBA-C1F2-04A1-B8BCBC38C0FB}"/>
              </a:ext>
            </a:extLst>
          </p:cNvPr>
          <p:cNvSpPr txBox="1"/>
          <p:nvPr/>
        </p:nvSpPr>
        <p:spPr>
          <a:xfrm>
            <a:off x="8626079" y="7650421"/>
            <a:ext cx="7702159" cy="8461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Servizi di Pulizia e F.M. – Manutenzione – Servizi di Energia – Lavori Edili 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71097DF-D4A6-641B-10B5-0095717F0766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7692717" y="7339569"/>
            <a:ext cx="933362" cy="73391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B700AFE-ABE1-AF80-F580-FC564E7AC3FC}"/>
              </a:ext>
            </a:extLst>
          </p:cNvPr>
          <p:cNvSpPr txBox="1"/>
          <p:nvPr/>
        </p:nvSpPr>
        <p:spPr>
          <a:xfrm>
            <a:off x="8115775" y="9142840"/>
            <a:ext cx="8150104" cy="8461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Gestioni Museali – CUP - Servizi di Pulizia e F.M.  - Formazione (trasversali a tutti i settori produttivi)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7C6B647A-6671-7CE3-34E0-64FD2A1F735C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7692717" y="7779323"/>
            <a:ext cx="423058" cy="178658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21DC730-28FF-9E08-70B9-002CE2882FA3}"/>
              </a:ext>
            </a:extLst>
          </p:cNvPr>
          <p:cNvSpPr txBox="1"/>
          <p:nvPr/>
        </p:nvSpPr>
        <p:spPr>
          <a:xfrm>
            <a:off x="11637118" y="4200608"/>
            <a:ext cx="4568416" cy="4692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Logistica Sanitaria e del farmaco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0275E80C-410C-3995-B14A-67A5F24703EA}"/>
              </a:ext>
            </a:extLst>
          </p:cNvPr>
          <p:cNvCxnSpPr>
            <a:cxnSpLocks/>
          </p:cNvCxnSpPr>
          <p:nvPr/>
        </p:nvCxnSpPr>
        <p:spPr>
          <a:xfrm flipH="1" flipV="1">
            <a:off x="11500246" y="3770201"/>
            <a:ext cx="435502" cy="12318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C3A691EC-6BA4-50BB-107C-EA39EF8153E1}"/>
              </a:ext>
            </a:extLst>
          </p:cNvPr>
          <p:cNvCxnSpPr>
            <a:cxnSpLocks/>
          </p:cNvCxnSpPr>
          <p:nvPr/>
        </p:nvCxnSpPr>
        <p:spPr>
          <a:xfrm flipH="1" flipV="1">
            <a:off x="11326045" y="4154726"/>
            <a:ext cx="323516" cy="31108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F5BCC984-5753-291E-6E30-7C62C2576545}"/>
              </a:ext>
            </a:extLst>
          </p:cNvPr>
          <p:cNvSpPr txBox="1"/>
          <p:nvPr/>
        </p:nvSpPr>
        <p:spPr>
          <a:xfrm>
            <a:off x="13155152" y="1853182"/>
            <a:ext cx="3062825" cy="8461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defTabSz="622158" rtl="0"/>
            <a:r>
              <a:rPr lang="it-IT" sz="2449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Pulizia e sanificazione – Logistica Farmaco</a:t>
            </a: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2FBD6057-012B-734C-5FAB-15628779756D}"/>
              </a:ext>
            </a:extLst>
          </p:cNvPr>
          <p:cNvCxnSpPr>
            <a:cxnSpLocks/>
          </p:cNvCxnSpPr>
          <p:nvPr/>
        </p:nvCxnSpPr>
        <p:spPr>
          <a:xfrm flipH="1">
            <a:off x="12968509" y="2292937"/>
            <a:ext cx="186644" cy="50671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65">
            <a:extLst>
              <a:ext uri="{FF2B5EF4-FFF2-40B4-BE49-F238E27FC236}">
                <a16:creationId xmlns:a16="http://schemas.microsoft.com/office/drawing/2014/main" id="{296CC8D7-EF7D-D72D-36E3-5069FA64BB73}"/>
              </a:ext>
            </a:extLst>
          </p:cNvPr>
          <p:cNvSpPr/>
          <p:nvPr/>
        </p:nvSpPr>
        <p:spPr>
          <a:xfrm>
            <a:off x="5552537" y="2799655"/>
            <a:ext cx="1219405" cy="28593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0F21AF3F-C5C1-9791-431F-E89CFAE41D2B}"/>
              </a:ext>
            </a:extLst>
          </p:cNvPr>
          <p:cNvSpPr/>
          <p:nvPr/>
        </p:nvSpPr>
        <p:spPr>
          <a:xfrm>
            <a:off x="2070025" y="3227817"/>
            <a:ext cx="4701918" cy="28591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D7314967-D05D-3442-D9F6-3A5C98920FE8}"/>
              </a:ext>
            </a:extLst>
          </p:cNvPr>
          <p:cNvSpPr/>
          <p:nvPr/>
        </p:nvSpPr>
        <p:spPr>
          <a:xfrm>
            <a:off x="4445118" y="3607450"/>
            <a:ext cx="2326823" cy="28593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48FC079A-58B1-46B4-7705-6C0D30129217}"/>
              </a:ext>
            </a:extLst>
          </p:cNvPr>
          <p:cNvSpPr/>
          <p:nvPr/>
        </p:nvSpPr>
        <p:spPr>
          <a:xfrm>
            <a:off x="3822973" y="3985860"/>
            <a:ext cx="2948969" cy="311079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30873176-1007-3351-B99D-1EED0BF9072D}"/>
              </a:ext>
            </a:extLst>
          </p:cNvPr>
          <p:cNvSpPr/>
          <p:nvPr/>
        </p:nvSpPr>
        <p:spPr>
          <a:xfrm>
            <a:off x="3822973" y="5559156"/>
            <a:ext cx="2948969" cy="311079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EF986ABD-8754-B34D-F308-E6F68C0FB8AD}"/>
              </a:ext>
            </a:extLst>
          </p:cNvPr>
          <p:cNvSpPr/>
          <p:nvPr/>
        </p:nvSpPr>
        <p:spPr>
          <a:xfrm>
            <a:off x="4594433" y="5966678"/>
            <a:ext cx="2177509" cy="31107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63816D21-FE2B-74AD-E0A1-A5C38132AC6F}"/>
              </a:ext>
            </a:extLst>
          </p:cNvPr>
          <p:cNvSpPr/>
          <p:nvPr/>
        </p:nvSpPr>
        <p:spPr>
          <a:xfrm>
            <a:off x="4594433" y="6749936"/>
            <a:ext cx="2177509" cy="31107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160B9BF0-4C4C-475A-68E0-D80A24BAA56E}"/>
              </a:ext>
            </a:extLst>
          </p:cNvPr>
          <p:cNvSpPr/>
          <p:nvPr/>
        </p:nvSpPr>
        <p:spPr>
          <a:xfrm>
            <a:off x="4445118" y="7519125"/>
            <a:ext cx="2326823" cy="31107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AFE54A1A-5EB7-EFFF-6253-F84FE335CA6A}"/>
              </a:ext>
            </a:extLst>
          </p:cNvPr>
          <p:cNvSpPr/>
          <p:nvPr/>
        </p:nvSpPr>
        <p:spPr>
          <a:xfrm>
            <a:off x="3687602" y="7163456"/>
            <a:ext cx="3084340" cy="28591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6ADF866C-2096-2EAD-9DAF-5809A5C7A5D1}"/>
              </a:ext>
            </a:extLst>
          </p:cNvPr>
          <p:cNvSpPr/>
          <p:nvPr/>
        </p:nvSpPr>
        <p:spPr>
          <a:xfrm>
            <a:off x="4096717" y="6383606"/>
            <a:ext cx="2675225" cy="28591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041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8EC103-D7FC-8B42-83C2-44D03605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1" y="167898"/>
            <a:ext cx="10103628" cy="226159"/>
          </a:xfrm>
        </p:spPr>
        <p:txBody>
          <a:bodyPr/>
          <a:lstStyle/>
          <a:p>
            <a:r>
              <a:rPr lang="it-IT" dirty="0"/>
              <a:t>OPEN FACILITY MANAGEMENT. PROGETTARE PER IL DOMANI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C5E70F-C5BC-36AB-D452-B82A7652B600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15" name="Immagine 14" descr="Immagine che contiene testo, Viso umano, schermata, cartone animato&#10;&#10;Descrizione generata automaticamente">
            <a:extLst>
              <a:ext uri="{FF2B5EF4-FFF2-40B4-BE49-F238E27FC236}">
                <a16:creationId xmlns:a16="http://schemas.microsoft.com/office/drawing/2014/main" id="{8C5AE83E-AE0A-23CE-5E94-25275148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73" y="2002748"/>
            <a:ext cx="14549128" cy="8463307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77D3F54-2D1E-8468-C23C-8DBF20AF8642}"/>
              </a:ext>
            </a:extLst>
          </p:cNvPr>
          <p:cNvSpPr/>
          <p:nvPr/>
        </p:nvSpPr>
        <p:spPr>
          <a:xfrm>
            <a:off x="8221106" y="7263185"/>
            <a:ext cx="8197459" cy="121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3E09D41-AB95-6AFA-9CDF-06283843A9C7}"/>
              </a:ext>
            </a:extLst>
          </p:cNvPr>
          <p:cNvSpPr/>
          <p:nvPr/>
        </p:nvSpPr>
        <p:spPr>
          <a:xfrm>
            <a:off x="4904340" y="8014805"/>
            <a:ext cx="11514225" cy="245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89049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design&#10;&#10;Descrizione generata automaticamente">
            <a:extLst>
              <a:ext uri="{FF2B5EF4-FFF2-40B4-BE49-F238E27FC236}">
                <a16:creationId xmlns:a16="http://schemas.microsoft.com/office/drawing/2014/main" id="{CA80363D-6265-33C3-ED24-F9BD8DCB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7" y="1322019"/>
            <a:ext cx="14549128" cy="89649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838F89-B69A-6F8A-24CE-065672EB4568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2697028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2C9CACD-B22E-01DD-FF96-155D7873C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7" y="2103116"/>
            <a:ext cx="14549128" cy="81838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9514BA-BFEF-359A-F82E-8A2BC66EFBE6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1A4714-3178-D3CC-AE77-0F5B5FA4AE2A}"/>
              </a:ext>
            </a:extLst>
          </p:cNvPr>
          <p:cNvSpPr txBox="1"/>
          <p:nvPr/>
        </p:nvSpPr>
        <p:spPr>
          <a:xfrm>
            <a:off x="5134213" y="8832725"/>
            <a:ext cx="7674164" cy="143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655" marR="243678" algn="just" defTabSz="622158" rtl="0">
              <a:spcBef>
                <a:spcPts val="810"/>
              </a:spcBef>
            </a:pPr>
            <a:r>
              <a:rPr lang="it-IT" sz="2177" b="1" i="1" kern="1200" spc="10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L’Italia </a:t>
            </a:r>
            <a:r>
              <a:rPr lang="it-IT" sz="2177" b="1" i="1" kern="1200" spc="19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è </a:t>
            </a:r>
            <a:r>
              <a:rPr lang="it-IT" sz="2177" b="1" i="1" kern="1200" spc="2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il </a:t>
            </a:r>
            <a:r>
              <a:rPr lang="it-IT" sz="2177" b="1" i="1" kern="1200" spc="238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secondo </a:t>
            </a:r>
            <a:r>
              <a:rPr lang="it-IT" sz="2177" b="1" i="1" kern="1200" spc="225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paese </a:t>
            </a:r>
            <a:r>
              <a:rPr lang="it-IT" sz="2177" b="1" i="1" kern="1200" spc="122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più </a:t>
            </a:r>
            <a:r>
              <a:rPr lang="it-IT" sz="2177" b="1" i="1" kern="1200" spc="211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vecchio  </a:t>
            </a:r>
            <a:r>
              <a:rPr lang="it-IT" sz="2177" b="1" i="1" kern="1200" spc="136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del </a:t>
            </a:r>
            <a:r>
              <a:rPr lang="it-IT" sz="2177" b="1" i="1" kern="1200" spc="170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mondo, </a:t>
            </a:r>
            <a:r>
              <a:rPr lang="it-IT" sz="2177" b="1" i="1" kern="1200" spc="19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 </a:t>
            </a:r>
            <a:r>
              <a:rPr lang="it-IT" sz="2177" b="1" i="1" kern="1200" spc="2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il </a:t>
            </a:r>
            <a:r>
              <a:rPr lang="it-IT" sz="2177" b="1" i="1" kern="1200" spc="1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primo </a:t>
            </a:r>
            <a:r>
              <a:rPr lang="it-IT" sz="2177" b="1" i="1" kern="1200" spc="8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</a:t>
            </a:r>
            <a:r>
              <a:rPr lang="it-IT" sz="2177" b="1" i="1" kern="1200" spc="10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it-IT" sz="2177" b="1" i="1" kern="1200" spc="17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Europa.</a:t>
            </a:r>
            <a:endParaRPr lang="it-IT" sz="2177" b="1" i="1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116655" marR="402674" algn="just" defTabSz="622158" rtl="0">
              <a:spcBef>
                <a:spcPts val="7"/>
              </a:spcBef>
            </a:pPr>
            <a:r>
              <a:rPr lang="it-IT" sz="2177" b="1" i="1" kern="1200" spc="143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Nel </a:t>
            </a:r>
            <a:r>
              <a:rPr lang="it-IT" sz="2177" b="1" i="1" kern="1200" spc="12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2050 la </a:t>
            </a:r>
            <a:r>
              <a:rPr lang="it-IT" sz="2177" b="1" i="1" kern="1200" spc="1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quota </a:t>
            </a:r>
            <a:r>
              <a:rPr lang="it-IT" sz="2177" b="1" i="1" kern="1200" spc="109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 </a:t>
            </a:r>
            <a:r>
              <a:rPr lang="it-IT" sz="2177" b="1" i="1" kern="1200" spc="143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over </a:t>
            </a:r>
            <a:r>
              <a:rPr lang="it-IT" sz="2177" b="1" i="1" kern="1200" spc="129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65 </a:t>
            </a:r>
            <a:r>
              <a:rPr lang="it-IT" sz="2177" b="1" i="1" kern="1200" spc="21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sarà</a:t>
            </a:r>
            <a:r>
              <a:rPr lang="it-IT" sz="2177" b="1" i="1" kern="1200" spc="8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it-IT" sz="2177" b="1" i="1" kern="1200" spc="129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pari  </a:t>
            </a:r>
            <a:r>
              <a:rPr lang="it-IT" sz="2177" b="1" i="1" kern="1200" spc="12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al </a:t>
            </a:r>
            <a:r>
              <a:rPr lang="it-IT" sz="2177" b="1" i="1" kern="1200" spc="231" dirty="0">
                <a:solidFill>
                  <a:srgbClr val="CC4125"/>
                </a:solidFill>
                <a:latin typeface="Calibri"/>
                <a:ea typeface="+mn-ea"/>
                <a:cs typeface="Calibri"/>
              </a:rPr>
              <a:t>35,9% </a:t>
            </a:r>
            <a:r>
              <a:rPr lang="it-IT" sz="2177" b="1" i="1" kern="1200" spc="129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della </a:t>
            </a:r>
            <a:r>
              <a:rPr lang="it-IT" sz="2177" b="1" i="1" kern="1200" spc="1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pop. </a:t>
            </a:r>
            <a:r>
              <a:rPr lang="it-IT" sz="2177" b="1" i="1" kern="1200" spc="10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Totale </a:t>
            </a:r>
            <a:r>
              <a:rPr lang="it-IT" sz="2177" b="1" i="1" kern="1200" spc="8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</a:t>
            </a:r>
            <a:r>
              <a:rPr lang="it-IT" sz="2177" b="1" i="1" u="heavy" kern="1200" spc="82" dirty="0">
                <a:solidFill>
                  <a:srgbClr val="5473B0"/>
                </a:solidFill>
                <a:uFill>
                  <a:solidFill>
                    <a:srgbClr val="5473B0"/>
                  </a:solidFill>
                </a:uFill>
                <a:latin typeface="Calibri"/>
                <a:ea typeface="+mn-ea"/>
                <a:cs typeface="Calibri"/>
              </a:rPr>
              <a:t>DATI</a:t>
            </a:r>
            <a:r>
              <a:rPr lang="it-IT" sz="2177" b="1" i="1" u="heavy" kern="1200" spc="-14" dirty="0">
                <a:solidFill>
                  <a:srgbClr val="5473B0"/>
                </a:solidFill>
                <a:uFill>
                  <a:solidFill>
                    <a:srgbClr val="5473B0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lang="it-IT" sz="2177" b="1" i="1" u="heavy" kern="1200" spc="75" dirty="0">
                <a:solidFill>
                  <a:srgbClr val="5473B0"/>
                </a:solidFill>
                <a:uFill>
                  <a:solidFill>
                    <a:srgbClr val="5473B0"/>
                  </a:solidFill>
                </a:uFill>
                <a:latin typeface="Calibri"/>
                <a:ea typeface="+mn-ea"/>
                <a:cs typeface="Calibri"/>
              </a:rPr>
              <a:t>ISTAT</a:t>
            </a:r>
            <a:r>
              <a:rPr lang="it-IT" sz="2177" b="1" i="1" kern="1200" spc="7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).</a:t>
            </a:r>
            <a:endParaRPr lang="it-IT" sz="2177" b="1" i="1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647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10106DD2-ECFB-0B1F-16CF-1A9D3CAB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37" y="2103116"/>
            <a:ext cx="14549128" cy="81838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9F1907-EA16-BF28-43BD-DF37A323E533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103949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C535-E25B-81E8-B241-83889EDB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oggetto da esterni, ragnatela&#10;&#10;Descrizione generata automaticamente">
            <a:extLst>
              <a:ext uri="{FF2B5EF4-FFF2-40B4-BE49-F238E27FC236}">
                <a16:creationId xmlns:a16="http://schemas.microsoft.com/office/drawing/2014/main" id="{48EBF1DC-17B5-F230-0A32-427CBDC7F7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4" y="1120066"/>
            <a:ext cx="14696990" cy="8267057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F0728FF7-9DA6-1883-5010-C814C7DE1D67}"/>
              </a:ext>
            </a:extLst>
          </p:cNvPr>
          <p:cNvSpPr txBox="1"/>
          <p:nvPr/>
        </p:nvSpPr>
        <p:spPr>
          <a:xfrm>
            <a:off x="6660785" y="3913410"/>
            <a:ext cx="52482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330" normalizeH="0" baseline="0" noProof="0">
                <a:ln>
                  <a:noFill/>
                </a:ln>
                <a:solidFill>
                  <a:srgbClr val="943737"/>
                </a:solidFill>
                <a:effectLst/>
                <a:uLnTx/>
                <a:uFillTx/>
                <a:latin typeface="Consolas"/>
                <a:cs typeface="Consolas"/>
              </a:rPr>
              <a:t>L'ECOSISTEMA</a:t>
            </a:r>
            <a:endParaRPr kumimoji="0" lang="it-IT" sz="5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olas"/>
              <a:cs typeface="Consolas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CF956C9B-31E2-0137-0771-5D53A549E86A}"/>
              </a:ext>
            </a:extLst>
          </p:cNvPr>
          <p:cNvGrpSpPr/>
          <p:nvPr/>
        </p:nvGrpSpPr>
        <p:grpSpPr>
          <a:xfrm>
            <a:off x="478326" y="2353136"/>
            <a:ext cx="5322584" cy="4095332"/>
            <a:chOff x="731507" y="1045911"/>
            <a:chExt cx="5322584" cy="4095332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BF07DD0C-3701-5ADA-7BFE-9CC6401C4C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707" y="2162907"/>
              <a:ext cx="4179384" cy="2978336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A3ED004-A78B-CFF4-7063-0F1B71F84C80}"/>
                </a:ext>
              </a:extLst>
            </p:cNvPr>
            <p:cNvSpPr/>
            <p:nvPr/>
          </p:nvSpPr>
          <p:spPr>
            <a:xfrm>
              <a:off x="731507" y="1045911"/>
              <a:ext cx="4953219" cy="1488440"/>
            </a:xfrm>
            <a:custGeom>
              <a:avLst/>
              <a:gdLst/>
              <a:ahLst/>
              <a:cxnLst/>
              <a:rect l="l" t="t" r="r" b="b"/>
              <a:pathLst>
                <a:path w="5248275" h="1704975">
                  <a:moveTo>
                    <a:pt x="5248033" y="0"/>
                  </a:moveTo>
                  <a:lnTo>
                    <a:pt x="0" y="0"/>
                  </a:lnTo>
                  <a:lnTo>
                    <a:pt x="0" y="163626"/>
                  </a:lnTo>
                  <a:lnTo>
                    <a:pt x="0" y="1538554"/>
                  </a:lnTo>
                  <a:lnTo>
                    <a:pt x="0" y="1704708"/>
                  </a:lnTo>
                  <a:lnTo>
                    <a:pt x="5248033" y="1704708"/>
                  </a:lnTo>
                  <a:lnTo>
                    <a:pt x="5248033" y="1538554"/>
                  </a:lnTo>
                  <a:lnTo>
                    <a:pt x="163677" y="1538554"/>
                  </a:lnTo>
                  <a:lnTo>
                    <a:pt x="163677" y="163626"/>
                  </a:lnTo>
                  <a:lnTo>
                    <a:pt x="5080876" y="163626"/>
                  </a:lnTo>
                  <a:lnTo>
                    <a:pt x="5080876" y="1538249"/>
                  </a:lnTo>
                  <a:lnTo>
                    <a:pt x="5248033" y="1538249"/>
                  </a:lnTo>
                  <a:lnTo>
                    <a:pt x="5248033" y="163626"/>
                  </a:lnTo>
                  <a:lnTo>
                    <a:pt x="5248033" y="163258"/>
                  </a:lnTo>
                  <a:lnTo>
                    <a:pt x="5248033" y="0"/>
                  </a:lnTo>
                  <a:close/>
                </a:path>
              </a:pathLst>
            </a:custGeom>
            <a:solidFill>
              <a:srgbClr val="AAC24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58321406-4EBA-63F0-C639-E998006901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214" y="2618320"/>
            <a:ext cx="4907536" cy="91563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63195" marR="321310" indent="245110">
              <a:spcBef>
                <a:spcPts val="900"/>
              </a:spcBef>
            </a:pP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I</a:t>
            </a:r>
            <a:r>
              <a:rPr sz="2600" b="0" spc="160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Digital</a:t>
            </a:r>
            <a:r>
              <a:rPr sz="2600" b="0" spc="160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Innovation</a:t>
            </a:r>
            <a:r>
              <a:rPr sz="2600" b="0" spc="160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Hub</a:t>
            </a:r>
            <a:r>
              <a:rPr sz="2600" b="0" spc="165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 spc="-50">
                <a:solidFill>
                  <a:srgbClr val="0E0C0C"/>
                </a:solidFill>
                <a:latin typeface="Arial"/>
                <a:cs typeface="Arial"/>
              </a:rPr>
              <a:t>&amp; </a:t>
            </a: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Competence</a:t>
            </a:r>
            <a:r>
              <a:rPr sz="2600" b="0" spc="229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>
                <a:solidFill>
                  <a:srgbClr val="0E0C0C"/>
                </a:solidFill>
                <a:latin typeface="Arial"/>
                <a:cs typeface="Arial"/>
              </a:rPr>
              <a:t>Center</a:t>
            </a:r>
            <a:r>
              <a:rPr sz="2600" b="0" spc="229">
                <a:solidFill>
                  <a:srgbClr val="0E0C0C"/>
                </a:solidFill>
                <a:latin typeface="Arial"/>
                <a:cs typeface="Arial"/>
              </a:rPr>
              <a:t> </a:t>
            </a:r>
            <a:r>
              <a:rPr sz="2600" b="0" spc="-10">
                <a:solidFill>
                  <a:srgbClr val="0E0C0C"/>
                </a:solidFill>
                <a:latin typeface="Arial"/>
                <a:cs typeface="Arial"/>
              </a:rPr>
              <a:t>Europei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AD4C9CB-F6C3-C033-0FB2-2EBD3F243769}"/>
              </a:ext>
            </a:extLst>
          </p:cNvPr>
          <p:cNvSpPr txBox="1"/>
          <p:nvPr/>
        </p:nvSpPr>
        <p:spPr>
          <a:xfrm>
            <a:off x="11991579" y="2831594"/>
            <a:ext cx="5834185" cy="944489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391160" marR="357505" lvl="0" indent="-635" algn="ctr" defTabSz="914400" eaLnBrk="1" fontAlgn="auto" latinLnBrk="0" hangingPunct="1"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>
                <a:solidFill>
                  <a:srgbClr val="0E0C0C"/>
                </a:solidFill>
                <a:latin typeface="Arial"/>
                <a:ea typeface="+mj-ea"/>
                <a:cs typeface="Arial"/>
              </a:rPr>
              <a:t>Tecnopolo e </a:t>
            </a:r>
            <a:r>
              <a:rPr sz="2600" dirty="0">
                <a:solidFill>
                  <a:srgbClr val="0E0C0C"/>
                </a:solidFill>
                <a:latin typeface="Arial"/>
                <a:ea typeface="+mj-ea"/>
                <a:cs typeface="Arial"/>
              </a:rPr>
              <a:t>Rete Alta</a:t>
            </a:r>
            <a:r>
              <a:rPr lang="it-IT" sz="2600" dirty="0">
                <a:solidFill>
                  <a:srgbClr val="0E0C0C"/>
                </a:solidFill>
                <a:latin typeface="Arial"/>
                <a:ea typeface="+mj-ea"/>
                <a:cs typeface="Arial"/>
              </a:rPr>
              <a:t> </a:t>
            </a:r>
            <a:r>
              <a:rPr sz="2600" dirty="0" err="1">
                <a:solidFill>
                  <a:srgbClr val="0E0C0C"/>
                </a:solidFill>
                <a:latin typeface="Arial"/>
                <a:ea typeface="+mj-ea"/>
                <a:cs typeface="Arial"/>
              </a:rPr>
              <a:t>Tecnologia</a:t>
            </a:r>
            <a:r>
              <a:rPr lang="it-IT" sz="2600" dirty="0">
                <a:solidFill>
                  <a:srgbClr val="0E0C0C"/>
                </a:solidFill>
                <a:latin typeface="Arial"/>
                <a:ea typeface="+mj-ea"/>
                <a:cs typeface="Arial"/>
              </a:rPr>
              <a:t> Emilia-Romagna</a:t>
            </a:r>
          </a:p>
        </p:txBody>
      </p:sp>
      <p:pic>
        <p:nvPicPr>
          <p:cNvPr id="20" name="object 20">
            <a:extLst>
              <a:ext uri="{FF2B5EF4-FFF2-40B4-BE49-F238E27FC236}">
                <a16:creationId xmlns:a16="http://schemas.microsoft.com/office/drawing/2014/main" id="{58DEB205-4C3F-D929-7840-A8A80298DC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230" y="9897708"/>
            <a:ext cx="704849" cy="228599"/>
          </a:xfrm>
          <a:prstGeom prst="rect">
            <a:avLst/>
          </a:prstGeom>
        </p:spPr>
      </p:pic>
      <p:sp>
        <p:nvSpPr>
          <p:cNvPr id="22" name="object 22">
            <a:extLst>
              <a:ext uri="{FF2B5EF4-FFF2-40B4-BE49-F238E27FC236}">
                <a16:creationId xmlns:a16="http://schemas.microsoft.com/office/drawing/2014/main" id="{17CC3F9B-0EC6-C0B0-B04C-944046DB3525}"/>
              </a:ext>
            </a:extLst>
          </p:cNvPr>
          <p:cNvSpPr txBox="1"/>
          <p:nvPr/>
        </p:nvSpPr>
        <p:spPr>
          <a:xfrm>
            <a:off x="2561859" y="8119280"/>
            <a:ext cx="4753324" cy="1032399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364490" marR="330835" lvl="0" indent="1417955" defTabSz="914400" eaLnBrk="1" fontAlgn="auto" latinLnBrk="0" hangingPunct="1">
              <a:lnSpc>
                <a:spcPct val="1161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0" cap="none" spc="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Gli</a:t>
            </a:r>
            <a:r>
              <a:rPr kumimoji="0" lang="it-IT" sz="2600" b="0" i="0" u="none" strike="noStrike" kern="0" cap="none" spc="13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2600" b="0" i="0" u="none" strike="noStrike" kern="0" cap="none" spc="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altri</a:t>
            </a:r>
            <a:r>
              <a:rPr kumimoji="0" lang="it-IT" sz="2600" b="0" i="0" u="none" strike="noStrike" kern="0" cap="none" spc="13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2600" b="0" i="0" u="none" strike="noStrike" kern="0" cap="none" spc="-5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7 </a:t>
            </a:r>
            <a:r>
              <a:rPr kumimoji="0" lang="it-IT" sz="2600" b="0" i="0" u="none" strike="noStrike" kern="0" cap="none" spc="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Competence</a:t>
            </a:r>
            <a:r>
              <a:rPr kumimoji="0" lang="it-IT" sz="2600" b="0" i="0" u="none" strike="noStrike" kern="0" cap="none" spc="229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2600" b="0" i="0" u="none" strike="noStrike" kern="0" cap="none" spc="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Center</a:t>
            </a:r>
            <a:r>
              <a:rPr kumimoji="0" lang="it-IT" sz="2600" b="0" i="0" u="none" strike="noStrike" kern="0" cap="none" spc="229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2600" b="0" i="0" u="none" strike="noStrike" kern="0" cap="none" spc="-10" normalizeH="0" baseline="0" noProof="0" dirty="0">
                <a:ln>
                  <a:noFill/>
                </a:ln>
                <a:solidFill>
                  <a:srgbClr val="0E0C0C"/>
                </a:solidFill>
                <a:effectLst/>
                <a:uLnTx/>
                <a:uFillTx/>
                <a:latin typeface="Arial"/>
                <a:cs typeface="Arial"/>
              </a:rPr>
              <a:t>italiani</a:t>
            </a: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3592F633-3A76-D4B6-32AC-2F150BB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5460" y="4757231"/>
            <a:ext cx="2398923" cy="756415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69050BDE-47B9-C9EC-0D3C-510518C6607B}"/>
              </a:ext>
            </a:extLst>
          </p:cNvPr>
          <p:cNvSpPr/>
          <p:nvPr/>
        </p:nvSpPr>
        <p:spPr>
          <a:xfrm>
            <a:off x="6469670" y="461608"/>
            <a:ext cx="4936894" cy="1430945"/>
          </a:xfrm>
          <a:custGeom>
            <a:avLst/>
            <a:gdLst/>
            <a:ahLst/>
            <a:cxnLst/>
            <a:rect l="l" t="t" r="r" b="b"/>
            <a:pathLst>
              <a:path w="5248275" h="1704975">
                <a:moveTo>
                  <a:pt x="5248033" y="0"/>
                </a:moveTo>
                <a:lnTo>
                  <a:pt x="0" y="0"/>
                </a:lnTo>
                <a:lnTo>
                  <a:pt x="0" y="163626"/>
                </a:lnTo>
                <a:lnTo>
                  <a:pt x="0" y="1538554"/>
                </a:lnTo>
                <a:lnTo>
                  <a:pt x="0" y="1704708"/>
                </a:lnTo>
                <a:lnTo>
                  <a:pt x="5248033" y="1704708"/>
                </a:lnTo>
                <a:lnTo>
                  <a:pt x="5248033" y="1538554"/>
                </a:lnTo>
                <a:lnTo>
                  <a:pt x="163677" y="1538554"/>
                </a:lnTo>
                <a:lnTo>
                  <a:pt x="163677" y="163626"/>
                </a:lnTo>
                <a:lnTo>
                  <a:pt x="5080876" y="163626"/>
                </a:lnTo>
                <a:lnTo>
                  <a:pt x="5080876" y="1538249"/>
                </a:lnTo>
                <a:lnTo>
                  <a:pt x="5248033" y="1538249"/>
                </a:lnTo>
                <a:lnTo>
                  <a:pt x="5248033" y="163626"/>
                </a:lnTo>
                <a:lnTo>
                  <a:pt x="5248033" y="163258"/>
                </a:lnTo>
                <a:lnTo>
                  <a:pt x="5248033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0915254-B301-A6C2-E84F-94AA96BDA857}"/>
              </a:ext>
            </a:extLst>
          </p:cNvPr>
          <p:cNvSpPr txBox="1"/>
          <p:nvPr/>
        </p:nvSpPr>
        <p:spPr>
          <a:xfrm>
            <a:off x="6564196" y="763893"/>
            <a:ext cx="47283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Città Metropolitana Bologna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BIS - CTE</a:t>
            </a:r>
            <a:endParaRPr kumimoji="0" lang="it-IT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4163E99-C452-9788-F76D-156929430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776" y="1112486"/>
            <a:ext cx="1843927" cy="1843927"/>
          </a:xfrm>
          <a:prstGeom prst="rect">
            <a:avLst/>
          </a:prstGeom>
        </p:spPr>
      </p:pic>
      <p:sp>
        <p:nvSpPr>
          <p:cNvPr id="4" name="object 12">
            <a:extLst>
              <a:ext uri="{FF2B5EF4-FFF2-40B4-BE49-F238E27FC236}">
                <a16:creationId xmlns:a16="http://schemas.microsoft.com/office/drawing/2014/main" id="{1EDCA206-FEEF-1CCD-0E41-77A5E6DE62CE}"/>
              </a:ext>
            </a:extLst>
          </p:cNvPr>
          <p:cNvSpPr/>
          <p:nvPr/>
        </p:nvSpPr>
        <p:spPr>
          <a:xfrm>
            <a:off x="12140843" y="2682259"/>
            <a:ext cx="5642205" cy="1532445"/>
          </a:xfrm>
          <a:custGeom>
            <a:avLst/>
            <a:gdLst/>
            <a:ahLst/>
            <a:cxnLst/>
            <a:rect l="l" t="t" r="r" b="b"/>
            <a:pathLst>
              <a:path w="5248275" h="1704975">
                <a:moveTo>
                  <a:pt x="5248033" y="0"/>
                </a:moveTo>
                <a:lnTo>
                  <a:pt x="0" y="0"/>
                </a:lnTo>
                <a:lnTo>
                  <a:pt x="0" y="163626"/>
                </a:lnTo>
                <a:lnTo>
                  <a:pt x="0" y="1538554"/>
                </a:lnTo>
                <a:lnTo>
                  <a:pt x="0" y="1704708"/>
                </a:lnTo>
                <a:lnTo>
                  <a:pt x="5248033" y="1704708"/>
                </a:lnTo>
                <a:lnTo>
                  <a:pt x="5248033" y="1538554"/>
                </a:lnTo>
                <a:lnTo>
                  <a:pt x="163677" y="1538554"/>
                </a:lnTo>
                <a:lnTo>
                  <a:pt x="163677" y="163626"/>
                </a:lnTo>
                <a:lnTo>
                  <a:pt x="5080876" y="163626"/>
                </a:lnTo>
                <a:lnTo>
                  <a:pt x="5080876" y="1538249"/>
                </a:lnTo>
                <a:lnTo>
                  <a:pt x="5248033" y="1538249"/>
                </a:lnTo>
                <a:lnTo>
                  <a:pt x="5248033" y="163626"/>
                </a:lnTo>
                <a:lnTo>
                  <a:pt x="5248033" y="163258"/>
                </a:lnTo>
                <a:lnTo>
                  <a:pt x="5248033" y="0"/>
                </a:lnTo>
                <a:close/>
              </a:path>
            </a:pathLst>
          </a:custGeom>
          <a:solidFill>
            <a:srgbClr val="95373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4DAA274D-8059-446D-C7A6-4DDF5E974C14}"/>
              </a:ext>
            </a:extLst>
          </p:cNvPr>
          <p:cNvSpPr/>
          <p:nvPr/>
        </p:nvSpPr>
        <p:spPr>
          <a:xfrm>
            <a:off x="2681427" y="7946012"/>
            <a:ext cx="4953219" cy="1488440"/>
          </a:xfrm>
          <a:custGeom>
            <a:avLst/>
            <a:gdLst/>
            <a:ahLst/>
            <a:cxnLst/>
            <a:rect l="l" t="t" r="r" b="b"/>
            <a:pathLst>
              <a:path w="5248275" h="1704975">
                <a:moveTo>
                  <a:pt x="5248033" y="0"/>
                </a:moveTo>
                <a:lnTo>
                  <a:pt x="0" y="0"/>
                </a:lnTo>
                <a:lnTo>
                  <a:pt x="0" y="163626"/>
                </a:lnTo>
                <a:lnTo>
                  <a:pt x="0" y="1538554"/>
                </a:lnTo>
                <a:lnTo>
                  <a:pt x="0" y="1704708"/>
                </a:lnTo>
                <a:lnTo>
                  <a:pt x="5248033" y="1704708"/>
                </a:lnTo>
                <a:lnTo>
                  <a:pt x="5248033" y="1538554"/>
                </a:lnTo>
                <a:lnTo>
                  <a:pt x="163677" y="1538554"/>
                </a:lnTo>
                <a:lnTo>
                  <a:pt x="163677" y="163626"/>
                </a:lnTo>
                <a:lnTo>
                  <a:pt x="5080876" y="163626"/>
                </a:lnTo>
                <a:lnTo>
                  <a:pt x="5080876" y="1538249"/>
                </a:lnTo>
                <a:lnTo>
                  <a:pt x="5248033" y="1538249"/>
                </a:lnTo>
                <a:lnTo>
                  <a:pt x="5248033" y="163626"/>
                </a:lnTo>
                <a:lnTo>
                  <a:pt x="5248033" y="163258"/>
                </a:lnTo>
                <a:lnTo>
                  <a:pt x="5248033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object 21">
            <a:extLst>
              <a:ext uri="{FF2B5EF4-FFF2-40B4-BE49-F238E27FC236}">
                <a16:creationId xmlns:a16="http://schemas.microsoft.com/office/drawing/2014/main" id="{6C3B0275-66DF-96D7-593A-FABA24FE97F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62781" y="6976518"/>
            <a:ext cx="2344831" cy="2676259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DD63EC7A-C1EB-E0F5-7AF5-90E793EF411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543416" y="3737991"/>
            <a:ext cx="3520403" cy="2006922"/>
          </a:xfrm>
          <a:prstGeom prst="rect">
            <a:avLst/>
          </a:prstGeom>
        </p:spPr>
      </p:pic>
      <p:sp>
        <p:nvSpPr>
          <p:cNvPr id="21" name="object 17">
            <a:extLst>
              <a:ext uri="{FF2B5EF4-FFF2-40B4-BE49-F238E27FC236}">
                <a16:creationId xmlns:a16="http://schemas.microsoft.com/office/drawing/2014/main" id="{DAC39BFA-F276-86BD-C75A-40056D3B061D}"/>
              </a:ext>
            </a:extLst>
          </p:cNvPr>
          <p:cNvSpPr txBox="1"/>
          <p:nvPr/>
        </p:nvSpPr>
        <p:spPr>
          <a:xfrm>
            <a:off x="10797725" y="7134278"/>
            <a:ext cx="5834185" cy="54438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391160" marR="357505" lvl="0" indent="-635" algn="ctr" defTabSz="914400" eaLnBrk="1" fontAlgn="auto" latinLnBrk="0" hangingPunct="1"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>
                <a:solidFill>
                  <a:srgbClr val="0E0C0C"/>
                </a:solidFill>
                <a:latin typeface="Arial"/>
                <a:ea typeface="+mj-ea"/>
                <a:cs typeface="Arial"/>
              </a:rPr>
              <a:t> Innovation Hub Sicilia </a:t>
            </a: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31601382-084F-4622-CA22-30EDFE10D3E1}"/>
              </a:ext>
            </a:extLst>
          </p:cNvPr>
          <p:cNvSpPr/>
          <p:nvPr/>
        </p:nvSpPr>
        <p:spPr>
          <a:xfrm>
            <a:off x="11495302" y="6768411"/>
            <a:ext cx="4669972" cy="1485664"/>
          </a:xfrm>
          <a:custGeom>
            <a:avLst/>
            <a:gdLst/>
            <a:ahLst/>
            <a:cxnLst/>
            <a:rect l="l" t="t" r="r" b="b"/>
            <a:pathLst>
              <a:path w="5248275" h="1704975">
                <a:moveTo>
                  <a:pt x="5248033" y="0"/>
                </a:moveTo>
                <a:lnTo>
                  <a:pt x="0" y="0"/>
                </a:lnTo>
                <a:lnTo>
                  <a:pt x="0" y="163626"/>
                </a:lnTo>
                <a:lnTo>
                  <a:pt x="0" y="1538554"/>
                </a:lnTo>
                <a:lnTo>
                  <a:pt x="0" y="1704708"/>
                </a:lnTo>
                <a:lnTo>
                  <a:pt x="5248033" y="1704708"/>
                </a:lnTo>
                <a:lnTo>
                  <a:pt x="5248033" y="1538554"/>
                </a:lnTo>
                <a:lnTo>
                  <a:pt x="163677" y="1538554"/>
                </a:lnTo>
                <a:lnTo>
                  <a:pt x="163677" y="163626"/>
                </a:lnTo>
                <a:lnTo>
                  <a:pt x="5080876" y="163626"/>
                </a:lnTo>
                <a:lnTo>
                  <a:pt x="5080876" y="1538249"/>
                </a:lnTo>
                <a:lnTo>
                  <a:pt x="5248033" y="1538249"/>
                </a:lnTo>
                <a:lnTo>
                  <a:pt x="5248033" y="163626"/>
                </a:lnTo>
                <a:lnTo>
                  <a:pt x="5248033" y="163258"/>
                </a:lnTo>
                <a:lnTo>
                  <a:pt x="524803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" name="Picture 10" descr="Sicilia Immagini - Sfoglia 288,718 foto, vettoriali e video Stock | Adobe  Stock">
            <a:extLst>
              <a:ext uri="{FF2B5EF4-FFF2-40B4-BE49-F238E27FC236}">
                <a16:creationId xmlns:a16="http://schemas.microsoft.com/office/drawing/2014/main" id="{4796AC31-0D6A-DBCC-B2A2-46810DDDA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9D4A4A"/>
              </a:clrFrom>
              <a:clrTo>
                <a:srgbClr val="9D4A4A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98" b="98851" l="10000" r="96207">
                        <a14:foregroundMark x1="79655" y1="91954" x2="75663" y2="91637"/>
                        <a14:foregroundMark x1="63990" y1="87356" x2="63793" y2="86782"/>
                        <a14:foregroundMark x1="64496" y1="88833" x2="63990" y2="87356"/>
                        <a14:foregroundMark x1="14138" y1="14943" x2="10345" y2="39655"/>
                        <a14:foregroundMark x1="10345" y1="39655" x2="13793" y2="37356"/>
                        <a14:foregroundMark x1="83479" y1="9770" x2="87241" y2="15517"/>
                        <a14:foregroundMark x1="83103" y1="9195" x2="83479" y2="9770"/>
                        <a14:foregroundMark x1="62819" y1="87356" x2="65170" y2="88870"/>
                        <a14:foregroundMark x1="61927" y1="86782" x2="62819" y2="87356"/>
                        <a14:foregroundMark x1="61034" y1="86207" x2="61927" y2="86782"/>
                        <a14:foregroundMark x1="65073" y1="87356" x2="66219" y2="88928"/>
                        <a14:foregroundMark x1="64655" y1="86782" x2="65073" y2="87356"/>
                        <a14:foregroundMark x1="63817" y1="85632" x2="64655" y2="86782"/>
                        <a14:foregroundMark x1="61724" y1="82759" x2="63817" y2="85632"/>
                        <a14:foregroundMark x1="79563" y1="90805" x2="80000" y2="90230"/>
                        <a14:foregroundMark x1="79127" y1="91379" x2="79563" y2="90805"/>
                        <a14:foregroundMark x1="77380" y1="93678" x2="79127" y2="91379"/>
                        <a14:foregroundMark x1="76741" y1="94519" x2="77380" y2="93678"/>
                        <a14:foregroundMark x1="82069" y1="9770" x2="81034" y2="9195"/>
                        <a14:foregroundMark x1="89310" y1="13793" x2="82069" y2="9770"/>
                        <a14:foregroundMark x1="93793" y1="4598" x2="93793" y2="4598"/>
                        <a14:foregroundMark x1="96207" y1="6897" x2="96207" y2="6897"/>
                        <a14:backgroundMark x1="77931" y1="97701" x2="67586" y2="97126"/>
                        <a14:backgroundMark x1="80345" y1="91379" x2="80345" y2="91379"/>
                        <a14:backgroundMark x1="79655" y1="90805" x2="79655" y2="90805"/>
                        <a14:backgroundMark x1="80345" y1="89655" x2="80345" y2="89655"/>
                        <a14:backgroundMark x1="80000" y1="89655" x2="80000" y2="89655"/>
                        <a14:backgroundMark x1="60690" y1="85632" x2="60690" y2="85632"/>
                        <a14:backgroundMark x1="60690" y1="86782" x2="60690" y2="86782"/>
                        <a14:backgroundMark x1="61034" y1="87356" x2="61034" y2="87356"/>
                        <a14:backgroundMark x1="61724" y1="86782" x2="61724" y2="86782"/>
                        <a14:backgroundMark x1="76552" y1="94828" x2="76552" y2="94828"/>
                        <a14:backgroundMark x1="76207" y1="93678" x2="76207" y2="93678"/>
                        <a14:backgroundMark x1="93793" y1="4023" x2="93793" y2="4023"/>
                        <a14:backgroundMark x1="96552" y1="7471" x2="96552" y2="7471"/>
                        <a14:backgroundMark x1="96207" y1="6897" x2="96207" y2="6897"/>
                        <a14:backgroundMark x1="80690" y1="8046" x2="80690" y2="8046"/>
                        <a14:backgroundMark x1="81724" y1="8046" x2="81724" y2="8046"/>
                        <a14:backgroundMark x1="82759" y1="8046" x2="82759" y2="8046"/>
                        <a14:backgroundMark x1="82069" y1="8621" x2="82069" y2="8621"/>
                        <a14:backgroundMark x1="80690" y1="9770" x2="80690" y2="9770"/>
                        <a14:backgroundMark x1="81379" y1="8621" x2="81379" y2="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28463" y="7699783"/>
            <a:ext cx="3464283" cy="20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98623"/>
      </p:ext>
    </p:extLst>
  </p:cSld>
  <p:clrMapOvr>
    <a:masterClrMapping/>
  </p:clrMapOvr>
  <p:transition spd="med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7BE5D3-1EB9-0936-4312-00A4C123E35B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5" name="Immagine 4" descr="Immagine che contiene orologio, Auricolari&#10;&#10;Descrizione generata automaticamente">
            <a:extLst>
              <a:ext uri="{FF2B5EF4-FFF2-40B4-BE49-F238E27FC236}">
                <a16:creationId xmlns:a16="http://schemas.microsoft.com/office/drawing/2014/main" id="{4915ECE2-792B-A293-9F13-FF794CEC5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7" y="2110300"/>
            <a:ext cx="14549128" cy="81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00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100218C8-4A42-F13C-341D-7F701D4DB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6" y="2103116"/>
            <a:ext cx="14549128" cy="81838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188738-CE5B-1803-046B-60CFEB01646F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</p:spTree>
    <p:extLst>
      <p:ext uri="{BB962C8B-B14F-4D97-AF65-F5344CB8AC3E}">
        <p14:creationId xmlns:p14="http://schemas.microsoft.com/office/powerpoint/2010/main" val="3803515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F6682CA-150A-BF80-9F5D-32C42558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36" y="2103116"/>
            <a:ext cx="14549128" cy="818388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B824DC8-8C79-D2FA-042A-FA10699871D3}"/>
              </a:ext>
            </a:extLst>
          </p:cNvPr>
          <p:cNvSpPr/>
          <p:nvPr/>
        </p:nvSpPr>
        <p:spPr>
          <a:xfrm>
            <a:off x="5081443" y="9057280"/>
            <a:ext cx="7798518" cy="122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A06E00-7E2A-7C10-1A52-C0B36D66F660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8F697D-3939-35DC-0951-38328993D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71" y="1193950"/>
            <a:ext cx="2382456" cy="7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7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36F483-6315-4F74-FD4B-F70721DA40A8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5" name="Immagine 4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042562DF-5D23-9383-0D53-50BA34E9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37" y="1365224"/>
            <a:ext cx="14549128" cy="8183885"/>
          </a:xfrm>
          <a:prstGeom prst="rect">
            <a:avLst/>
          </a:prstGeom>
        </p:spPr>
      </p:pic>
      <p:pic>
        <p:nvPicPr>
          <p:cNvPr id="6" name="Immagine 5" descr="ISP-logo-comunica">
            <a:extLst>
              <a:ext uri="{FF2B5EF4-FFF2-40B4-BE49-F238E27FC236}">
                <a16:creationId xmlns:a16="http://schemas.microsoft.com/office/drawing/2014/main" id="{98330D28-6594-B73A-19D9-85DB5D9138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8" y="5142624"/>
            <a:ext cx="4643407" cy="629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967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4C44E2-2891-D1E5-1808-238A6FA7C216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601C4978-29ED-B79E-C445-515E12E7A406}"/>
              </a:ext>
            </a:extLst>
          </p:cNvPr>
          <p:cNvSpPr txBox="1">
            <a:spLocks/>
          </p:cNvSpPr>
          <p:nvPr/>
        </p:nvSpPr>
        <p:spPr>
          <a:xfrm>
            <a:off x="2288306" y="1325464"/>
            <a:ext cx="12907097" cy="720366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22158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810" b="1" kern="100" dirty="0">
                <a:solidFill>
                  <a:srgbClr val="0255FF"/>
                </a:solidFill>
                <a:latin typeface="Calibri" panose="020F0502020204030204"/>
                <a:cs typeface="Times New Roman" panose="02020603050405020304" pitchFamily="18" charset="0"/>
              </a:rPr>
              <a:t>Risposte e Benefici 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59FB4850-D00C-6F12-C26B-2AE4A1E95822}"/>
              </a:ext>
            </a:extLst>
          </p:cNvPr>
          <p:cNvSpPr txBox="1">
            <a:spLocks/>
          </p:cNvSpPr>
          <p:nvPr/>
        </p:nvSpPr>
        <p:spPr>
          <a:xfrm>
            <a:off x="2834651" y="2401849"/>
            <a:ext cx="7280147" cy="6768214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La proposta di CNS per la realizzazione di </a:t>
            </a: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Unità di Farmaci Antiblastici (UFA) </a:t>
            </a: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tiene conto delle normative nazionali e internazionali per garantire le corrette procedure di manipolazione dei farmaci e la sicurezza degli operatori, in particolare degli standard tecnici che questi locali devono possedere.</a:t>
            </a: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endParaRPr lang="it-IT" sz="2449" kern="100" dirty="0">
              <a:solidFill>
                <a:prstClr val="black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La proposta tiene conto delle 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Good </a:t>
            </a:r>
            <a:r>
              <a:rPr lang="it-IT" sz="2449" b="1" kern="100" dirty="0" err="1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Manifacturing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49" b="1" kern="100" dirty="0" err="1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Practice</a:t>
            </a: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le 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normative ISO</a:t>
            </a: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le 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linee guida della </a:t>
            </a:r>
            <a:r>
              <a:rPr lang="it-IT" sz="2449" b="1" kern="100" dirty="0" err="1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European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Society of </a:t>
            </a:r>
            <a:r>
              <a:rPr lang="it-IT" sz="2449" b="1" kern="100" dirty="0" err="1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Oncology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49" b="1" kern="100" dirty="0" err="1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Pharmacy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(ESOP) </a:t>
            </a: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per la sensibile riduzione del rischio di contaminazione chimica e biologica. </a:t>
            </a: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endParaRPr lang="it-IT" sz="2449" kern="100" dirty="0">
              <a:solidFill>
                <a:prstClr val="black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La proposta </a:t>
            </a:r>
            <a:r>
              <a:rPr lang="it-IT" sz="2449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individua le soluzioni per rispondere alle necessità e i benefici che saranno generati </a:t>
            </a:r>
            <a:r>
              <a:rPr lang="it-IT" sz="2449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dalla loro attuazione.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EF1F801E-D105-2E0B-4CC7-7F39EC2D7482}"/>
              </a:ext>
            </a:extLst>
          </p:cNvPr>
          <p:cNvSpPr txBox="1">
            <a:spLocks/>
          </p:cNvSpPr>
          <p:nvPr/>
        </p:nvSpPr>
        <p:spPr>
          <a:xfrm>
            <a:off x="10526366" y="3472242"/>
            <a:ext cx="5570583" cy="5017439"/>
          </a:xfrm>
          <a:prstGeom prst="rect">
            <a:avLst/>
          </a:prstGeom>
          <a:solidFill>
            <a:srgbClr val="0255FF"/>
          </a:solidFill>
        </p:spPr>
        <p:txBody>
          <a:bodyPr wrap="square" lIns="391903" tIns="244939" rIns="391903" bIns="244939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L’UFA descritta è interamente governata da un sistema centralizzato che prevede l’informatizzazione di tutti i processi compresa la validazione delle prescrizioni, il calcolo automatico dei volumi e delle dosi di farmaco, la completa tracciabilità della materia prima</a:t>
            </a: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49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Figura chiave di tutta l’organizzazione è il farmacista, responsabile della qualità del preparato e della sicurezza dell’operatore.</a:t>
            </a:r>
          </a:p>
        </p:txBody>
      </p:sp>
      <p:sp>
        <p:nvSpPr>
          <p:cNvPr id="9" name="Triangolo 7">
            <a:extLst>
              <a:ext uri="{FF2B5EF4-FFF2-40B4-BE49-F238E27FC236}">
                <a16:creationId xmlns:a16="http://schemas.microsoft.com/office/drawing/2014/main" id="{EB33C8E2-C1AD-01F6-5C7A-1DE674C6272B}"/>
              </a:ext>
            </a:extLst>
          </p:cNvPr>
          <p:cNvSpPr/>
          <p:nvPr/>
        </p:nvSpPr>
        <p:spPr>
          <a:xfrm rot="5400000">
            <a:off x="2436396" y="2841818"/>
            <a:ext cx="336103" cy="289744"/>
          </a:xfrm>
          <a:prstGeom prst="triangle">
            <a:avLst/>
          </a:prstGeom>
          <a:solidFill>
            <a:srgbClr val="025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2B5B96-1161-7BFE-E3DB-A4C9F8F572ED}"/>
              </a:ext>
            </a:extLst>
          </p:cNvPr>
          <p:cNvSpPr txBox="1"/>
          <p:nvPr/>
        </p:nvSpPr>
        <p:spPr>
          <a:xfrm>
            <a:off x="10815122" y="2818639"/>
            <a:ext cx="4742741" cy="61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22158" rtl="0"/>
            <a:r>
              <a:rPr lang="it-IT" sz="3402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Sicurezza e Tracciabilità</a:t>
            </a:r>
          </a:p>
        </p:txBody>
      </p:sp>
      <p:sp>
        <p:nvSpPr>
          <p:cNvPr id="11" name="Triangolo 14">
            <a:extLst>
              <a:ext uri="{FF2B5EF4-FFF2-40B4-BE49-F238E27FC236}">
                <a16:creationId xmlns:a16="http://schemas.microsoft.com/office/drawing/2014/main" id="{33F718B9-5583-0428-AFE4-9F9CAD124D92}"/>
              </a:ext>
            </a:extLst>
          </p:cNvPr>
          <p:cNvSpPr/>
          <p:nvPr/>
        </p:nvSpPr>
        <p:spPr>
          <a:xfrm rot="5400000">
            <a:off x="2436396" y="5446393"/>
            <a:ext cx="336103" cy="289744"/>
          </a:xfrm>
          <a:prstGeom prst="triangle">
            <a:avLst/>
          </a:prstGeom>
          <a:solidFill>
            <a:srgbClr val="025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riangolo 15">
            <a:extLst>
              <a:ext uri="{FF2B5EF4-FFF2-40B4-BE49-F238E27FC236}">
                <a16:creationId xmlns:a16="http://schemas.microsoft.com/office/drawing/2014/main" id="{46571F20-D386-6782-32A0-30B60E431C3C}"/>
              </a:ext>
            </a:extLst>
          </p:cNvPr>
          <p:cNvSpPr/>
          <p:nvPr/>
        </p:nvSpPr>
        <p:spPr>
          <a:xfrm rot="5400000">
            <a:off x="2436396" y="7692444"/>
            <a:ext cx="336103" cy="289744"/>
          </a:xfrm>
          <a:prstGeom prst="triangle">
            <a:avLst/>
          </a:prstGeom>
          <a:solidFill>
            <a:srgbClr val="025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7858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8EFDE2-8BE8-A98D-E574-0ADB5014D82B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F42117C-3D4B-7470-45A9-A21C98FC8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2" b="10848"/>
          <a:stretch/>
        </p:blipFill>
        <p:spPr>
          <a:xfrm>
            <a:off x="1869437" y="1345571"/>
            <a:ext cx="14549128" cy="8941430"/>
          </a:xfrm>
          <a:prstGeom prst="rect">
            <a:avLst/>
          </a:prstGeom>
        </p:spPr>
      </p:pic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3CF06604-DE06-EC18-4DAB-B6CEFCEAF9BA}"/>
              </a:ext>
            </a:extLst>
          </p:cNvPr>
          <p:cNvSpPr txBox="1">
            <a:spLocks/>
          </p:cNvSpPr>
          <p:nvPr/>
        </p:nvSpPr>
        <p:spPr>
          <a:xfrm>
            <a:off x="1869437" y="5603786"/>
            <a:ext cx="4281115" cy="4683629"/>
          </a:xfrm>
          <a:prstGeom prst="rect">
            <a:avLst/>
          </a:prstGeom>
          <a:solidFill>
            <a:srgbClr val="0255FF">
              <a:alpha val="90000"/>
            </a:srgbClr>
          </a:solidFill>
        </p:spPr>
        <p:txBody>
          <a:bodyPr wrap="square" lIns="391903" tIns="244939" rIns="391903" bIns="244939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722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Proposta di Partenariato Pubblico Privato per la gestione, la realizzazione e razionalizzazione dell’unità farmaci antiblastici e della logistica sanitaria.</a:t>
            </a:r>
            <a:endParaRPr lang="it-IT" sz="2722" b="1" kern="100" dirty="0">
              <a:solidFill>
                <a:prstClr val="white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endParaRPr lang="it-IT" sz="2722" kern="100" dirty="0">
              <a:solidFill>
                <a:prstClr val="white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722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Render 1 - Vista del progetto (esempio).</a:t>
            </a:r>
          </a:p>
        </p:txBody>
      </p:sp>
    </p:spTree>
    <p:extLst>
      <p:ext uri="{BB962C8B-B14F-4D97-AF65-F5344CB8AC3E}">
        <p14:creationId xmlns:p14="http://schemas.microsoft.com/office/powerpoint/2010/main" val="3184096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D8831D-B60B-93A9-3D23-27EF23B308BE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337959-EB41-7A89-A395-C566FCF10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92" t="12616" r="2295" b="17162"/>
          <a:stretch/>
        </p:blipFill>
        <p:spPr>
          <a:xfrm>
            <a:off x="701684" y="2239045"/>
            <a:ext cx="15706689" cy="7353065"/>
          </a:xfrm>
          <a:prstGeom prst="rect">
            <a:avLst/>
          </a:prstGeom>
        </p:spPr>
      </p:pic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666544E5-6CA2-3FDA-71CC-4171ED6D0DE5}"/>
              </a:ext>
            </a:extLst>
          </p:cNvPr>
          <p:cNvSpPr txBox="1">
            <a:spLocks/>
          </p:cNvSpPr>
          <p:nvPr/>
        </p:nvSpPr>
        <p:spPr>
          <a:xfrm>
            <a:off x="1879628" y="5603786"/>
            <a:ext cx="4529208" cy="4683629"/>
          </a:xfrm>
          <a:prstGeom prst="rect">
            <a:avLst/>
          </a:prstGeom>
          <a:solidFill>
            <a:srgbClr val="0255FF">
              <a:alpha val="90000"/>
            </a:srgbClr>
          </a:solidFill>
        </p:spPr>
        <p:txBody>
          <a:bodyPr wrap="square" lIns="391903" tIns="244939" rIns="391903" bIns="244939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722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Proposta di Partenariato Pubblico Privato per la gestione e la realizzazione e razionalizzazione dell’unità farmaci antiblastici e della logistica sanitaria.</a:t>
            </a:r>
            <a:endParaRPr lang="it-IT" sz="2722" b="1" kern="100" dirty="0">
              <a:solidFill>
                <a:prstClr val="white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 defTabSz="1244316">
              <a:lnSpc>
                <a:spcPct val="100000"/>
              </a:lnSpc>
              <a:spcBef>
                <a:spcPts val="0"/>
              </a:spcBef>
              <a:buNone/>
            </a:pPr>
            <a:endParaRPr lang="it-IT" sz="2722" kern="100" dirty="0">
              <a:solidFill>
                <a:prstClr val="white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 defTabSz="1244316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722" kern="100" dirty="0">
                <a:solidFill>
                  <a:prstClr val="white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Pianta Piano Terra (esempio)</a:t>
            </a:r>
          </a:p>
        </p:txBody>
      </p:sp>
    </p:spTree>
    <p:extLst>
      <p:ext uri="{BB962C8B-B14F-4D97-AF65-F5344CB8AC3E}">
        <p14:creationId xmlns:p14="http://schemas.microsoft.com/office/powerpoint/2010/main" val="2016721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71BD93-BB3B-3521-0D8E-942EADFF9CA1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1130955F-7CB4-8DB3-1A05-2ABF7B9200D1}"/>
              </a:ext>
            </a:extLst>
          </p:cNvPr>
          <p:cNvSpPr txBox="1">
            <a:spLocks/>
          </p:cNvSpPr>
          <p:nvPr/>
        </p:nvSpPr>
        <p:spPr>
          <a:xfrm>
            <a:off x="2564973" y="1305031"/>
            <a:ext cx="14006223" cy="720366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22158">
              <a:spcBef>
                <a:spcPts val="1500"/>
              </a:spcBef>
              <a:buNone/>
            </a:pPr>
            <a:r>
              <a:rPr lang="it-IT" sz="3810" b="1" kern="100" dirty="0">
                <a:solidFill>
                  <a:srgbClr val="0255FF"/>
                </a:solidFill>
                <a:latin typeface="Calibri" panose="020F0502020204030204"/>
                <a:cs typeface="Times New Roman" panose="02020603050405020304" pitchFamily="18" charset="0"/>
              </a:rPr>
              <a:t>IPOTESI Piano Economico Finanziario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BFFBF5A-C4A0-3DB7-158F-3EDD9FF46F85}"/>
              </a:ext>
            </a:extLst>
          </p:cNvPr>
          <p:cNvGrpSpPr/>
          <p:nvPr/>
        </p:nvGrpSpPr>
        <p:grpSpPr>
          <a:xfrm>
            <a:off x="1869437" y="5345919"/>
            <a:ext cx="14549128" cy="1987684"/>
            <a:chOff x="566654" y="2440020"/>
            <a:chExt cx="10056288" cy="1182423"/>
          </a:xfrm>
        </p:grpSpPr>
        <p:sp>
          <p:nvSpPr>
            <p:cNvPr id="6" name="Segnaposto testo 3">
              <a:extLst>
                <a:ext uri="{FF2B5EF4-FFF2-40B4-BE49-F238E27FC236}">
                  <a16:creationId xmlns:a16="http://schemas.microsoft.com/office/drawing/2014/main" id="{2788E57D-AA2B-A9FB-7254-3EDC166912D6}"/>
                </a:ext>
              </a:extLst>
            </p:cNvPr>
            <p:cNvSpPr txBox="1">
              <a:spLocks/>
            </p:cNvSpPr>
            <p:nvPr/>
          </p:nvSpPr>
          <p:spPr>
            <a:xfrm>
              <a:off x="566654" y="2440021"/>
              <a:ext cx="3234069" cy="518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449" b="1" kern="100" dirty="0">
                  <a:solidFill>
                    <a:srgbClr val="0255FF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Durata</a:t>
              </a:r>
            </a:p>
          </p:txBody>
        </p:sp>
        <p:sp>
          <p:nvSpPr>
            <p:cNvPr id="7" name="Segnaposto testo 3">
              <a:extLst>
                <a:ext uri="{FF2B5EF4-FFF2-40B4-BE49-F238E27FC236}">
                  <a16:creationId xmlns:a16="http://schemas.microsoft.com/office/drawing/2014/main" id="{BDE3FD92-25E8-E248-6579-783A8C78E1F5}"/>
                </a:ext>
              </a:extLst>
            </p:cNvPr>
            <p:cNvSpPr txBox="1">
              <a:spLocks/>
            </p:cNvSpPr>
            <p:nvPr/>
          </p:nvSpPr>
          <p:spPr>
            <a:xfrm>
              <a:off x="566654" y="2954489"/>
              <a:ext cx="3234069" cy="667954"/>
            </a:xfrm>
            <a:prstGeom prst="rect">
              <a:avLst/>
            </a:prstGeom>
            <a:solidFill>
              <a:srgbClr val="0255FF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spcAft>
                  <a:spcPts val="1633"/>
                </a:spcAft>
                <a:buNone/>
              </a:pPr>
              <a:r>
                <a:rPr lang="it-IT" sz="4082" b="1" kern="100" dirty="0">
                  <a:solidFill>
                    <a:prstClr val="white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12-15 anni</a:t>
              </a:r>
            </a:p>
          </p:txBody>
        </p:sp>
        <p:sp>
          <p:nvSpPr>
            <p:cNvPr id="8" name="Segnaposto testo 3">
              <a:extLst>
                <a:ext uri="{FF2B5EF4-FFF2-40B4-BE49-F238E27FC236}">
                  <a16:creationId xmlns:a16="http://schemas.microsoft.com/office/drawing/2014/main" id="{75E668C8-6A15-97E3-0B38-E29CB21200EC}"/>
                </a:ext>
              </a:extLst>
            </p:cNvPr>
            <p:cNvSpPr txBox="1">
              <a:spLocks/>
            </p:cNvSpPr>
            <p:nvPr/>
          </p:nvSpPr>
          <p:spPr>
            <a:xfrm>
              <a:off x="3977764" y="2440020"/>
              <a:ext cx="3234069" cy="518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449" b="1" kern="100" dirty="0">
                  <a:solidFill>
                    <a:srgbClr val="0255FF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Valore investimento iniziale</a:t>
              </a:r>
            </a:p>
          </p:txBody>
        </p:sp>
        <p:sp>
          <p:nvSpPr>
            <p:cNvPr id="9" name="Segnaposto testo 3">
              <a:extLst>
                <a:ext uri="{FF2B5EF4-FFF2-40B4-BE49-F238E27FC236}">
                  <a16:creationId xmlns:a16="http://schemas.microsoft.com/office/drawing/2014/main" id="{8969F6D5-8EEA-A6D2-4388-0B553F1FE5DA}"/>
                </a:ext>
              </a:extLst>
            </p:cNvPr>
            <p:cNvSpPr txBox="1">
              <a:spLocks/>
            </p:cNvSpPr>
            <p:nvPr/>
          </p:nvSpPr>
          <p:spPr>
            <a:xfrm>
              <a:off x="3977764" y="2954490"/>
              <a:ext cx="3234069" cy="667953"/>
            </a:xfrm>
            <a:prstGeom prst="rect">
              <a:avLst/>
            </a:prstGeom>
            <a:solidFill>
              <a:srgbClr val="0255FF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spcAft>
                  <a:spcPts val="1633"/>
                </a:spcAft>
                <a:buNone/>
              </a:pPr>
              <a:r>
                <a:rPr lang="it-IT" sz="4082" b="1" kern="100" dirty="0">
                  <a:solidFill>
                    <a:prstClr val="white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5-7 MLN</a:t>
              </a:r>
            </a:p>
          </p:txBody>
        </p:sp>
        <p:sp>
          <p:nvSpPr>
            <p:cNvPr id="10" name="Segnaposto testo 3">
              <a:extLst>
                <a:ext uri="{FF2B5EF4-FFF2-40B4-BE49-F238E27FC236}">
                  <a16:creationId xmlns:a16="http://schemas.microsoft.com/office/drawing/2014/main" id="{0CEFAF15-A945-81A2-7BDF-75C804269EA9}"/>
                </a:ext>
              </a:extLst>
            </p:cNvPr>
            <p:cNvSpPr txBox="1">
              <a:spLocks/>
            </p:cNvSpPr>
            <p:nvPr/>
          </p:nvSpPr>
          <p:spPr>
            <a:xfrm>
              <a:off x="7388873" y="2440020"/>
              <a:ext cx="3234069" cy="518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2449" b="1" kern="100" dirty="0">
                  <a:solidFill>
                    <a:srgbClr val="0255FF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Valore complessivo</a:t>
              </a:r>
            </a:p>
          </p:txBody>
        </p:sp>
        <p:sp>
          <p:nvSpPr>
            <p:cNvPr id="11" name="Segnaposto testo 3">
              <a:extLst>
                <a:ext uri="{FF2B5EF4-FFF2-40B4-BE49-F238E27FC236}">
                  <a16:creationId xmlns:a16="http://schemas.microsoft.com/office/drawing/2014/main" id="{5810B739-8FA8-61DB-AE85-D293BAE2CA4A}"/>
                </a:ext>
              </a:extLst>
            </p:cNvPr>
            <p:cNvSpPr txBox="1">
              <a:spLocks/>
            </p:cNvSpPr>
            <p:nvPr/>
          </p:nvSpPr>
          <p:spPr>
            <a:xfrm>
              <a:off x="7388873" y="2954489"/>
              <a:ext cx="3234069" cy="667953"/>
            </a:xfrm>
            <a:prstGeom prst="rect">
              <a:avLst/>
            </a:prstGeom>
            <a:solidFill>
              <a:srgbClr val="0255FF"/>
            </a:solidFill>
          </p:spPr>
          <p:txBody>
            <a:bodyPr wrap="square" lIns="391903" tIns="244939" rIns="391903" bIns="244939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44316">
                <a:lnSpc>
                  <a:spcPct val="100000"/>
                </a:lnSpc>
                <a:spcBef>
                  <a:spcPts val="0"/>
                </a:spcBef>
                <a:spcAft>
                  <a:spcPts val="1633"/>
                </a:spcAft>
                <a:buNone/>
              </a:pPr>
              <a:r>
                <a:rPr lang="it-IT" sz="4082" b="1" kern="100" dirty="0">
                  <a:solidFill>
                    <a:prstClr val="white"/>
                  </a:solidFill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120-140 MLN 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E08CFF-2274-6586-3EF9-9CEB3010EEAF}"/>
              </a:ext>
            </a:extLst>
          </p:cNvPr>
          <p:cNvSpPr txBox="1"/>
          <p:nvPr/>
        </p:nvSpPr>
        <p:spPr>
          <a:xfrm>
            <a:off x="5757888" y="8450093"/>
            <a:ext cx="6710620" cy="615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22158" rtl="0"/>
            <a:r>
              <a:rPr lang="it-IT" sz="3402" b="1" kern="100" dirty="0">
                <a:solidFill>
                  <a:srgbClr val="0255FF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A fine contratto resterà tutto alla PA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12801BF-5122-297C-D54A-DEB28C03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066" y="2675366"/>
            <a:ext cx="2811694" cy="28116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814C2B6-3E5B-823C-46B8-77261BA0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242" y="2646153"/>
            <a:ext cx="2811694" cy="28116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7CD9E00-9DC0-6DD4-AC2A-F811E7B5B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152" y="2664784"/>
            <a:ext cx="2811694" cy="28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87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A34184-03FB-5ADD-7F1F-31315FE50E9A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DE7F047-964D-233B-F435-62082EA8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838" y="1820835"/>
            <a:ext cx="14062117" cy="6645330"/>
          </a:xfrm>
          <a:prstGeom prst="rect">
            <a:avLst/>
          </a:prstGeom>
        </p:spPr>
      </p:pic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E63FB32D-CEE7-0CEE-1B3E-E8270F346783}"/>
              </a:ext>
            </a:extLst>
          </p:cNvPr>
          <p:cNvSpPr/>
          <p:nvPr/>
        </p:nvSpPr>
        <p:spPr>
          <a:xfrm>
            <a:off x="6345121" y="6910300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tella a 5 punte 3">
            <a:extLst>
              <a:ext uri="{FF2B5EF4-FFF2-40B4-BE49-F238E27FC236}">
                <a16:creationId xmlns:a16="http://schemas.microsoft.com/office/drawing/2014/main" id="{4E0DE1FB-E70B-254F-0188-1B71D8890EC7}"/>
              </a:ext>
            </a:extLst>
          </p:cNvPr>
          <p:cNvSpPr/>
          <p:nvPr/>
        </p:nvSpPr>
        <p:spPr>
          <a:xfrm>
            <a:off x="6351197" y="4727096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tella a 5 punte 4">
            <a:extLst>
              <a:ext uri="{FF2B5EF4-FFF2-40B4-BE49-F238E27FC236}">
                <a16:creationId xmlns:a16="http://schemas.microsoft.com/office/drawing/2014/main" id="{8F4EDE60-23F4-F3E3-FFD8-FCC7F429142E}"/>
              </a:ext>
            </a:extLst>
          </p:cNvPr>
          <p:cNvSpPr/>
          <p:nvPr/>
        </p:nvSpPr>
        <p:spPr>
          <a:xfrm>
            <a:off x="10981116" y="4768962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8C39EE37-68D6-3004-7705-9C17829D053A}"/>
              </a:ext>
            </a:extLst>
          </p:cNvPr>
          <p:cNvSpPr/>
          <p:nvPr/>
        </p:nvSpPr>
        <p:spPr>
          <a:xfrm>
            <a:off x="10981116" y="6890194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3B82183D-0F9B-7063-1EBC-B7DB0E261A17}"/>
              </a:ext>
            </a:extLst>
          </p:cNvPr>
          <p:cNvSpPr/>
          <p:nvPr/>
        </p:nvSpPr>
        <p:spPr>
          <a:xfrm>
            <a:off x="15552914" y="6844570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D13ADFD4-8E76-17F3-F1F6-21C23FF21E90}"/>
              </a:ext>
            </a:extLst>
          </p:cNvPr>
          <p:cNvSpPr/>
          <p:nvPr/>
        </p:nvSpPr>
        <p:spPr>
          <a:xfrm>
            <a:off x="15605414" y="5786523"/>
            <a:ext cx="508713" cy="41640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158" rtl="0"/>
            <a:endParaRPr lang="it-IT" sz="2449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2980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4311F742-148E-4B33-1DA0-32A4B4291F9B}"/>
              </a:ext>
            </a:extLst>
          </p:cNvPr>
          <p:cNvSpPr txBox="1"/>
          <p:nvPr/>
        </p:nvSpPr>
        <p:spPr>
          <a:xfrm>
            <a:off x="2861434" y="2236440"/>
            <a:ext cx="12565132" cy="491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22158" rtl="0">
              <a:lnSpc>
                <a:spcPts val="6940"/>
              </a:lnSpc>
            </a:pP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"Io non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temo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le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nuove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tecnologie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. </a:t>
            </a:r>
          </a:p>
          <a:p>
            <a:pPr algn="ctr" defTabSz="622158" rtl="0">
              <a:lnSpc>
                <a:spcPts val="6940"/>
              </a:lnSpc>
            </a:pP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Temo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le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vecchie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. Le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vecchie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tecnologie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sono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quelle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che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ci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limitano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,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mentre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le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nuove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ci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aprono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a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opportunità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4899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inaspettate</a:t>
            </a:r>
            <a:r>
              <a:rPr lang="en-US" sz="489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."</a:t>
            </a:r>
          </a:p>
          <a:p>
            <a:pPr algn="ctr" defTabSz="622158" rtl="0">
              <a:lnSpc>
                <a:spcPct val="150000"/>
              </a:lnSpc>
            </a:pPr>
            <a:endParaRPr lang="en-US" sz="1089" kern="1200" dirty="0">
              <a:solidFill>
                <a:prstClr val="black">
                  <a:lumMod val="85000"/>
                  <a:lumOff val="15000"/>
                </a:prstClr>
              </a:solidFill>
              <a:latin typeface="Etna Sans Serif"/>
              <a:ea typeface="Etna Sans Serif"/>
              <a:cs typeface="Etna Sans Serif"/>
              <a:sym typeface="Etna Sans Serif"/>
            </a:endParaRPr>
          </a:p>
          <a:p>
            <a:pPr algn="ctr" defTabSz="622158" rtl="0">
              <a:lnSpc>
                <a:spcPts val="4491"/>
              </a:lnSpc>
            </a:pP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Douglas Adams, </a:t>
            </a: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scrittore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e </a:t>
            </a: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umorista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britannico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. </a:t>
            </a:r>
          </a:p>
          <a:p>
            <a:pPr algn="ctr" defTabSz="622158" rtl="0">
              <a:lnSpc>
                <a:spcPts val="4491"/>
              </a:lnSpc>
              <a:spcBef>
                <a:spcPct val="0"/>
              </a:spcBef>
            </a:pP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Autore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di "Guida </a:t>
            </a: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galattica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per </a:t>
            </a:r>
            <a:r>
              <a:rPr lang="en-US" sz="3266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autostoppisti</a:t>
            </a:r>
            <a:r>
              <a:rPr lang="en-US" sz="326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”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36B2CA-FAE2-730E-7877-7804E3D3B704}"/>
              </a:ext>
            </a:extLst>
          </p:cNvPr>
          <p:cNvSpPr txBox="1"/>
          <p:nvPr/>
        </p:nvSpPr>
        <p:spPr>
          <a:xfrm>
            <a:off x="10265695" y="100004"/>
            <a:ext cx="5085363" cy="322717"/>
          </a:xfrm>
          <a:prstGeom prst="rect">
            <a:avLst/>
          </a:prstGeom>
          <a:solidFill>
            <a:srgbClr val="0055FF"/>
          </a:solidFill>
        </p:spPr>
        <p:txBody>
          <a:bodyPr wrap="square" rtlCol="0">
            <a:spAutoFit/>
          </a:bodyPr>
          <a:lstStyle/>
          <a:p>
            <a:pPr algn="r" defTabSz="622158" rtl="0"/>
            <a:r>
              <a:rPr lang="it-IT" sz="149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Innovare per competere: osservatorio industria 4.0 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536C92C5-A1BF-D869-E904-D0A57AE89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10179" y="8864138"/>
            <a:ext cx="3220296" cy="1322860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49445BBC-1349-F837-CB98-24D61D397348}"/>
              </a:ext>
            </a:extLst>
          </p:cNvPr>
          <p:cNvSpPr txBox="1">
            <a:spLocks/>
          </p:cNvSpPr>
          <p:nvPr/>
        </p:nvSpPr>
        <p:spPr>
          <a:xfrm>
            <a:off x="3187118" y="8246906"/>
            <a:ext cx="9823061" cy="720366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22158">
              <a:spcBef>
                <a:spcPts val="1500"/>
              </a:spcBef>
              <a:buNone/>
            </a:pPr>
            <a:r>
              <a:rPr lang="it-IT" sz="5443" b="1" kern="100" dirty="0">
                <a:solidFill>
                  <a:srgbClr val="004FA0"/>
                </a:solidFill>
                <a:latin typeface="Calibri" panose="020F0502020204030204"/>
                <a:cs typeface="Times New Roman" panose="02020603050405020304" pitchFamily="18" charset="0"/>
              </a:rPr>
              <a:t>Grazie a tutti per l’attenzione!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AC7DD0-FBFA-797B-939F-3AF4C0F33B5F}"/>
              </a:ext>
            </a:extLst>
          </p:cNvPr>
          <p:cNvSpPr txBox="1"/>
          <p:nvPr/>
        </p:nvSpPr>
        <p:spPr>
          <a:xfrm>
            <a:off x="2761343" y="9089321"/>
            <a:ext cx="8806783" cy="60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22158" rtl="0">
              <a:lnSpc>
                <a:spcPts val="4491"/>
              </a:lnSpc>
            </a:pPr>
            <a:r>
              <a:rPr lang="en-US" sz="2449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Luigi Zucchelli </a:t>
            </a:r>
            <a:r>
              <a:rPr lang="en-US" sz="2449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– </a:t>
            </a:r>
            <a:r>
              <a:rPr lang="en-US" sz="2449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Direttore</a:t>
            </a:r>
            <a:r>
              <a:rPr lang="en-US" sz="2449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Area </a:t>
            </a:r>
            <a:r>
              <a:rPr lang="en-US" sz="2449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Tecnica</a:t>
            </a:r>
            <a:r>
              <a:rPr lang="en-US" sz="2449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2449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Integrata</a:t>
            </a:r>
            <a:r>
              <a:rPr lang="en-US" sz="2449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e Sviluppo</a:t>
            </a:r>
          </a:p>
        </p:txBody>
      </p:sp>
    </p:spTree>
    <p:extLst>
      <p:ext uri="{BB962C8B-B14F-4D97-AF65-F5344CB8AC3E}">
        <p14:creationId xmlns:p14="http://schemas.microsoft.com/office/powerpoint/2010/main" val="420047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43C1F543-BC15-A6B5-5D8A-13D9A89FD3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50000"/>
          </a:blip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16291" y="11"/>
            <a:ext cx="15255875" cy="10287000"/>
          </a:xfrm>
          <a:custGeom>
            <a:avLst/>
            <a:gdLst/>
            <a:ahLst/>
            <a:cxnLst/>
            <a:rect l="l" t="t" r="r" b="b"/>
            <a:pathLst>
              <a:path w="15255875" h="10287000">
                <a:moveTo>
                  <a:pt x="655688" y="9831133"/>
                </a:moveTo>
                <a:lnTo>
                  <a:pt x="653770" y="9822091"/>
                </a:lnTo>
                <a:lnTo>
                  <a:pt x="648563" y="9814662"/>
                </a:lnTo>
                <a:lnTo>
                  <a:pt x="640956" y="9809620"/>
                </a:lnTo>
                <a:lnTo>
                  <a:pt x="631812" y="9807765"/>
                </a:lnTo>
                <a:lnTo>
                  <a:pt x="116281" y="9807765"/>
                </a:lnTo>
                <a:lnTo>
                  <a:pt x="116281" y="8932215"/>
                </a:lnTo>
                <a:lnTo>
                  <a:pt x="143586" y="8919845"/>
                </a:lnTo>
                <a:lnTo>
                  <a:pt x="165303" y="8899754"/>
                </a:lnTo>
                <a:lnTo>
                  <a:pt x="179641" y="8873630"/>
                </a:lnTo>
                <a:lnTo>
                  <a:pt x="184810" y="8843162"/>
                </a:lnTo>
                <a:lnTo>
                  <a:pt x="177520" y="8807374"/>
                </a:lnTo>
                <a:lnTo>
                  <a:pt x="157670" y="8778075"/>
                </a:lnTo>
                <a:lnTo>
                  <a:pt x="128295" y="8758288"/>
                </a:lnTo>
                <a:lnTo>
                  <a:pt x="92405" y="8751011"/>
                </a:lnTo>
                <a:lnTo>
                  <a:pt x="56324" y="8758288"/>
                </a:lnTo>
                <a:lnTo>
                  <a:pt x="26962" y="8778075"/>
                </a:lnTo>
                <a:lnTo>
                  <a:pt x="7226" y="8807374"/>
                </a:lnTo>
                <a:lnTo>
                  <a:pt x="0" y="8843162"/>
                </a:lnTo>
                <a:lnTo>
                  <a:pt x="5168" y="8873630"/>
                </a:lnTo>
                <a:lnTo>
                  <a:pt x="19507" y="8899754"/>
                </a:lnTo>
                <a:lnTo>
                  <a:pt x="41224" y="8919845"/>
                </a:lnTo>
                <a:lnTo>
                  <a:pt x="68529" y="8932215"/>
                </a:lnTo>
                <a:lnTo>
                  <a:pt x="68529" y="9831133"/>
                </a:lnTo>
                <a:lnTo>
                  <a:pt x="70396" y="9840430"/>
                </a:lnTo>
                <a:lnTo>
                  <a:pt x="75488" y="9847999"/>
                </a:lnTo>
                <a:lnTo>
                  <a:pt x="83083" y="9853079"/>
                </a:lnTo>
                <a:lnTo>
                  <a:pt x="92405" y="9854946"/>
                </a:lnTo>
                <a:lnTo>
                  <a:pt x="607936" y="9854946"/>
                </a:lnTo>
                <a:lnTo>
                  <a:pt x="607936" y="10286987"/>
                </a:lnTo>
                <a:lnTo>
                  <a:pt x="655688" y="10286987"/>
                </a:lnTo>
                <a:lnTo>
                  <a:pt x="655688" y="9831133"/>
                </a:lnTo>
                <a:close/>
              </a:path>
              <a:path w="15255875" h="10287000">
                <a:moveTo>
                  <a:pt x="926719" y="8843162"/>
                </a:moveTo>
                <a:lnTo>
                  <a:pt x="919441" y="8807374"/>
                </a:lnTo>
                <a:lnTo>
                  <a:pt x="899591" y="8778075"/>
                </a:lnTo>
                <a:lnTo>
                  <a:pt x="870204" y="8758288"/>
                </a:lnTo>
                <a:lnTo>
                  <a:pt x="834313" y="8751011"/>
                </a:lnTo>
                <a:lnTo>
                  <a:pt x="798245" y="8758288"/>
                </a:lnTo>
                <a:lnTo>
                  <a:pt x="768883" y="8778075"/>
                </a:lnTo>
                <a:lnTo>
                  <a:pt x="749134" y="8807374"/>
                </a:lnTo>
                <a:lnTo>
                  <a:pt x="741908" y="8843162"/>
                </a:lnTo>
                <a:lnTo>
                  <a:pt x="747090" y="8873630"/>
                </a:lnTo>
                <a:lnTo>
                  <a:pt x="761415" y="8899754"/>
                </a:lnTo>
                <a:lnTo>
                  <a:pt x="783132" y="8919845"/>
                </a:lnTo>
                <a:lnTo>
                  <a:pt x="810437" y="8932215"/>
                </a:lnTo>
                <a:lnTo>
                  <a:pt x="810437" y="10286987"/>
                </a:lnTo>
                <a:lnTo>
                  <a:pt x="858189" y="10286987"/>
                </a:lnTo>
                <a:lnTo>
                  <a:pt x="858189" y="8932215"/>
                </a:lnTo>
                <a:lnTo>
                  <a:pt x="885507" y="8919845"/>
                </a:lnTo>
                <a:lnTo>
                  <a:pt x="907211" y="8899754"/>
                </a:lnTo>
                <a:lnTo>
                  <a:pt x="921550" y="8873630"/>
                </a:lnTo>
                <a:lnTo>
                  <a:pt x="926719" y="8843162"/>
                </a:lnTo>
                <a:close/>
              </a:path>
              <a:path w="15255875" h="10287000">
                <a:moveTo>
                  <a:pt x="1662442" y="8843162"/>
                </a:moveTo>
                <a:lnTo>
                  <a:pt x="1655152" y="8807374"/>
                </a:lnTo>
                <a:lnTo>
                  <a:pt x="1635252" y="8778075"/>
                </a:lnTo>
                <a:lnTo>
                  <a:pt x="1605749" y="8758288"/>
                </a:lnTo>
                <a:lnTo>
                  <a:pt x="1569593" y="8751011"/>
                </a:lnTo>
                <a:lnTo>
                  <a:pt x="1533525" y="8758288"/>
                </a:lnTo>
                <a:lnTo>
                  <a:pt x="1504162" y="8778075"/>
                </a:lnTo>
                <a:lnTo>
                  <a:pt x="1484414" y="8807374"/>
                </a:lnTo>
                <a:lnTo>
                  <a:pt x="1477187" y="8843162"/>
                </a:lnTo>
                <a:lnTo>
                  <a:pt x="1482369" y="8873630"/>
                </a:lnTo>
                <a:lnTo>
                  <a:pt x="1496695" y="8899754"/>
                </a:lnTo>
                <a:lnTo>
                  <a:pt x="1518412" y="8919845"/>
                </a:lnTo>
                <a:lnTo>
                  <a:pt x="1545717" y="8932215"/>
                </a:lnTo>
                <a:lnTo>
                  <a:pt x="1545717" y="9807334"/>
                </a:lnTo>
                <a:lnTo>
                  <a:pt x="1030630" y="9807334"/>
                </a:lnTo>
                <a:lnTo>
                  <a:pt x="1021295" y="9809188"/>
                </a:lnTo>
                <a:lnTo>
                  <a:pt x="1013714" y="9814268"/>
                </a:lnTo>
                <a:lnTo>
                  <a:pt x="1008621" y="9821837"/>
                </a:lnTo>
                <a:lnTo>
                  <a:pt x="1006754" y="9831133"/>
                </a:lnTo>
                <a:lnTo>
                  <a:pt x="1006754" y="10286987"/>
                </a:lnTo>
                <a:lnTo>
                  <a:pt x="1054506" y="10286987"/>
                </a:lnTo>
                <a:lnTo>
                  <a:pt x="1054506" y="9854946"/>
                </a:lnTo>
                <a:lnTo>
                  <a:pt x="1570037" y="9854946"/>
                </a:lnTo>
                <a:lnTo>
                  <a:pt x="1579372" y="9853079"/>
                </a:lnTo>
                <a:lnTo>
                  <a:pt x="1586953" y="9847999"/>
                </a:lnTo>
                <a:lnTo>
                  <a:pt x="1592046" y="9840430"/>
                </a:lnTo>
                <a:lnTo>
                  <a:pt x="1593913" y="9831133"/>
                </a:lnTo>
                <a:lnTo>
                  <a:pt x="1593913" y="8932215"/>
                </a:lnTo>
                <a:lnTo>
                  <a:pt x="1621231" y="8919845"/>
                </a:lnTo>
                <a:lnTo>
                  <a:pt x="1642935" y="8899754"/>
                </a:lnTo>
                <a:lnTo>
                  <a:pt x="1657273" y="8873630"/>
                </a:lnTo>
                <a:lnTo>
                  <a:pt x="1662442" y="8843162"/>
                </a:lnTo>
                <a:close/>
              </a:path>
              <a:path w="15255875" h="10287000">
                <a:moveTo>
                  <a:pt x="5186946" y="0"/>
                </a:moveTo>
                <a:lnTo>
                  <a:pt x="5139194" y="0"/>
                </a:lnTo>
                <a:lnTo>
                  <a:pt x="5139194" y="427469"/>
                </a:lnTo>
                <a:lnTo>
                  <a:pt x="4623663" y="427469"/>
                </a:lnTo>
                <a:lnTo>
                  <a:pt x="4614329" y="429323"/>
                </a:lnTo>
                <a:lnTo>
                  <a:pt x="4606747" y="434403"/>
                </a:lnTo>
                <a:lnTo>
                  <a:pt x="4601654" y="441972"/>
                </a:lnTo>
                <a:lnTo>
                  <a:pt x="4599787" y="451269"/>
                </a:lnTo>
                <a:lnTo>
                  <a:pt x="4599787" y="1350200"/>
                </a:lnTo>
                <a:lnTo>
                  <a:pt x="4572470" y="1362557"/>
                </a:lnTo>
                <a:lnTo>
                  <a:pt x="4550765" y="1382649"/>
                </a:lnTo>
                <a:lnTo>
                  <a:pt x="4536427" y="1408785"/>
                </a:lnTo>
                <a:lnTo>
                  <a:pt x="4531258" y="1439252"/>
                </a:lnTo>
                <a:lnTo>
                  <a:pt x="4538548" y="1475041"/>
                </a:lnTo>
                <a:lnTo>
                  <a:pt x="4558449" y="1504327"/>
                </a:lnTo>
                <a:lnTo>
                  <a:pt x="4587951" y="1524127"/>
                </a:lnTo>
                <a:lnTo>
                  <a:pt x="4624108" y="1531391"/>
                </a:lnTo>
                <a:lnTo>
                  <a:pt x="4660176" y="1524127"/>
                </a:lnTo>
                <a:lnTo>
                  <a:pt x="4689538" y="1504327"/>
                </a:lnTo>
                <a:lnTo>
                  <a:pt x="4709287" y="1475041"/>
                </a:lnTo>
                <a:lnTo>
                  <a:pt x="4716513" y="1439252"/>
                </a:lnTo>
                <a:lnTo>
                  <a:pt x="4711331" y="1408785"/>
                </a:lnTo>
                <a:lnTo>
                  <a:pt x="4697006" y="1382649"/>
                </a:lnTo>
                <a:lnTo>
                  <a:pt x="4675289" y="1362557"/>
                </a:lnTo>
                <a:lnTo>
                  <a:pt x="4647971" y="1350200"/>
                </a:lnTo>
                <a:lnTo>
                  <a:pt x="4647971" y="475081"/>
                </a:lnTo>
                <a:lnTo>
                  <a:pt x="5163070" y="475081"/>
                </a:lnTo>
                <a:lnTo>
                  <a:pt x="5172405" y="473214"/>
                </a:lnTo>
                <a:lnTo>
                  <a:pt x="5179987" y="468134"/>
                </a:lnTo>
                <a:lnTo>
                  <a:pt x="5185080" y="460565"/>
                </a:lnTo>
                <a:lnTo>
                  <a:pt x="5186946" y="451269"/>
                </a:lnTo>
                <a:lnTo>
                  <a:pt x="5186946" y="0"/>
                </a:lnTo>
                <a:close/>
              </a:path>
              <a:path w="15255875" h="10287000">
                <a:moveTo>
                  <a:pt x="5451792" y="1439252"/>
                </a:moveTo>
                <a:lnTo>
                  <a:pt x="5446611" y="1408785"/>
                </a:lnTo>
                <a:lnTo>
                  <a:pt x="5432285" y="1382649"/>
                </a:lnTo>
                <a:lnTo>
                  <a:pt x="5410568" y="1362557"/>
                </a:lnTo>
                <a:lnTo>
                  <a:pt x="5383263" y="1350200"/>
                </a:lnTo>
                <a:lnTo>
                  <a:pt x="5383263" y="0"/>
                </a:lnTo>
                <a:lnTo>
                  <a:pt x="5335511" y="0"/>
                </a:lnTo>
                <a:lnTo>
                  <a:pt x="5335511" y="1350200"/>
                </a:lnTo>
                <a:lnTo>
                  <a:pt x="5308193" y="1362557"/>
                </a:lnTo>
                <a:lnTo>
                  <a:pt x="5286489" y="1382649"/>
                </a:lnTo>
                <a:lnTo>
                  <a:pt x="5272151" y="1408785"/>
                </a:lnTo>
                <a:lnTo>
                  <a:pt x="5266969" y="1439252"/>
                </a:lnTo>
                <a:lnTo>
                  <a:pt x="5274259" y="1475041"/>
                </a:lnTo>
                <a:lnTo>
                  <a:pt x="5294109" y="1504327"/>
                </a:lnTo>
                <a:lnTo>
                  <a:pt x="5323497" y="1524127"/>
                </a:lnTo>
                <a:lnTo>
                  <a:pt x="5359387" y="1531391"/>
                </a:lnTo>
                <a:lnTo>
                  <a:pt x="5395455" y="1524127"/>
                </a:lnTo>
                <a:lnTo>
                  <a:pt x="5424817" y="1504327"/>
                </a:lnTo>
                <a:lnTo>
                  <a:pt x="5444566" y="1475041"/>
                </a:lnTo>
                <a:lnTo>
                  <a:pt x="5451792" y="1439252"/>
                </a:lnTo>
                <a:close/>
              </a:path>
              <a:path w="15255875" h="10287000">
                <a:moveTo>
                  <a:pt x="6193701" y="1439252"/>
                </a:moveTo>
                <a:lnTo>
                  <a:pt x="6188532" y="1408785"/>
                </a:lnTo>
                <a:lnTo>
                  <a:pt x="6174194" y="1382649"/>
                </a:lnTo>
                <a:lnTo>
                  <a:pt x="6152477" y="1362557"/>
                </a:lnTo>
                <a:lnTo>
                  <a:pt x="6125172" y="1350200"/>
                </a:lnTo>
                <a:lnTo>
                  <a:pt x="6125172" y="451269"/>
                </a:lnTo>
                <a:lnTo>
                  <a:pt x="6123305" y="441972"/>
                </a:lnTo>
                <a:lnTo>
                  <a:pt x="6118212" y="434403"/>
                </a:lnTo>
                <a:lnTo>
                  <a:pt x="6110617" y="429323"/>
                </a:lnTo>
                <a:lnTo>
                  <a:pt x="6101296" y="427469"/>
                </a:lnTo>
                <a:lnTo>
                  <a:pt x="5585765" y="427469"/>
                </a:lnTo>
                <a:lnTo>
                  <a:pt x="5585765" y="0"/>
                </a:lnTo>
                <a:lnTo>
                  <a:pt x="5538013" y="0"/>
                </a:lnTo>
                <a:lnTo>
                  <a:pt x="5538013" y="451269"/>
                </a:lnTo>
                <a:lnTo>
                  <a:pt x="5539930" y="460311"/>
                </a:lnTo>
                <a:lnTo>
                  <a:pt x="5545137" y="467753"/>
                </a:lnTo>
                <a:lnTo>
                  <a:pt x="5552745" y="472782"/>
                </a:lnTo>
                <a:lnTo>
                  <a:pt x="5561889" y="474637"/>
                </a:lnTo>
                <a:lnTo>
                  <a:pt x="6077420" y="474637"/>
                </a:lnTo>
                <a:lnTo>
                  <a:pt x="6077420" y="1350200"/>
                </a:lnTo>
                <a:lnTo>
                  <a:pt x="6050115" y="1362557"/>
                </a:lnTo>
                <a:lnTo>
                  <a:pt x="6028398" y="1382649"/>
                </a:lnTo>
                <a:lnTo>
                  <a:pt x="6014059" y="1408785"/>
                </a:lnTo>
                <a:lnTo>
                  <a:pt x="6008890" y="1439252"/>
                </a:lnTo>
                <a:lnTo>
                  <a:pt x="6016180" y="1475041"/>
                </a:lnTo>
                <a:lnTo>
                  <a:pt x="6036030" y="1504327"/>
                </a:lnTo>
                <a:lnTo>
                  <a:pt x="6065405" y="1524127"/>
                </a:lnTo>
                <a:lnTo>
                  <a:pt x="6101296" y="1531391"/>
                </a:lnTo>
                <a:lnTo>
                  <a:pt x="6137376" y="1524127"/>
                </a:lnTo>
                <a:lnTo>
                  <a:pt x="6166739" y="1504327"/>
                </a:lnTo>
                <a:lnTo>
                  <a:pt x="6186475" y="1475041"/>
                </a:lnTo>
                <a:lnTo>
                  <a:pt x="6193701" y="1439252"/>
                </a:lnTo>
                <a:close/>
              </a:path>
              <a:path w="15255875" h="10287000">
                <a:moveTo>
                  <a:pt x="9717367" y="9831133"/>
                </a:moveTo>
                <a:lnTo>
                  <a:pt x="9715449" y="9822091"/>
                </a:lnTo>
                <a:lnTo>
                  <a:pt x="9710242" y="9814662"/>
                </a:lnTo>
                <a:lnTo>
                  <a:pt x="9702635" y="9809620"/>
                </a:lnTo>
                <a:lnTo>
                  <a:pt x="9693491" y="9807765"/>
                </a:lnTo>
                <a:lnTo>
                  <a:pt x="9177960" y="9807765"/>
                </a:lnTo>
                <a:lnTo>
                  <a:pt x="9177960" y="8932215"/>
                </a:lnTo>
                <a:lnTo>
                  <a:pt x="9205265" y="8919845"/>
                </a:lnTo>
                <a:lnTo>
                  <a:pt x="9226982" y="8899754"/>
                </a:lnTo>
                <a:lnTo>
                  <a:pt x="9241320" y="8873630"/>
                </a:lnTo>
                <a:lnTo>
                  <a:pt x="9246489" y="8843162"/>
                </a:lnTo>
                <a:lnTo>
                  <a:pt x="9239199" y="8807374"/>
                </a:lnTo>
                <a:lnTo>
                  <a:pt x="9219349" y="8778075"/>
                </a:lnTo>
                <a:lnTo>
                  <a:pt x="9189974" y="8758288"/>
                </a:lnTo>
                <a:lnTo>
                  <a:pt x="9154084" y="8751011"/>
                </a:lnTo>
                <a:lnTo>
                  <a:pt x="9118003" y="8758288"/>
                </a:lnTo>
                <a:lnTo>
                  <a:pt x="9088641" y="8778075"/>
                </a:lnTo>
                <a:lnTo>
                  <a:pt x="9068905" y="8807374"/>
                </a:lnTo>
                <a:lnTo>
                  <a:pt x="9061679" y="8843162"/>
                </a:lnTo>
                <a:lnTo>
                  <a:pt x="9066847" y="8873630"/>
                </a:lnTo>
                <a:lnTo>
                  <a:pt x="9081186" y="8899754"/>
                </a:lnTo>
                <a:lnTo>
                  <a:pt x="9102903" y="8919845"/>
                </a:lnTo>
                <a:lnTo>
                  <a:pt x="9130208" y="8932215"/>
                </a:lnTo>
                <a:lnTo>
                  <a:pt x="9130208" y="9831133"/>
                </a:lnTo>
                <a:lnTo>
                  <a:pt x="9132075" y="9840430"/>
                </a:lnTo>
                <a:lnTo>
                  <a:pt x="9137167" y="9847999"/>
                </a:lnTo>
                <a:lnTo>
                  <a:pt x="9144762" y="9853079"/>
                </a:lnTo>
                <a:lnTo>
                  <a:pt x="9154084" y="9854946"/>
                </a:lnTo>
                <a:lnTo>
                  <a:pt x="9669615" y="9854946"/>
                </a:lnTo>
                <a:lnTo>
                  <a:pt x="9669615" y="10286987"/>
                </a:lnTo>
                <a:lnTo>
                  <a:pt x="9717367" y="10286987"/>
                </a:lnTo>
                <a:lnTo>
                  <a:pt x="9717367" y="9831133"/>
                </a:lnTo>
                <a:close/>
              </a:path>
              <a:path w="15255875" h="10287000">
                <a:moveTo>
                  <a:pt x="9988410" y="8843162"/>
                </a:moveTo>
                <a:lnTo>
                  <a:pt x="9981120" y="8807374"/>
                </a:lnTo>
                <a:lnTo>
                  <a:pt x="9961270" y="8778075"/>
                </a:lnTo>
                <a:lnTo>
                  <a:pt x="9931883" y="8758288"/>
                </a:lnTo>
                <a:lnTo>
                  <a:pt x="9895992" y="8751011"/>
                </a:lnTo>
                <a:lnTo>
                  <a:pt x="9859924" y="8758288"/>
                </a:lnTo>
                <a:lnTo>
                  <a:pt x="9830562" y="8778075"/>
                </a:lnTo>
                <a:lnTo>
                  <a:pt x="9810813" y="8807374"/>
                </a:lnTo>
                <a:lnTo>
                  <a:pt x="9803587" y="8843162"/>
                </a:lnTo>
                <a:lnTo>
                  <a:pt x="9808769" y="8873630"/>
                </a:lnTo>
                <a:lnTo>
                  <a:pt x="9823094" y="8899754"/>
                </a:lnTo>
                <a:lnTo>
                  <a:pt x="9844811" y="8919845"/>
                </a:lnTo>
                <a:lnTo>
                  <a:pt x="9872116" y="8932215"/>
                </a:lnTo>
                <a:lnTo>
                  <a:pt x="9872116" y="10286987"/>
                </a:lnTo>
                <a:lnTo>
                  <a:pt x="9919868" y="10286987"/>
                </a:lnTo>
                <a:lnTo>
                  <a:pt x="9919868" y="8932215"/>
                </a:lnTo>
                <a:lnTo>
                  <a:pt x="9947186" y="8919845"/>
                </a:lnTo>
                <a:lnTo>
                  <a:pt x="9968890" y="8899754"/>
                </a:lnTo>
                <a:lnTo>
                  <a:pt x="9983229" y="8873630"/>
                </a:lnTo>
                <a:lnTo>
                  <a:pt x="9988410" y="8843162"/>
                </a:lnTo>
                <a:close/>
              </a:path>
              <a:path w="15255875" h="10287000">
                <a:moveTo>
                  <a:pt x="10724121" y="8843162"/>
                </a:moveTo>
                <a:lnTo>
                  <a:pt x="10716832" y="8807374"/>
                </a:lnTo>
                <a:lnTo>
                  <a:pt x="10696931" y="8778075"/>
                </a:lnTo>
                <a:lnTo>
                  <a:pt x="10667429" y="8758288"/>
                </a:lnTo>
                <a:lnTo>
                  <a:pt x="10631272" y="8751011"/>
                </a:lnTo>
                <a:lnTo>
                  <a:pt x="10595204" y="8758288"/>
                </a:lnTo>
                <a:lnTo>
                  <a:pt x="10565841" y="8778075"/>
                </a:lnTo>
                <a:lnTo>
                  <a:pt x="10546093" y="8807374"/>
                </a:lnTo>
                <a:lnTo>
                  <a:pt x="10538866" y="8843162"/>
                </a:lnTo>
                <a:lnTo>
                  <a:pt x="10544048" y="8873630"/>
                </a:lnTo>
                <a:lnTo>
                  <a:pt x="10558374" y="8899754"/>
                </a:lnTo>
                <a:lnTo>
                  <a:pt x="10580091" y="8919845"/>
                </a:lnTo>
                <a:lnTo>
                  <a:pt x="10607396" y="8932215"/>
                </a:lnTo>
                <a:lnTo>
                  <a:pt x="10607396" y="9807334"/>
                </a:lnTo>
                <a:lnTo>
                  <a:pt x="10092309" y="9807334"/>
                </a:lnTo>
                <a:lnTo>
                  <a:pt x="10082974" y="9809188"/>
                </a:lnTo>
                <a:lnTo>
                  <a:pt x="10075393" y="9814268"/>
                </a:lnTo>
                <a:lnTo>
                  <a:pt x="10070300" y="9821837"/>
                </a:lnTo>
                <a:lnTo>
                  <a:pt x="10068433" y="9831133"/>
                </a:lnTo>
                <a:lnTo>
                  <a:pt x="10068433" y="10286987"/>
                </a:lnTo>
                <a:lnTo>
                  <a:pt x="10116185" y="10286987"/>
                </a:lnTo>
                <a:lnTo>
                  <a:pt x="10116185" y="9854946"/>
                </a:lnTo>
                <a:lnTo>
                  <a:pt x="10631716" y="9854946"/>
                </a:lnTo>
                <a:lnTo>
                  <a:pt x="10641051" y="9853079"/>
                </a:lnTo>
                <a:lnTo>
                  <a:pt x="10648633" y="9847999"/>
                </a:lnTo>
                <a:lnTo>
                  <a:pt x="10653725" y="9840430"/>
                </a:lnTo>
                <a:lnTo>
                  <a:pt x="10655592" y="9831133"/>
                </a:lnTo>
                <a:lnTo>
                  <a:pt x="10655592" y="8932215"/>
                </a:lnTo>
                <a:lnTo>
                  <a:pt x="10682910" y="8919845"/>
                </a:lnTo>
                <a:lnTo>
                  <a:pt x="10704614" y="8899754"/>
                </a:lnTo>
                <a:lnTo>
                  <a:pt x="10718952" y="8873630"/>
                </a:lnTo>
                <a:lnTo>
                  <a:pt x="10724121" y="8843162"/>
                </a:lnTo>
                <a:close/>
              </a:path>
              <a:path w="15255875" h="10287000">
                <a:moveTo>
                  <a:pt x="14248625" y="0"/>
                </a:moveTo>
                <a:lnTo>
                  <a:pt x="14200873" y="0"/>
                </a:lnTo>
                <a:lnTo>
                  <a:pt x="14200873" y="427469"/>
                </a:lnTo>
                <a:lnTo>
                  <a:pt x="13685342" y="427469"/>
                </a:lnTo>
                <a:lnTo>
                  <a:pt x="13676008" y="429323"/>
                </a:lnTo>
                <a:lnTo>
                  <a:pt x="13668426" y="434403"/>
                </a:lnTo>
                <a:lnTo>
                  <a:pt x="13663333" y="441972"/>
                </a:lnTo>
                <a:lnTo>
                  <a:pt x="13661466" y="451269"/>
                </a:lnTo>
                <a:lnTo>
                  <a:pt x="13661466" y="1350200"/>
                </a:lnTo>
                <a:lnTo>
                  <a:pt x="13634149" y="1362557"/>
                </a:lnTo>
                <a:lnTo>
                  <a:pt x="13612444" y="1382649"/>
                </a:lnTo>
                <a:lnTo>
                  <a:pt x="13598106" y="1408785"/>
                </a:lnTo>
                <a:lnTo>
                  <a:pt x="13592937" y="1439252"/>
                </a:lnTo>
                <a:lnTo>
                  <a:pt x="13600227" y="1475041"/>
                </a:lnTo>
                <a:lnTo>
                  <a:pt x="13620128" y="1504327"/>
                </a:lnTo>
                <a:lnTo>
                  <a:pt x="13649630" y="1524127"/>
                </a:lnTo>
                <a:lnTo>
                  <a:pt x="13685787" y="1531391"/>
                </a:lnTo>
                <a:lnTo>
                  <a:pt x="13721855" y="1524127"/>
                </a:lnTo>
                <a:lnTo>
                  <a:pt x="13751217" y="1504327"/>
                </a:lnTo>
                <a:lnTo>
                  <a:pt x="13770966" y="1475041"/>
                </a:lnTo>
                <a:lnTo>
                  <a:pt x="13778192" y="1439252"/>
                </a:lnTo>
                <a:lnTo>
                  <a:pt x="13773010" y="1408785"/>
                </a:lnTo>
                <a:lnTo>
                  <a:pt x="13758685" y="1382649"/>
                </a:lnTo>
                <a:lnTo>
                  <a:pt x="13736968" y="1362557"/>
                </a:lnTo>
                <a:lnTo>
                  <a:pt x="13709663" y="1350200"/>
                </a:lnTo>
                <a:lnTo>
                  <a:pt x="13709663" y="475081"/>
                </a:lnTo>
                <a:lnTo>
                  <a:pt x="14224749" y="475081"/>
                </a:lnTo>
                <a:lnTo>
                  <a:pt x="14234084" y="473214"/>
                </a:lnTo>
                <a:lnTo>
                  <a:pt x="14241666" y="468134"/>
                </a:lnTo>
                <a:lnTo>
                  <a:pt x="14246759" y="460565"/>
                </a:lnTo>
                <a:lnTo>
                  <a:pt x="14248625" y="451269"/>
                </a:lnTo>
                <a:lnTo>
                  <a:pt x="14248625" y="0"/>
                </a:lnTo>
                <a:close/>
              </a:path>
              <a:path w="15255875" h="10287000">
                <a:moveTo>
                  <a:pt x="14513471" y="1439252"/>
                </a:moveTo>
                <a:lnTo>
                  <a:pt x="14508290" y="1408785"/>
                </a:lnTo>
                <a:lnTo>
                  <a:pt x="14493964" y="1382649"/>
                </a:lnTo>
                <a:lnTo>
                  <a:pt x="14472247" y="1362557"/>
                </a:lnTo>
                <a:lnTo>
                  <a:pt x="14444942" y="1350200"/>
                </a:lnTo>
                <a:lnTo>
                  <a:pt x="14444942" y="0"/>
                </a:lnTo>
                <a:lnTo>
                  <a:pt x="14397190" y="0"/>
                </a:lnTo>
                <a:lnTo>
                  <a:pt x="14397190" y="1350200"/>
                </a:lnTo>
                <a:lnTo>
                  <a:pt x="14369872" y="1362557"/>
                </a:lnTo>
                <a:lnTo>
                  <a:pt x="14348168" y="1382649"/>
                </a:lnTo>
                <a:lnTo>
                  <a:pt x="14333830" y="1408785"/>
                </a:lnTo>
                <a:lnTo>
                  <a:pt x="14328661" y="1439252"/>
                </a:lnTo>
                <a:lnTo>
                  <a:pt x="14335938" y="1475041"/>
                </a:lnTo>
                <a:lnTo>
                  <a:pt x="14355788" y="1504327"/>
                </a:lnTo>
                <a:lnTo>
                  <a:pt x="14385176" y="1524127"/>
                </a:lnTo>
                <a:lnTo>
                  <a:pt x="14421066" y="1531391"/>
                </a:lnTo>
                <a:lnTo>
                  <a:pt x="14457134" y="1524127"/>
                </a:lnTo>
                <a:lnTo>
                  <a:pt x="14486496" y="1504327"/>
                </a:lnTo>
                <a:lnTo>
                  <a:pt x="14506245" y="1475041"/>
                </a:lnTo>
                <a:lnTo>
                  <a:pt x="14513471" y="1439252"/>
                </a:lnTo>
                <a:close/>
              </a:path>
              <a:path w="15255875" h="10287000">
                <a:moveTo>
                  <a:pt x="15255380" y="1439252"/>
                </a:moveTo>
                <a:lnTo>
                  <a:pt x="15250211" y="1408785"/>
                </a:lnTo>
                <a:lnTo>
                  <a:pt x="15235873" y="1382649"/>
                </a:lnTo>
                <a:lnTo>
                  <a:pt x="15214156" y="1362557"/>
                </a:lnTo>
                <a:lnTo>
                  <a:pt x="15186851" y="1350200"/>
                </a:lnTo>
                <a:lnTo>
                  <a:pt x="15186851" y="451269"/>
                </a:lnTo>
                <a:lnTo>
                  <a:pt x="15184984" y="441972"/>
                </a:lnTo>
                <a:lnTo>
                  <a:pt x="15179891" y="434403"/>
                </a:lnTo>
                <a:lnTo>
                  <a:pt x="15172297" y="429323"/>
                </a:lnTo>
                <a:lnTo>
                  <a:pt x="15162975" y="427469"/>
                </a:lnTo>
                <a:lnTo>
                  <a:pt x="14647444" y="427469"/>
                </a:lnTo>
                <a:lnTo>
                  <a:pt x="14647444" y="0"/>
                </a:lnTo>
                <a:lnTo>
                  <a:pt x="14599692" y="0"/>
                </a:lnTo>
                <a:lnTo>
                  <a:pt x="14599692" y="451269"/>
                </a:lnTo>
                <a:lnTo>
                  <a:pt x="14601609" y="460311"/>
                </a:lnTo>
                <a:lnTo>
                  <a:pt x="14606816" y="467753"/>
                </a:lnTo>
                <a:lnTo>
                  <a:pt x="14614424" y="472782"/>
                </a:lnTo>
                <a:lnTo>
                  <a:pt x="14623568" y="474637"/>
                </a:lnTo>
                <a:lnTo>
                  <a:pt x="15139099" y="474637"/>
                </a:lnTo>
                <a:lnTo>
                  <a:pt x="15139099" y="1350200"/>
                </a:lnTo>
                <a:lnTo>
                  <a:pt x="15111794" y="1362557"/>
                </a:lnTo>
                <a:lnTo>
                  <a:pt x="15090077" y="1382649"/>
                </a:lnTo>
                <a:lnTo>
                  <a:pt x="15075738" y="1408785"/>
                </a:lnTo>
                <a:lnTo>
                  <a:pt x="15070570" y="1439252"/>
                </a:lnTo>
                <a:lnTo>
                  <a:pt x="15077859" y="1475041"/>
                </a:lnTo>
                <a:lnTo>
                  <a:pt x="15097709" y="1504327"/>
                </a:lnTo>
                <a:lnTo>
                  <a:pt x="15127085" y="1524127"/>
                </a:lnTo>
                <a:lnTo>
                  <a:pt x="15162975" y="1531391"/>
                </a:lnTo>
                <a:lnTo>
                  <a:pt x="15199055" y="1524127"/>
                </a:lnTo>
                <a:lnTo>
                  <a:pt x="15228418" y="1504327"/>
                </a:lnTo>
                <a:lnTo>
                  <a:pt x="15248154" y="1475041"/>
                </a:lnTo>
                <a:lnTo>
                  <a:pt x="15255380" y="1439252"/>
                </a:lnTo>
                <a:close/>
              </a:path>
            </a:pathLst>
          </a:custGeom>
          <a:solidFill>
            <a:srgbClr val="943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57" y="9887470"/>
            <a:ext cx="704849" cy="228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CD11E7-C61B-4E08-F3FE-D4480B3DE000}"/>
              </a:ext>
            </a:extLst>
          </p:cNvPr>
          <p:cNvSpPr/>
          <p:nvPr/>
        </p:nvSpPr>
        <p:spPr>
          <a:xfrm>
            <a:off x="264696" y="3783932"/>
            <a:ext cx="4162926" cy="4571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01E5B-FFF0-7A1C-A269-83292B74A1A8}"/>
              </a:ext>
            </a:extLst>
          </p:cNvPr>
          <p:cNvSpPr txBox="1"/>
          <p:nvPr/>
        </p:nvSpPr>
        <p:spPr>
          <a:xfrm>
            <a:off x="-624331" y="4801711"/>
            <a:ext cx="5943600" cy="26654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41705" marR="930910" indent="46990" algn="ctr">
              <a:lnSpc>
                <a:spcPct val="116100"/>
              </a:lnSpc>
            </a:pPr>
            <a:r>
              <a:rPr lang="en-US" sz="2400">
                <a:latin typeface="Arial"/>
                <a:cs typeface="Arial"/>
              </a:rPr>
              <a:t>Un </a:t>
            </a:r>
            <a:r>
              <a:rPr lang="en-US" sz="2400" err="1">
                <a:latin typeface="Arial"/>
                <a:cs typeface="Arial"/>
              </a:rPr>
              <a:t>sistema</a:t>
            </a:r>
            <a:r>
              <a:rPr lang="en-US" sz="2400">
                <a:latin typeface="Arial"/>
                <a:cs typeface="Arial"/>
              </a:rPr>
              <a:t> di </a:t>
            </a:r>
            <a:r>
              <a:rPr lang="en-US" sz="2400" b="1" err="1">
                <a:solidFill>
                  <a:srgbClr val="943737"/>
                </a:solidFill>
                <a:latin typeface="Arial"/>
                <a:cs typeface="Arial"/>
              </a:rPr>
              <a:t>formazione</a:t>
            </a:r>
            <a:r>
              <a:rPr lang="en-US" sz="2400">
                <a:latin typeface="Arial"/>
                <a:cs typeface="Arial"/>
              </a:rPr>
              <a:t>, </a:t>
            </a:r>
            <a:r>
              <a:rPr lang="en-US" sz="2400" b="1" err="1">
                <a:solidFill>
                  <a:srgbClr val="943737"/>
                </a:solidFill>
                <a:latin typeface="Arial"/>
                <a:cs typeface="Arial"/>
              </a:rPr>
              <a:t>orientamento</a:t>
            </a:r>
            <a:r>
              <a:rPr lang="en-US" sz="2400" b="1">
                <a:solidFill>
                  <a:srgbClr val="943737"/>
                </a:solidFill>
                <a:latin typeface="Arial"/>
                <a:cs typeface="Arial"/>
              </a:rPr>
              <a:t> 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pPr marL="941705" marR="930910" indent="46990" algn="ctr">
              <a:lnSpc>
                <a:spcPct val="116100"/>
              </a:lnSpc>
            </a:pPr>
            <a:r>
              <a:rPr lang="en-US" sz="2400" b="1" err="1">
                <a:solidFill>
                  <a:srgbClr val="943737"/>
                </a:solidFill>
                <a:latin typeface="Arial"/>
                <a:cs typeface="Arial"/>
              </a:rPr>
              <a:t>consulenza</a:t>
            </a:r>
            <a:r>
              <a:rPr lang="en-US" sz="2400" b="1">
                <a:solidFill>
                  <a:srgbClr val="943737"/>
                </a:solidFill>
                <a:latin typeface="Arial"/>
                <a:cs typeface="Arial"/>
              </a:rPr>
              <a:t> </a:t>
            </a:r>
            <a:r>
              <a:rPr lang="en-US" sz="2400">
                <a:latin typeface="Arial"/>
                <a:cs typeface="Arial"/>
              </a:rPr>
              <a:t>alle </a:t>
            </a:r>
            <a:r>
              <a:rPr lang="en-US" sz="2400" err="1">
                <a:latin typeface="Arial"/>
                <a:cs typeface="Arial"/>
              </a:rPr>
              <a:t>imprese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pPr marL="941705" marR="930910" indent="46990" algn="ctr">
              <a:lnSpc>
                <a:spcPct val="116100"/>
              </a:lnSpc>
            </a:pPr>
            <a:r>
              <a:rPr lang="en-US" sz="2400" err="1">
                <a:latin typeface="Arial"/>
                <a:cs typeface="Arial"/>
              </a:rPr>
              <a:t>strettamente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integrato</a:t>
            </a:r>
            <a:r>
              <a:rPr lang="en-US" sz="2400">
                <a:latin typeface="Arial"/>
                <a:cs typeface="Arial"/>
              </a:rPr>
              <a:t> con </a:t>
            </a:r>
          </a:p>
          <a:p>
            <a:pPr marL="941705" marR="930910" indent="46990" algn="ctr">
              <a:lnSpc>
                <a:spcPct val="116100"/>
              </a:lnSpc>
            </a:pPr>
            <a:r>
              <a:rPr lang="en-US" sz="2400" err="1">
                <a:latin typeface="Arial"/>
                <a:cs typeface="Arial"/>
              </a:rPr>
              <a:t>i</a:t>
            </a:r>
            <a:r>
              <a:rPr lang="en-US" sz="2400">
                <a:latin typeface="Arial"/>
                <a:cs typeface="Arial"/>
              </a:rPr>
              <a:t> Digital Innovation Hub</a:t>
            </a:r>
            <a:endParaRPr lang="en-US" sz="2400"/>
          </a:p>
          <a:p>
            <a:pPr algn="l"/>
            <a:endParaRPr lang="en-US" sz="2800">
              <a:latin typeface="Arial"/>
              <a:cs typeface="Arial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23B5722-5692-E3E2-6E40-8BD73472B86F}"/>
              </a:ext>
            </a:extLst>
          </p:cNvPr>
          <p:cNvSpPr/>
          <p:nvPr/>
        </p:nvSpPr>
        <p:spPr>
          <a:xfrm>
            <a:off x="4803107" y="1929009"/>
            <a:ext cx="4162926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7539A76-4CEA-B95D-B5E8-F7F4116E490F}"/>
              </a:ext>
            </a:extLst>
          </p:cNvPr>
          <p:cNvSpPr txBox="1"/>
          <p:nvPr/>
        </p:nvSpPr>
        <p:spPr>
          <a:xfrm>
            <a:off x="3914080" y="2946788"/>
            <a:ext cx="5943600" cy="26654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3055" marR="309880" algn="ctr">
              <a:lnSpc>
                <a:spcPct val="116100"/>
              </a:lnSpc>
            </a:pPr>
            <a:r>
              <a:rPr lang="it-IT" sz="2400">
                <a:latin typeface="Arial"/>
                <a:cs typeface="Arial"/>
              </a:rPr>
              <a:t>Aree</a:t>
            </a:r>
            <a:r>
              <a:rPr lang="it-IT" sz="2400" spc="130"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dedicate </a:t>
            </a:r>
            <a:r>
              <a:rPr lang="it-IT" sz="2400">
                <a:latin typeface="Arial"/>
                <a:cs typeface="Arial"/>
              </a:rPr>
              <a:t>all’interno</a:t>
            </a:r>
            <a:endParaRPr lang="it-IT" sz="2400" spc="229">
              <a:latin typeface="Arial"/>
              <a:cs typeface="Arial"/>
            </a:endParaRPr>
          </a:p>
          <a:p>
            <a:pPr marL="313055" marR="309880" algn="ctr">
              <a:lnSpc>
                <a:spcPct val="116100"/>
              </a:lnSpc>
            </a:pPr>
            <a:r>
              <a:rPr lang="it-IT" sz="2400">
                <a:latin typeface="Arial"/>
                <a:cs typeface="Arial"/>
              </a:rPr>
              <a:t>della</a:t>
            </a:r>
            <a:r>
              <a:rPr lang="it-IT" sz="2400" spc="229"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nostra </a:t>
            </a:r>
            <a:r>
              <a:rPr lang="it-IT" sz="2400">
                <a:latin typeface="Arial"/>
                <a:cs typeface="Arial"/>
              </a:rPr>
              <a:t>struttura</a:t>
            </a:r>
            <a:r>
              <a:rPr lang="it-IT" sz="2400" spc="165">
                <a:latin typeface="Arial"/>
                <a:cs typeface="Arial"/>
              </a:rPr>
              <a:t> </a:t>
            </a:r>
            <a:r>
              <a:rPr lang="it-IT" sz="2400">
                <a:latin typeface="Arial"/>
                <a:cs typeface="Arial"/>
              </a:rPr>
              <a:t>in</a:t>
            </a:r>
            <a:r>
              <a:rPr lang="it-IT" sz="2400" spc="170">
                <a:latin typeface="Arial"/>
                <a:cs typeface="Arial"/>
              </a:rPr>
              <a:t> </a:t>
            </a:r>
            <a:r>
              <a:rPr lang="it-IT" sz="2400" spc="-25">
                <a:latin typeface="Arial"/>
                <a:cs typeface="Arial"/>
              </a:rPr>
              <a:t>cui</a:t>
            </a:r>
          </a:p>
          <a:p>
            <a:pPr marL="313055" marR="309880" algn="ctr">
              <a:lnSpc>
                <a:spcPct val="116100"/>
              </a:lnSpc>
            </a:pPr>
            <a:r>
              <a:rPr lang="it-IT" sz="2400">
                <a:latin typeface="Arial"/>
                <a:cs typeface="Arial"/>
              </a:rPr>
              <a:t>realizzare</a:t>
            </a:r>
            <a:r>
              <a:rPr lang="it-IT" sz="2400" spc="275">
                <a:latin typeface="Arial"/>
                <a:cs typeface="Arial"/>
              </a:rPr>
              <a:t> </a:t>
            </a:r>
            <a:r>
              <a:rPr lang="it-IT" sz="2400" b="1" spc="-10">
                <a:solidFill>
                  <a:srgbClr val="943737"/>
                </a:solidFill>
                <a:latin typeface="Arial"/>
                <a:cs typeface="Arial"/>
              </a:rPr>
              <a:t>convegni</a:t>
            </a:r>
            <a:r>
              <a:rPr lang="it-IT" sz="2400" spc="-10">
                <a:latin typeface="Arial"/>
                <a:cs typeface="Arial"/>
              </a:rPr>
              <a:t>,</a:t>
            </a:r>
          </a:p>
          <a:p>
            <a:pPr marL="313055" marR="309880" algn="ctr">
              <a:lnSpc>
                <a:spcPct val="116100"/>
              </a:lnSpc>
            </a:pP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riunioni</a:t>
            </a:r>
            <a:r>
              <a:rPr lang="it-IT" sz="2400">
                <a:latin typeface="Arial"/>
                <a:cs typeface="Arial"/>
              </a:rPr>
              <a:t>,</a:t>
            </a:r>
            <a:r>
              <a:rPr lang="it-IT" sz="2400" spc="250">
                <a:latin typeface="Arial"/>
                <a:cs typeface="Arial"/>
              </a:rPr>
              <a:t> </a:t>
            </a:r>
            <a:r>
              <a:rPr lang="it-IT" sz="2400" b="1" spc="-10">
                <a:solidFill>
                  <a:srgbClr val="943737"/>
                </a:solidFill>
                <a:latin typeface="Arial"/>
                <a:cs typeface="Arial"/>
              </a:rPr>
              <a:t>attività </a:t>
            </a: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formative</a:t>
            </a:r>
            <a:endParaRPr lang="it-IT" sz="2400" b="1" spc="155">
              <a:solidFill>
                <a:srgbClr val="943737"/>
              </a:solidFill>
              <a:latin typeface="Arial"/>
              <a:cs typeface="Arial"/>
            </a:endParaRPr>
          </a:p>
          <a:p>
            <a:pPr marL="313055" marR="309880" algn="ctr">
              <a:lnSpc>
                <a:spcPct val="116100"/>
              </a:lnSpc>
            </a:pPr>
            <a:r>
              <a:rPr lang="it-IT" sz="2400">
                <a:latin typeface="Arial"/>
                <a:cs typeface="Arial"/>
              </a:rPr>
              <a:t>e</a:t>
            </a:r>
            <a:r>
              <a:rPr lang="it-IT" sz="2400" spc="155">
                <a:latin typeface="Arial"/>
                <a:cs typeface="Arial"/>
              </a:rPr>
              <a:t> </a:t>
            </a:r>
            <a:r>
              <a:rPr lang="it-IT" sz="2400" spc="-25">
                <a:latin typeface="Arial"/>
                <a:cs typeface="Arial"/>
              </a:rPr>
              <a:t>di </a:t>
            </a:r>
            <a:r>
              <a:rPr lang="it-IT" sz="2400" b="1" spc="-10">
                <a:solidFill>
                  <a:srgbClr val="943737"/>
                </a:solidFill>
                <a:latin typeface="Arial"/>
                <a:cs typeface="Arial"/>
              </a:rPr>
              <a:t>coworking</a:t>
            </a:r>
            <a:endParaRPr lang="it-IT" sz="2400">
              <a:latin typeface="Arial"/>
              <a:cs typeface="Arial"/>
            </a:endParaRPr>
          </a:p>
          <a:p>
            <a:pPr algn="l"/>
            <a:endParaRPr lang="en-US" sz="2800">
              <a:latin typeface="Arial"/>
              <a:cs typeface="Arial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90F9E19-F597-96D4-3C74-AC5475B12661}"/>
              </a:ext>
            </a:extLst>
          </p:cNvPr>
          <p:cNvSpPr/>
          <p:nvPr/>
        </p:nvSpPr>
        <p:spPr>
          <a:xfrm>
            <a:off x="9304107" y="3783932"/>
            <a:ext cx="4162926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75D9CD5-4A5E-F289-C488-2B093491F4AE}"/>
              </a:ext>
            </a:extLst>
          </p:cNvPr>
          <p:cNvSpPr txBox="1"/>
          <p:nvPr/>
        </p:nvSpPr>
        <p:spPr>
          <a:xfrm>
            <a:off x="9226431" y="5164951"/>
            <a:ext cx="429508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4310" marR="184150" algn="ctr"/>
            <a:r>
              <a:rPr lang="it-IT" sz="2400">
                <a:latin typeface="Arial"/>
                <a:cs typeface="Arial"/>
              </a:rPr>
              <a:t>Un</a:t>
            </a:r>
            <a:r>
              <a:rPr lang="it-IT" sz="2400" spc="114">
                <a:latin typeface="Arial"/>
                <a:cs typeface="Arial"/>
              </a:rPr>
              <a:t> </a:t>
            </a:r>
            <a:r>
              <a:rPr lang="it-IT" sz="2400">
                <a:latin typeface="Arial"/>
                <a:cs typeface="Arial"/>
              </a:rPr>
              <a:t>ampio</a:t>
            </a:r>
            <a:r>
              <a:rPr lang="it-IT" sz="2400" spc="120"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ecosistema</a:t>
            </a:r>
            <a:r>
              <a:rPr lang="it-IT" sz="2400" spc="700">
                <a:latin typeface="Arial"/>
                <a:cs typeface="Arial"/>
              </a:rPr>
              <a:t> </a:t>
            </a:r>
            <a:r>
              <a:rPr lang="it-IT" sz="2400">
                <a:latin typeface="Arial"/>
                <a:cs typeface="Arial"/>
              </a:rPr>
              <a:t>di</a:t>
            </a:r>
            <a:endParaRPr lang="it-IT" sz="2400" spc="145">
              <a:latin typeface="Arial"/>
              <a:cs typeface="Arial"/>
            </a:endParaRPr>
          </a:p>
          <a:p>
            <a:pPr marL="194310" marR="184150" algn="ctr"/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progetti</a:t>
            </a:r>
            <a:r>
              <a:rPr lang="it-IT" sz="2400" b="1" spc="160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2400" b="1" spc="-25">
                <a:solidFill>
                  <a:srgbClr val="943737"/>
                </a:solidFill>
                <a:latin typeface="Arial"/>
                <a:cs typeface="Arial"/>
              </a:rPr>
              <a:t>di </a:t>
            </a: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innovazione</a:t>
            </a:r>
            <a:r>
              <a:rPr lang="it-IT" sz="2400">
                <a:latin typeface="Arial"/>
                <a:cs typeface="Arial"/>
              </a:rPr>
              <a:t>,</a:t>
            </a:r>
            <a:r>
              <a:rPr lang="it-IT" sz="2400" spc="330">
                <a:latin typeface="Arial"/>
                <a:cs typeface="Arial"/>
              </a:rPr>
              <a:t> </a:t>
            </a:r>
          </a:p>
          <a:p>
            <a:pPr marL="194310" marR="184150" algn="ctr"/>
            <a:r>
              <a:rPr lang="it-IT" sz="2400" b="1" spc="-10">
                <a:solidFill>
                  <a:srgbClr val="943737"/>
                </a:solidFill>
                <a:latin typeface="Arial"/>
                <a:cs typeface="Arial"/>
              </a:rPr>
              <a:t>sviluppo </a:t>
            </a: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sperimentale</a:t>
            </a:r>
            <a:r>
              <a:rPr lang="it-IT" sz="2400" b="1" spc="330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2400" spc="-50">
                <a:latin typeface="Arial"/>
                <a:cs typeface="Arial"/>
              </a:rPr>
              <a:t>e</a:t>
            </a:r>
            <a:r>
              <a:rPr lang="it-IT" sz="2400" spc="700">
                <a:latin typeface="Arial"/>
                <a:cs typeface="Arial"/>
              </a:rPr>
              <a:t> </a:t>
            </a:r>
          </a:p>
          <a:p>
            <a:pPr marL="194310" marR="184150" algn="ctr"/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ricerca</a:t>
            </a:r>
            <a:r>
              <a:rPr lang="it-IT" sz="2400" b="1" spc="200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industriale </a:t>
            </a:r>
          </a:p>
          <a:p>
            <a:pPr marL="194310" marR="184150" algn="ctr"/>
            <a:r>
              <a:rPr lang="it-IT" sz="2400">
                <a:latin typeface="Arial"/>
                <a:cs typeface="Arial"/>
              </a:rPr>
              <a:t>pubblico-</a:t>
            </a:r>
            <a:r>
              <a:rPr lang="it-IT" sz="2400" spc="-10">
                <a:latin typeface="Arial"/>
                <a:cs typeface="Arial"/>
              </a:rPr>
              <a:t>privata</a:t>
            </a:r>
            <a:endParaRPr lang="it-IT" sz="2400">
              <a:latin typeface="Arial"/>
              <a:cs typeface="Arial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6FAE95D1-B4F5-1C54-1D86-537F45E63CFC}"/>
              </a:ext>
            </a:extLst>
          </p:cNvPr>
          <p:cNvSpPr/>
          <p:nvPr/>
        </p:nvSpPr>
        <p:spPr>
          <a:xfrm>
            <a:off x="13844186" y="1929009"/>
            <a:ext cx="4162926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930D78F-84E6-CCA3-BAC7-082A2727AE8F}"/>
              </a:ext>
            </a:extLst>
          </p:cNvPr>
          <p:cNvSpPr txBox="1"/>
          <p:nvPr/>
        </p:nvSpPr>
        <p:spPr>
          <a:xfrm>
            <a:off x="13781909" y="3120680"/>
            <a:ext cx="4295080" cy="2197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3535" marR="326390" indent="-635" algn="ctr">
              <a:lnSpc>
                <a:spcPct val="116100"/>
              </a:lnSpc>
            </a:pPr>
            <a:r>
              <a:rPr lang="it-IT" sz="2400">
                <a:latin typeface="Arial"/>
                <a:cs typeface="Arial"/>
              </a:rPr>
              <a:t>Una</a:t>
            </a:r>
            <a:r>
              <a:rPr lang="it-IT" sz="2400" spc="140">
                <a:latin typeface="Arial"/>
                <a:cs typeface="Arial"/>
              </a:rPr>
              <a:t> </a:t>
            </a: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Linea</a:t>
            </a:r>
            <a:r>
              <a:rPr lang="it-IT" sz="2400" b="1" spc="145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2400" b="1">
                <a:solidFill>
                  <a:srgbClr val="943737"/>
                </a:solidFill>
                <a:latin typeface="Arial"/>
                <a:cs typeface="Arial"/>
              </a:rPr>
              <a:t>Pilota</a:t>
            </a:r>
            <a:r>
              <a:rPr lang="it-IT" sz="2400" b="1" spc="150">
                <a:solidFill>
                  <a:srgbClr val="943737"/>
                </a:solidFill>
                <a:latin typeface="Arial"/>
                <a:cs typeface="Arial"/>
              </a:rPr>
              <a:t> </a:t>
            </a:r>
            <a:r>
              <a:rPr lang="it-IT" sz="2400" spc="-25">
                <a:latin typeface="Arial"/>
                <a:cs typeface="Arial"/>
              </a:rPr>
              <a:t>su </a:t>
            </a:r>
            <a:r>
              <a:rPr lang="it-IT" sz="2400">
                <a:latin typeface="Arial"/>
                <a:cs typeface="Arial"/>
              </a:rPr>
              <a:t>cui</a:t>
            </a:r>
            <a:r>
              <a:rPr lang="it-IT" sz="2400" spc="204">
                <a:latin typeface="Arial"/>
                <a:cs typeface="Arial"/>
              </a:rPr>
              <a:t> </a:t>
            </a:r>
            <a:r>
              <a:rPr lang="it-IT" sz="2400">
                <a:latin typeface="Arial"/>
                <a:cs typeface="Arial"/>
              </a:rPr>
              <a:t>implementare</a:t>
            </a:r>
            <a:r>
              <a:rPr lang="it-IT" sz="2400" spc="220">
                <a:latin typeface="Arial"/>
                <a:cs typeface="Arial"/>
              </a:rPr>
              <a:t> </a:t>
            </a:r>
            <a:r>
              <a:rPr lang="it-IT" sz="2400" spc="-25">
                <a:latin typeface="Arial"/>
                <a:cs typeface="Arial"/>
              </a:rPr>
              <a:t>ed </a:t>
            </a:r>
            <a:r>
              <a:rPr lang="it-IT" sz="2400">
                <a:latin typeface="Arial"/>
                <a:cs typeface="Arial"/>
              </a:rPr>
              <a:t>ottimizzare</a:t>
            </a:r>
            <a:r>
              <a:rPr lang="it-IT" sz="2400" spc="295"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l’adozione </a:t>
            </a:r>
            <a:r>
              <a:rPr lang="it-IT" sz="2400">
                <a:latin typeface="Arial"/>
                <a:cs typeface="Arial"/>
              </a:rPr>
              <a:t>delle</a:t>
            </a:r>
            <a:r>
              <a:rPr lang="it-IT" sz="2400" spc="155">
                <a:latin typeface="Arial"/>
                <a:cs typeface="Arial"/>
              </a:rPr>
              <a:t> </a:t>
            </a:r>
            <a:r>
              <a:rPr lang="it-IT" sz="2400" spc="-10">
                <a:latin typeface="Arial"/>
                <a:cs typeface="Arial"/>
              </a:rPr>
              <a:t>tecnologie </a:t>
            </a:r>
            <a:r>
              <a:rPr lang="it-IT" sz="2400">
                <a:latin typeface="Arial"/>
                <a:cs typeface="Arial"/>
              </a:rPr>
              <a:t>abilitanti</a:t>
            </a:r>
            <a:r>
              <a:rPr lang="it-IT" sz="2400" spc="254">
                <a:latin typeface="Arial"/>
                <a:cs typeface="Arial"/>
              </a:rPr>
              <a:t> </a:t>
            </a:r>
            <a:r>
              <a:rPr lang="it-IT" sz="2400">
                <a:latin typeface="Arial"/>
                <a:cs typeface="Arial"/>
              </a:rPr>
              <a:t>Industria</a:t>
            </a:r>
            <a:r>
              <a:rPr lang="it-IT" sz="2400" spc="270">
                <a:latin typeface="Arial"/>
                <a:cs typeface="Arial"/>
              </a:rPr>
              <a:t> </a:t>
            </a:r>
            <a:r>
              <a:rPr lang="it-IT" sz="2400" spc="-25">
                <a:latin typeface="Arial"/>
                <a:cs typeface="Arial"/>
              </a:rPr>
              <a:t>4.0</a:t>
            </a:r>
            <a:endParaRPr lang="it-IT" sz="2400">
              <a:latin typeface="Arial"/>
              <a:cs typeface="Arial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B97CEDE-F9A3-FCE2-6E78-21605D503933}"/>
              </a:ext>
            </a:extLst>
          </p:cNvPr>
          <p:cNvSpPr txBox="1"/>
          <p:nvPr/>
        </p:nvSpPr>
        <p:spPr>
          <a:xfrm>
            <a:off x="457354" y="344843"/>
            <a:ext cx="4837430" cy="1595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5100" b="1" spc="330">
                <a:solidFill>
                  <a:srgbClr val="943737"/>
                </a:solidFill>
                <a:latin typeface="Consolas"/>
                <a:cs typeface="Consolas"/>
              </a:rPr>
              <a:t>I PUNTI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5100" b="1" spc="330">
                <a:solidFill>
                  <a:srgbClr val="943737"/>
                </a:solidFill>
                <a:latin typeface="Consolas"/>
                <a:cs typeface="Consolas"/>
              </a:rPr>
              <a:t>DI FORZA</a:t>
            </a:r>
            <a:endParaRPr sz="5100">
              <a:latin typeface="Consolas"/>
              <a:cs typeface="Consolas"/>
            </a:endParaRP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2973" y="0"/>
            <a:ext cx="13385165" cy="10287000"/>
          </a:xfrm>
          <a:custGeom>
            <a:avLst/>
            <a:gdLst/>
            <a:ahLst/>
            <a:cxnLst/>
            <a:rect l="l" t="t" r="r" b="b"/>
            <a:pathLst>
              <a:path w="13385165" h="10287000">
                <a:moveTo>
                  <a:pt x="0" y="10286999"/>
                </a:moveTo>
                <a:lnTo>
                  <a:pt x="13385024" y="10286999"/>
                </a:lnTo>
                <a:lnTo>
                  <a:pt x="1338502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943737"/>
          </a:solidFill>
        </p:spPr>
        <p:txBody>
          <a:bodyPr wrap="square" lIns="0" tIns="0" rIns="0" bIns="0" rtlCol="0"/>
          <a:lstStyle/>
          <a:p>
            <a:endParaRPr lang="it-IT" sz="28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903470" cy="10287000"/>
          </a:xfrm>
          <a:custGeom>
            <a:avLst/>
            <a:gdLst/>
            <a:ahLst/>
            <a:cxnLst/>
            <a:rect l="l" t="t" r="r" b="b"/>
            <a:pathLst>
              <a:path w="4903470" h="10287000">
                <a:moveTo>
                  <a:pt x="0" y="10286998"/>
                </a:moveTo>
                <a:lnTo>
                  <a:pt x="0" y="0"/>
                </a:lnTo>
                <a:lnTo>
                  <a:pt x="4902974" y="0"/>
                </a:lnTo>
                <a:lnTo>
                  <a:pt x="4902974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977948"/>
            <a:ext cx="4543538" cy="33090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4310" y="0"/>
            <a:ext cx="1790699" cy="112681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15857" y="231804"/>
            <a:ext cx="17620142" cy="9881636"/>
            <a:chOff x="215857" y="231804"/>
            <a:chExt cx="17620142" cy="9881636"/>
          </a:xfrm>
        </p:grpSpPr>
        <p:sp>
          <p:nvSpPr>
            <p:cNvPr id="10" name="object 10"/>
            <p:cNvSpPr/>
            <p:nvPr/>
          </p:nvSpPr>
          <p:spPr>
            <a:xfrm>
              <a:off x="5359519" y="250854"/>
              <a:ext cx="12466955" cy="9505950"/>
            </a:xfrm>
            <a:custGeom>
              <a:avLst/>
              <a:gdLst/>
              <a:ahLst/>
              <a:cxnLst/>
              <a:rect l="l" t="t" r="r" b="b"/>
              <a:pathLst>
                <a:path w="12466955" h="9505950">
                  <a:moveTo>
                    <a:pt x="0" y="0"/>
                  </a:moveTo>
                  <a:lnTo>
                    <a:pt x="0" y="9505949"/>
                  </a:lnTo>
                </a:path>
                <a:path w="12466955" h="9505950">
                  <a:moveTo>
                    <a:pt x="12466890" y="0"/>
                  </a:moveTo>
                  <a:lnTo>
                    <a:pt x="12466890" y="9505949"/>
                  </a:lnTo>
                </a:path>
              </a:pathLst>
            </a:custGeom>
            <a:ln w="19049">
              <a:solidFill>
                <a:srgbClr val="BEB6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49994" y="231804"/>
              <a:ext cx="12486005" cy="19050"/>
            </a:xfrm>
            <a:custGeom>
              <a:avLst/>
              <a:gdLst/>
              <a:ahLst/>
              <a:cxnLst/>
              <a:rect l="l" t="t" r="r" b="b"/>
              <a:pathLst>
                <a:path w="12486005" h="19050">
                  <a:moveTo>
                    <a:pt x="0" y="0"/>
                  </a:moveTo>
                  <a:lnTo>
                    <a:pt x="12485940" y="0"/>
                  </a:lnTo>
                  <a:lnTo>
                    <a:pt x="12485940" y="19049"/>
                  </a:lnTo>
                  <a:lnTo>
                    <a:pt x="0" y="19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49994" y="1193829"/>
              <a:ext cx="12486005" cy="7620000"/>
            </a:xfrm>
            <a:custGeom>
              <a:avLst/>
              <a:gdLst/>
              <a:ahLst/>
              <a:cxnLst/>
              <a:rect l="l" t="t" r="r" b="b"/>
              <a:pathLst>
                <a:path w="12486005" h="7620000">
                  <a:moveTo>
                    <a:pt x="0" y="0"/>
                  </a:moveTo>
                  <a:lnTo>
                    <a:pt x="12485940" y="0"/>
                  </a:lnTo>
                </a:path>
                <a:path w="12486005" h="7620000">
                  <a:moveTo>
                    <a:pt x="0" y="952499"/>
                  </a:moveTo>
                  <a:lnTo>
                    <a:pt x="12485940" y="952499"/>
                  </a:lnTo>
                </a:path>
                <a:path w="12486005" h="7620000">
                  <a:moveTo>
                    <a:pt x="0" y="1904999"/>
                  </a:moveTo>
                  <a:lnTo>
                    <a:pt x="12485940" y="1904999"/>
                  </a:lnTo>
                </a:path>
                <a:path w="12486005" h="7620000">
                  <a:moveTo>
                    <a:pt x="0" y="2857499"/>
                  </a:moveTo>
                  <a:lnTo>
                    <a:pt x="12485940" y="2857499"/>
                  </a:lnTo>
                </a:path>
                <a:path w="12486005" h="7620000">
                  <a:moveTo>
                    <a:pt x="0" y="3809999"/>
                  </a:moveTo>
                  <a:lnTo>
                    <a:pt x="12485940" y="3809999"/>
                  </a:lnTo>
                </a:path>
                <a:path w="12486005" h="7620000">
                  <a:moveTo>
                    <a:pt x="0" y="4762499"/>
                  </a:moveTo>
                  <a:lnTo>
                    <a:pt x="12485940" y="4762499"/>
                  </a:lnTo>
                </a:path>
                <a:path w="12486005" h="7620000">
                  <a:moveTo>
                    <a:pt x="0" y="5714999"/>
                  </a:moveTo>
                  <a:lnTo>
                    <a:pt x="12485940" y="5714999"/>
                  </a:lnTo>
                </a:path>
                <a:path w="12486005" h="7620000">
                  <a:moveTo>
                    <a:pt x="0" y="6667499"/>
                  </a:moveTo>
                  <a:lnTo>
                    <a:pt x="12485940" y="6667499"/>
                  </a:lnTo>
                </a:path>
                <a:path w="12486005" h="7620000">
                  <a:moveTo>
                    <a:pt x="0" y="7619999"/>
                  </a:moveTo>
                  <a:lnTo>
                    <a:pt x="12485940" y="7619999"/>
                  </a:lnTo>
                </a:path>
              </a:pathLst>
            </a:custGeom>
            <a:ln w="19049">
              <a:solidFill>
                <a:srgbClr val="BEB6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9994" y="9756803"/>
              <a:ext cx="12486005" cy="19050"/>
            </a:xfrm>
            <a:custGeom>
              <a:avLst/>
              <a:gdLst/>
              <a:ahLst/>
              <a:cxnLst/>
              <a:rect l="l" t="t" r="r" b="b"/>
              <a:pathLst>
                <a:path w="12486005" h="19050">
                  <a:moveTo>
                    <a:pt x="0" y="0"/>
                  </a:moveTo>
                  <a:lnTo>
                    <a:pt x="12485940" y="0"/>
                  </a:lnTo>
                  <a:lnTo>
                    <a:pt x="12485940" y="19049"/>
                  </a:lnTo>
                  <a:lnTo>
                    <a:pt x="0" y="19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857" y="9884841"/>
              <a:ext cx="704849" cy="2285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5486" y="913124"/>
            <a:ext cx="3477260" cy="15303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4600" spc="160">
                <a:solidFill>
                  <a:srgbClr val="0E0C0C"/>
                </a:solidFill>
              </a:rPr>
              <a:t>ATTIVITÀ</a:t>
            </a:r>
            <a:endParaRPr sz="4600"/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4600" spc="165">
                <a:solidFill>
                  <a:srgbClr val="0E0C0C"/>
                </a:solidFill>
              </a:rPr>
              <a:t>REALIZZATE</a:t>
            </a:r>
            <a:endParaRPr sz="46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CDBDAF-9D13-FF6F-53D9-ACCE1B4524FF}"/>
              </a:ext>
            </a:extLst>
          </p:cNvPr>
          <p:cNvSpPr txBox="1"/>
          <p:nvPr/>
        </p:nvSpPr>
        <p:spPr>
          <a:xfrm>
            <a:off x="7235236" y="530196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85"/>
              </a:lnSpc>
            </a:pP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Emissione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assegnazione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 4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bandi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progetti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spc="-10">
                <a:solidFill>
                  <a:srgbClr val="FFFFFF"/>
                </a:solidFill>
                <a:latin typeface="Arial"/>
                <a:cs typeface="Arial"/>
              </a:rPr>
              <a:t>innovativi</a:t>
            </a:r>
            <a:endParaRPr lang="it-IT" sz="2800">
              <a:latin typeface="Arial"/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7239B5-B1C5-A074-736A-53AB36104F70}"/>
              </a:ext>
            </a:extLst>
          </p:cNvPr>
          <p:cNvSpPr txBox="1"/>
          <p:nvPr/>
        </p:nvSpPr>
        <p:spPr>
          <a:xfrm>
            <a:off x="7781842" y="146354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Completamento</a:t>
            </a:r>
            <a:r>
              <a:rPr lang="it-IT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Linea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Pilota</a:t>
            </a:r>
            <a:r>
              <a:rPr lang="it-IT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it-IT" sz="2800" spc="-30">
                <a:solidFill>
                  <a:srgbClr val="FFFFFF"/>
                </a:solidFill>
                <a:latin typeface="Arial"/>
                <a:cs typeface="Arial"/>
              </a:rPr>
              <a:t> private network 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5G </a:t>
            </a:r>
            <a:endParaRPr lang="it-IT" sz="28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DDD3B6-9284-D644-1933-5F6EFBB976AE}"/>
              </a:ext>
            </a:extLst>
          </p:cNvPr>
          <p:cNvSpPr txBox="1"/>
          <p:nvPr/>
        </p:nvSpPr>
        <p:spPr>
          <a:xfrm>
            <a:off x="8595350" y="240195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Messa a punto Catalogo</a:t>
            </a:r>
            <a:r>
              <a:rPr lang="it-IT" sz="2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dei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spc="-10">
                <a:solidFill>
                  <a:srgbClr val="FFFFFF"/>
                </a:solidFill>
                <a:latin typeface="Arial"/>
                <a:cs typeface="Arial"/>
              </a:rPr>
              <a:t>Servizi</a:t>
            </a:r>
            <a:endParaRPr lang="it-IT" sz="280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E1CF5E-381D-A2D2-1D4D-54AE8E782C16}"/>
              </a:ext>
            </a:extLst>
          </p:cNvPr>
          <p:cNvSpPr txBox="1"/>
          <p:nvPr/>
        </p:nvSpPr>
        <p:spPr>
          <a:xfrm>
            <a:off x="7532832" y="3345426"/>
            <a:ext cx="964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Organizzazione</a:t>
            </a:r>
            <a:r>
              <a:rPr lang="it-IT" sz="2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webinar, eventi</a:t>
            </a:r>
            <a:r>
              <a:rPr lang="it-IT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it-IT" sz="2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workshop</a:t>
            </a:r>
            <a:r>
              <a:rPr lang="it-IT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spc="-10">
                <a:solidFill>
                  <a:srgbClr val="FFFFFF"/>
                </a:solidFill>
                <a:latin typeface="Arial"/>
                <a:cs typeface="Arial"/>
              </a:rPr>
              <a:t>tematici </a:t>
            </a:r>
            <a:endParaRPr lang="it-IT" sz="280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FCEC491-68C4-4F76-5FDC-D721163FDD05}"/>
              </a:ext>
            </a:extLst>
          </p:cNvPr>
          <p:cNvSpPr txBox="1"/>
          <p:nvPr/>
        </p:nvSpPr>
        <p:spPr>
          <a:xfrm>
            <a:off x="4554048" y="3908611"/>
            <a:ext cx="14386680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3705" marR="521334" indent="1409700" algn="l">
              <a:lnSpc>
                <a:spcPct val="231500"/>
              </a:lnSpc>
            </a:pP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Master </a:t>
            </a:r>
            <a:r>
              <a:rPr lang="it-IT" sz="2800" dirty="0" err="1">
                <a:solidFill>
                  <a:srgbClr val="FFFFFF"/>
                </a:solidFill>
                <a:latin typeface="Arial"/>
                <a:cs typeface="Arial"/>
              </a:rPr>
              <a:t>Tekné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 5.0 + oltre</a:t>
            </a:r>
            <a:r>
              <a:rPr lang="it-IT" sz="2800" spc="-35" dirty="0">
                <a:solidFill>
                  <a:srgbClr val="FFFFFF"/>
                </a:solidFill>
                <a:latin typeface="Arial"/>
                <a:cs typeface="Arial"/>
              </a:rPr>
              <a:t> 16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it-IT"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corsi</a:t>
            </a:r>
            <a:r>
              <a:rPr lang="it-IT"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lang="it-IT"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formazione</a:t>
            </a:r>
            <a:r>
              <a:rPr lang="it-IT"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Arial"/>
                <a:cs typeface="Arial"/>
              </a:rPr>
              <a:t>Academy</a:t>
            </a:r>
            <a:r>
              <a:rPr lang="it-IT"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spc="-10" dirty="0">
                <a:solidFill>
                  <a:srgbClr val="FFFFFF"/>
                </a:solidFill>
                <a:latin typeface="Arial"/>
                <a:cs typeface="Arial"/>
              </a:rPr>
              <a:t>aziendali</a:t>
            </a:r>
            <a:endParaRPr lang="it-IT" sz="2800" dirty="0">
              <a:latin typeface="Arial"/>
              <a:cs typeface="Arial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9BBB50-3EF4-8E9A-9433-AC1467963CCB}"/>
              </a:ext>
            </a:extLst>
          </p:cNvPr>
          <p:cNvSpPr txBox="1"/>
          <p:nvPr/>
        </p:nvSpPr>
        <p:spPr>
          <a:xfrm>
            <a:off x="4847175" y="4843794"/>
            <a:ext cx="13385165" cy="1923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24430" marR="864235" indent="-1552575" algn="ctr">
              <a:lnSpc>
                <a:spcPct val="231500"/>
              </a:lnSpc>
            </a:pP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Lancio di Osservatorio</a:t>
            </a:r>
            <a:r>
              <a:rPr lang="it-IT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Industria</a:t>
            </a:r>
            <a:r>
              <a:rPr lang="it-IT" sz="2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800" spc="-25">
                <a:solidFill>
                  <a:srgbClr val="FFFFFF"/>
                </a:solidFill>
                <a:latin typeface="Arial"/>
                <a:cs typeface="Arial"/>
              </a:rPr>
              <a:t>4.0 e di </a:t>
            </a:r>
            <a:r>
              <a:rPr lang="en-US" sz="2800" spc="-10">
                <a:solidFill>
                  <a:srgbClr val="FFFFFF"/>
                </a:solidFill>
                <a:latin typeface="Arial"/>
                <a:cs typeface="Arial"/>
              </a:rPr>
              <a:t>BI-</a:t>
            </a:r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REX</a:t>
            </a:r>
            <a:r>
              <a:rPr lang="en-US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US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lang="en-US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1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endParaRPr lang="en-US" sz="2800">
              <a:latin typeface="Arial"/>
              <a:cs typeface="Arial"/>
            </a:endParaRPr>
          </a:p>
          <a:p>
            <a:pPr marL="2424430" marR="864235" indent="-1552575">
              <a:lnSpc>
                <a:spcPct val="231500"/>
              </a:lnSpc>
            </a:pPr>
            <a:endParaRPr lang="it-IT" sz="2800">
              <a:latin typeface="Arial"/>
              <a:cs typeface="Arial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F6BCFA2-E921-06AD-21D0-C81F8888EC39}"/>
              </a:ext>
            </a:extLst>
          </p:cNvPr>
          <p:cNvSpPr txBox="1"/>
          <p:nvPr/>
        </p:nvSpPr>
        <p:spPr>
          <a:xfrm>
            <a:off x="5359519" y="7149128"/>
            <a:ext cx="1253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Apertura seconda sede a Palermo</a:t>
            </a:r>
            <a:endParaRPr lang="it-IT" sz="280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6361403-A731-4B23-C3C7-5D378BCF1663}"/>
              </a:ext>
            </a:extLst>
          </p:cNvPr>
          <p:cNvSpPr txBox="1"/>
          <p:nvPr/>
        </p:nvSpPr>
        <p:spPr>
          <a:xfrm>
            <a:off x="6873208" y="5805531"/>
            <a:ext cx="9642020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231500"/>
              </a:lnSpc>
              <a:tabLst>
                <a:tab pos="2971800" algn="l"/>
              </a:tabLst>
            </a:pPr>
            <a:r>
              <a:rPr lang="it-IT" sz="2800" spc="-20">
                <a:solidFill>
                  <a:schemeClr val="bg1"/>
                </a:solidFill>
                <a:latin typeface="Arial"/>
                <a:cs typeface="Arial"/>
              </a:rPr>
              <a:t>Attuatore PNRR MIMIT &amp; polo EDIH </a:t>
            </a:r>
            <a:r>
              <a:rPr lang="it-IT" sz="2800" spc="-10">
                <a:solidFill>
                  <a:schemeClr val="bg1"/>
                </a:solidFill>
                <a:latin typeface="Arial"/>
                <a:cs typeface="Arial"/>
              </a:rPr>
              <a:t>«BI-</a:t>
            </a:r>
            <a:r>
              <a:rPr lang="it-IT" sz="2800">
                <a:solidFill>
                  <a:schemeClr val="bg1"/>
                </a:solidFill>
                <a:latin typeface="Arial"/>
                <a:cs typeface="Arial"/>
              </a:rPr>
              <a:t>REX</a:t>
            </a:r>
            <a:r>
              <a:rPr lang="it-IT" sz="2800" spc="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800" spc="-25">
                <a:solidFill>
                  <a:schemeClr val="bg1"/>
                </a:solidFill>
                <a:latin typeface="Arial"/>
                <a:cs typeface="Arial"/>
              </a:rPr>
              <a:t>++»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095B95F-CAF7-2B89-4D68-AD4B23988258}"/>
              </a:ext>
            </a:extLst>
          </p:cNvPr>
          <p:cNvSpPr txBox="1"/>
          <p:nvPr/>
        </p:nvSpPr>
        <p:spPr>
          <a:xfrm>
            <a:off x="5446641" y="8120869"/>
            <a:ext cx="12292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tabLst>
                <a:tab pos="2971800" algn="l"/>
              </a:tabLst>
            </a:pP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Partner di 2 Progetti Europei, 3 Progetti PNRR + Partner CTE COBO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CAD9C04-9853-4351-0C8C-10CB13D88858}"/>
              </a:ext>
            </a:extLst>
          </p:cNvPr>
          <p:cNvSpPr txBox="1"/>
          <p:nvPr/>
        </p:nvSpPr>
        <p:spPr>
          <a:xfrm>
            <a:off x="5349994" y="9008928"/>
            <a:ext cx="12408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tabLst>
                <a:tab pos="2971800" algn="l"/>
              </a:tabLst>
            </a:pP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Partner di </a:t>
            </a:r>
            <a:r>
              <a:rPr lang="it-IT" sz="2800" err="1">
                <a:solidFill>
                  <a:srgbClr val="FFFFFF"/>
                </a:solidFill>
                <a:latin typeface="Arial"/>
                <a:cs typeface="Arial"/>
              </a:rPr>
              <a:t>I-Tech</a:t>
            </a:r>
            <a:r>
              <a:rPr lang="it-IT" sz="2800">
                <a:solidFill>
                  <a:srgbClr val="FFFFFF"/>
                </a:solidFill>
                <a:latin typeface="Arial"/>
                <a:cs typeface="Arial"/>
              </a:rPr>
              <a:t> Innovation Program (acceleratore start-up) con Golinelli/Crif</a:t>
            </a:r>
          </a:p>
        </p:txBody>
      </p:sp>
    </p:spTree>
    <p:extLst>
      <p:ext uri="{BB962C8B-B14F-4D97-AF65-F5344CB8AC3E}">
        <p14:creationId xmlns:p14="http://schemas.microsoft.com/office/powerpoint/2010/main" val="4177972648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4"/>
  <p:tag name="BTFPLAYOUTENAB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4"/>
  <p:tag name="BTFPLAYOUTENAB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7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7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7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Personalizzato 1">
      <a:dk1>
        <a:sysClr val="windowText" lastClr="000000"/>
      </a:dk1>
      <a:lt1>
        <a:sysClr val="window" lastClr="FFFFFF"/>
      </a:lt1>
      <a:dk2>
        <a:srgbClr val="8DB3E2"/>
      </a:dk2>
      <a:lt2>
        <a:srgbClr val="EEECE1"/>
      </a:lt2>
      <a:accent1>
        <a:srgbClr val="003A79"/>
      </a:accent1>
      <a:accent2>
        <a:srgbClr val="EC6400"/>
      </a:accent2>
      <a:accent3>
        <a:srgbClr val="40915B"/>
      </a:accent3>
      <a:accent4>
        <a:srgbClr val="ECBD00"/>
      </a:accent4>
      <a:accent5>
        <a:srgbClr val="0A0000"/>
      </a:accent5>
      <a:accent6>
        <a:srgbClr val="828282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TemplateISP_16_9.potm" id="{A5209D3D-73B2-40C6-85E8-52E21457196F}" vid="{BFC10473-6EC1-493A-A373-8EA52A9F9323}"/>
    </a:ext>
  </a:extLst>
</a:theme>
</file>

<file path=ppt/theme/theme4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8DB3E2"/>
      </a:dk2>
      <a:lt2>
        <a:srgbClr val="EEECE1"/>
      </a:lt2>
      <a:accent1>
        <a:srgbClr val="003A79"/>
      </a:accent1>
      <a:accent2>
        <a:srgbClr val="EC6400"/>
      </a:accent2>
      <a:accent3>
        <a:srgbClr val="40915B"/>
      </a:accent3>
      <a:accent4>
        <a:srgbClr val="ECBD00"/>
      </a:accent4>
      <a:accent5>
        <a:srgbClr val="0A0000"/>
      </a:accent5>
      <a:accent6>
        <a:srgbClr val="828282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TemplateISP_16_9.potm" id="{775ED454-6789-4D9B-BC5F-CA5749C9104E}" vid="{CECF1D66-C3AD-4E16-A12F-53B17FE69467}"/>
    </a:ext>
  </a:extLst>
</a:theme>
</file>

<file path=ppt/theme/theme5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Personalizzato 1">
    <a:dk1>
      <a:sysClr val="windowText" lastClr="000000"/>
    </a:dk1>
    <a:lt1>
      <a:sysClr val="window" lastClr="FFFFFF"/>
    </a:lt1>
    <a:dk2>
      <a:srgbClr val="8DB3E2"/>
    </a:dk2>
    <a:lt2>
      <a:srgbClr val="EEECE1"/>
    </a:lt2>
    <a:accent1>
      <a:srgbClr val="003A79"/>
    </a:accent1>
    <a:accent2>
      <a:srgbClr val="EC6400"/>
    </a:accent2>
    <a:accent3>
      <a:srgbClr val="40915B"/>
    </a:accent3>
    <a:accent4>
      <a:srgbClr val="ECBD00"/>
    </a:accent4>
    <a:accent5>
      <a:srgbClr val="0A0000"/>
    </a:accent5>
    <a:accent6>
      <a:srgbClr val="DBE5F1"/>
    </a:accent6>
    <a:hlink>
      <a:srgbClr val="0000FF"/>
    </a:hlink>
    <a:folHlink>
      <a:srgbClr val="800080"/>
    </a:folHlink>
  </a:clrScheme>
  <a:fontScheme name="ResearchChart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E0CFE981177740B33A3BB9F98DE5E7" ma:contentTypeVersion="18" ma:contentTypeDescription="Creare un nuovo documento." ma:contentTypeScope="" ma:versionID="1a05ce34f968df522939fdbf8884d4fc">
  <xsd:schema xmlns:xsd="http://www.w3.org/2001/XMLSchema" xmlns:xs="http://www.w3.org/2001/XMLSchema" xmlns:p="http://schemas.microsoft.com/office/2006/metadata/properties" xmlns:ns2="7b25aa99-a9f1-4705-9576-bf12d0bbabe0" xmlns:ns3="c53dcd2a-1c0e-4553-9294-b34ebf406580" targetNamespace="http://schemas.microsoft.com/office/2006/metadata/properties" ma:root="true" ma:fieldsID="35ec95ee223d5c7db0e00083e5ffcf29" ns2:_="" ns3:_="">
    <xsd:import namespace="7b25aa99-a9f1-4705-9576-bf12d0bbabe0"/>
    <xsd:import namespace="c53dcd2a-1c0e-4553-9294-b34ebf406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25aa99-a9f1-4705-9576-bf12d0bba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839d5d29-eda3-4249-9fca-95fb4ac10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dcd2a-1c0e-4553-9294-b34ebf406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b41852c-e4b0-4573-ac3f-ea7f5f08c97c}" ma:internalName="TaxCatchAll" ma:showField="CatchAllData" ma:web="c53dcd2a-1c0e-4553-9294-b34ebf406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25aa99-a9f1-4705-9576-bf12d0bbabe0">
      <Terms xmlns="http://schemas.microsoft.com/office/infopath/2007/PartnerControls"/>
    </lcf76f155ced4ddcb4097134ff3c332f>
    <TaxCatchAll xmlns="c53dcd2a-1c0e-4553-9294-b34ebf406580" xsi:nil="true"/>
    <MediaLengthInSeconds xmlns="7b25aa99-a9f1-4705-9576-bf12d0bbabe0" xsi:nil="true"/>
    <SharedWithUsers xmlns="c53dcd2a-1c0e-4553-9294-b34ebf406580">
      <UserInfo>
        <DisplayName>Erika Lena</DisplayName>
        <AccountId>717</AccountId>
        <AccountType/>
      </UserInfo>
      <UserInfo>
        <DisplayName>Simona Scala</DisplayName>
        <AccountId>1022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F4C190A-35FA-47D3-9AE6-13B8DBD475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783A72-17C1-46C5-8EAD-7DBC610CF8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25aa99-a9f1-4705-9576-bf12d0bbabe0"/>
    <ds:schemaRef ds:uri="c53dcd2a-1c0e-4553-9294-b34ebf406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4E750C-0683-4274-BB2B-9C6A448D9E72}">
  <ds:schemaRefs>
    <ds:schemaRef ds:uri="http://purl.org/dc/terms/"/>
    <ds:schemaRef ds:uri="c53dcd2a-1c0e-4553-9294-b34ebf40658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7b25aa99-a9f1-4705-9576-bf12d0bbabe0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6997</Words>
  <Application>Microsoft Office PowerPoint</Application>
  <PresentationFormat>Personalizzato</PresentationFormat>
  <Paragraphs>742</Paragraphs>
  <Slides>79</Slides>
  <Notes>29</Notes>
  <HiddenSlides>9</HiddenSlides>
  <MMClips>0</MMClips>
  <ScaleCrop>false</ScaleCrop>
  <HeadingPairs>
    <vt:vector size="10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5</vt:i4>
      </vt:variant>
      <vt:variant>
        <vt:lpstr>Collegamenti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103" baseType="lpstr">
      <vt:lpstr>Aptos</vt:lpstr>
      <vt:lpstr>Arial</vt:lpstr>
      <vt:lpstr>Arial Black</vt:lpstr>
      <vt:lpstr>Avenir Next LT Pro</vt:lpstr>
      <vt:lpstr>Avenir Next LT Pro Demi</vt:lpstr>
      <vt:lpstr>AvenirNext LT Pro Bold</vt:lpstr>
      <vt:lpstr>AvenirNext LT Pro Regular</vt:lpstr>
      <vt:lpstr>Calibri</vt:lpstr>
      <vt:lpstr>Calibri Light</vt:lpstr>
      <vt:lpstr>Century Gothic</vt:lpstr>
      <vt:lpstr>Consolas</vt:lpstr>
      <vt:lpstr>Etna Sans Serif</vt:lpstr>
      <vt:lpstr>Times New Roman</vt:lpstr>
      <vt:lpstr>Trebuchet MS</vt:lpstr>
      <vt:lpstr>Verdana</vt:lpstr>
      <vt:lpstr>Wingdings</vt:lpstr>
      <vt:lpstr>Office Theme</vt:lpstr>
      <vt:lpstr>1_Office Theme</vt:lpstr>
      <vt:lpstr>2_Tema di Office</vt:lpstr>
      <vt:lpstr>Tema di Office</vt:lpstr>
      <vt:lpstr>1_Tema di Office</vt:lpstr>
      <vt:lpstr>file:///\\sede.corp.sanpaoloimi.com\pdudfsroot\DirezioniBI\Divisione%20Corporate\Dco%20Servizio%20Studi%20E%20Ricerche\Lavori\Industria\Economisti%20Territorio\Competence%20Centre\Indagine_congiunta_2024\Lavorazione_indagine\Pivot_indagine_SG.xlsx!Tab_Q_11_ER!R1C1:R7C15</vt:lpstr>
      <vt:lpstr>file:///\\sede.corp.sanpaoloimi.com\pdudfsroot\DirezioniBI\Divisione%20Corporate\Dco%20Servizio%20Studi%20E%20Ricerche\Lavori\Industria\Economisti%20Territorio\Competence%20Centre\Indagine_congiunta_2024\Lavorazione_indagine\Pivot_indagine_SG.xlsx!Tab_GREEN5_DIG!R1C1:R5C5</vt:lpstr>
      <vt:lpstr>Worksheet</vt:lpstr>
      <vt:lpstr>Presentazione standard di PowerPoint</vt:lpstr>
      <vt:lpstr>IL COMPETENCE CENTER DEI BIG DATA</vt:lpstr>
      <vt:lpstr>CHI SIAMO</vt:lpstr>
      <vt:lpstr>LA NOSTRA MISSION</vt:lpstr>
      <vt:lpstr>IL CONSORZIO</vt:lpstr>
      <vt:lpstr>Presentazione standard di PowerPoint</vt:lpstr>
      <vt:lpstr>I Digital Innovation Hub &amp; Competence Center Europei</vt:lpstr>
      <vt:lpstr>Presentazione standard di PowerPoint</vt:lpstr>
      <vt:lpstr>ATTIVITÀ REALIZZATE</vt:lpstr>
      <vt:lpstr>KPI</vt:lpstr>
      <vt:lpstr>I NUMERI DI B1 BI-REX </vt:lpstr>
      <vt:lpstr>I NUMERI DI B2 BI-REX </vt:lpstr>
      <vt:lpstr>Presentazione standard di PowerPoint</vt:lpstr>
      <vt:lpstr>LA LINEA</vt:lpstr>
      <vt:lpstr>Presentazione standard di PowerPoint</vt:lpstr>
      <vt:lpstr>BI-REX NEL PNRR DL 10 MARZO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Circa tre quarti delle imprese sono 4.0</vt:lpstr>
      <vt:lpstr>Al primo posto la robotica, seguita da analisi dati, cloud computing e magazzini automatizzati</vt:lpstr>
      <vt:lpstr>7 imprese su 10 utilizzano più di una tecnologia, soprattutto nella meccanica ed elettronica-elettrotecnica</vt:lpstr>
      <vt:lpstr>Presentazione standard di PowerPoint</vt:lpstr>
      <vt:lpstr>Presentazione standard di PowerPoint</vt:lpstr>
      <vt:lpstr>La mappa degli ambiti di applicazione delle tecnologie 4.0</vt:lpstr>
      <vt:lpstr>Presentazione standard di PowerPoint</vt:lpstr>
      <vt:lpstr>Un fenomeno recente, grazie a efficaci azioni di policy</vt:lpstr>
      <vt:lpstr>Spicca il ruolo del titolare nell’implementare il 4.0.  Tra le imprese più grandi maggior ricorso a figure dedicate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Nelle relazioni con i partner prevalenza di rapporti di trasferimento di conoscenza e frequenza occasionale</vt:lpstr>
      <vt:lpstr>Un’impresa 4.0 su due ha rivisto o rivedrà l’organizzazione; meno di una su tre il modello di business…</vt:lpstr>
      <vt:lpstr>…cresce la propensione alle revisioni interne tra chi ha individuato figure dedicate al 4.0 diverse dal proprietario</vt:lpstr>
      <vt:lpstr>Molteplici obiettivi raggiunti grazie al 4.0: spicca l’efficientamento dei processi</vt:lpstr>
      <vt:lpstr>Grazie al 4.0 anche meno consumi energetici, ma con difficoltà a valutarne l’entità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storia in crescita</vt:lpstr>
      <vt:lpstr>CNS in numeri</vt:lpstr>
      <vt:lpstr>CNS in numeri</vt:lpstr>
      <vt:lpstr>Presentazione standard di PowerPoint</vt:lpstr>
      <vt:lpstr>Qualità certificata</vt:lpstr>
      <vt:lpstr>Presentazione standard di PowerPoint</vt:lpstr>
      <vt:lpstr>Presentazione standard di PowerPoint</vt:lpstr>
      <vt:lpstr>Presentazione standard di PowerPoint</vt:lpstr>
      <vt:lpstr>OPEN FACILITY MANAGEMENT. PROGETTARE PER IL DOMANI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BI-REX</dc:title>
  <dc:creator>BI-REX</dc:creator>
  <cp:keywords>DAFDrsQ5W2w,BACB6cmN354</cp:keywords>
  <cp:lastModifiedBy>Formazione Bi-Rex</cp:lastModifiedBy>
  <cp:revision>6</cp:revision>
  <dcterms:created xsi:type="dcterms:W3CDTF">2022-09-14T07:52:57Z</dcterms:created>
  <dcterms:modified xsi:type="dcterms:W3CDTF">2024-11-27T16:18:03Z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2022-09-14T00:00:00Z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2022-09-14T00:00:00Z</vt:filetime>
  </property>
  <property fmtid="{D5CDD505-2E9C-101B-9397-08002B2CF9AE}" pid="6" name="ContentTypeId">
    <vt:lpwstr>0x01010012E0CFE981177740B33A3BB9F98DE5E7</vt:lpwstr>
  </property>
  <property fmtid="{D5CDD505-2E9C-101B-9397-08002B2CF9AE}" pid="7" name="ComplianceAssetId">
    <vt:lpwstr/>
  </property>
  <property fmtid="{D5CDD505-2E9C-101B-9397-08002B2CF9AE}" pid="8" name="TriggerFlowInfo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